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68"/>
  </p:notesMasterIdLst>
  <p:handoutMasterIdLst>
    <p:handoutMasterId r:id="rId69"/>
  </p:handoutMasterIdLst>
  <p:sldIdLst>
    <p:sldId id="1208" r:id="rId2"/>
    <p:sldId id="1281" r:id="rId3"/>
    <p:sldId id="1439" r:id="rId4"/>
    <p:sldId id="1366" r:id="rId5"/>
    <p:sldId id="1377" r:id="rId6"/>
    <p:sldId id="1378" r:id="rId7"/>
    <p:sldId id="1379" r:id="rId8"/>
    <p:sldId id="1380" r:id="rId9"/>
    <p:sldId id="1440" r:id="rId10"/>
    <p:sldId id="1381" r:id="rId11"/>
    <p:sldId id="1382" r:id="rId12"/>
    <p:sldId id="1383" r:id="rId13"/>
    <p:sldId id="1384" r:id="rId14"/>
    <p:sldId id="1438" r:id="rId15"/>
    <p:sldId id="1368" r:id="rId16"/>
    <p:sldId id="1387" r:id="rId17"/>
    <p:sldId id="1441" r:id="rId18"/>
    <p:sldId id="1442" r:id="rId19"/>
    <p:sldId id="1389" r:id="rId20"/>
    <p:sldId id="1443" r:id="rId21"/>
    <p:sldId id="1448" r:id="rId22"/>
    <p:sldId id="1393" r:id="rId23"/>
    <p:sldId id="1391" r:id="rId24"/>
    <p:sldId id="1394" r:id="rId25"/>
    <p:sldId id="1436" r:id="rId26"/>
    <p:sldId id="1437" r:id="rId27"/>
    <p:sldId id="1395" r:id="rId28"/>
    <p:sldId id="1396" r:id="rId29"/>
    <p:sldId id="1363" r:id="rId30"/>
    <p:sldId id="1360" r:id="rId31"/>
    <p:sldId id="1369" r:id="rId32"/>
    <p:sldId id="1444" r:id="rId33"/>
    <p:sldId id="1398" r:id="rId34"/>
    <p:sldId id="1370" r:id="rId35"/>
    <p:sldId id="1445" r:id="rId36"/>
    <p:sldId id="1406" r:id="rId37"/>
    <p:sldId id="1446" r:id="rId38"/>
    <p:sldId id="1413" r:id="rId39"/>
    <p:sldId id="1404" r:id="rId40"/>
    <p:sldId id="1405" r:id="rId41"/>
    <p:sldId id="1434" r:id="rId42"/>
    <p:sldId id="1435" r:id="rId43"/>
    <p:sldId id="1371" r:id="rId44"/>
    <p:sldId id="1414" r:id="rId45"/>
    <p:sldId id="1447" r:id="rId46"/>
    <p:sldId id="1415" r:id="rId47"/>
    <p:sldId id="1416" r:id="rId48"/>
    <p:sldId id="1417" r:id="rId49"/>
    <p:sldId id="1418" r:id="rId50"/>
    <p:sldId id="1419" r:id="rId51"/>
    <p:sldId id="1420" r:id="rId52"/>
    <p:sldId id="1364" r:id="rId53"/>
    <p:sldId id="1421" r:id="rId54"/>
    <p:sldId id="1361" r:id="rId55"/>
    <p:sldId id="1449" r:id="rId56"/>
    <p:sldId id="1372" r:id="rId57"/>
    <p:sldId id="1450" r:id="rId58"/>
    <p:sldId id="1426" r:id="rId59"/>
    <p:sldId id="1427" r:id="rId60"/>
    <p:sldId id="1373" r:id="rId61"/>
    <p:sldId id="1429" r:id="rId62"/>
    <p:sldId id="1431" r:id="rId63"/>
    <p:sldId id="1374" r:id="rId64"/>
    <p:sldId id="1432" r:id="rId65"/>
    <p:sldId id="1365" r:id="rId66"/>
    <p:sldId id="1433" r:id="rId67"/>
  </p:sldIdLst>
  <p:sldSz cx="9144000" cy="6858000" type="screen4x3"/>
  <p:notesSz cx="6985000" cy="9271000"/>
  <p:defaultTextStyle>
    <a:defPPr>
      <a:defRPr lang="en-US"/>
    </a:defPPr>
    <a:lvl1pPr algn="l" rtl="0" fontAlgn="base">
      <a:spcBef>
        <a:spcPct val="0"/>
      </a:spcBef>
      <a:spcAft>
        <a:spcPct val="0"/>
      </a:spcAft>
      <a:defRPr sz="2400" b="1" kern="1200">
        <a:solidFill>
          <a:schemeClr val="tx1"/>
        </a:solidFill>
        <a:latin typeface="Times New Roman" pitchFamily="-101" charset="0"/>
        <a:ea typeface="ＭＳ Ｐゴシック" pitchFamily="-101" charset="-128"/>
        <a:cs typeface="ＭＳ Ｐゴシック" pitchFamily="-101" charset="-128"/>
      </a:defRPr>
    </a:lvl1pPr>
    <a:lvl2pPr marL="457200" algn="l" rtl="0" fontAlgn="base">
      <a:spcBef>
        <a:spcPct val="0"/>
      </a:spcBef>
      <a:spcAft>
        <a:spcPct val="0"/>
      </a:spcAft>
      <a:defRPr sz="2400" b="1" kern="1200">
        <a:solidFill>
          <a:schemeClr val="tx1"/>
        </a:solidFill>
        <a:latin typeface="Times New Roman" pitchFamily="-101" charset="0"/>
        <a:ea typeface="ＭＳ Ｐゴシック" pitchFamily="-101" charset="-128"/>
        <a:cs typeface="ＭＳ Ｐゴシック" pitchFamily="-101" charset="-128"/>
      </a:defRPr>
    </a:lvl2pPr>
    <a:lvl3pPr marL="914400" algn="l" rtl="0" fontAlgn="base">
      <a:spcBef>
        <a:spcPct val="0"/>
      </a:spcBef>
      <a:spcAft>
        <a:spcPct val="0"/>
      </a:spcAft>
      <a:defRPr sz="2400" b="1" kern="1200">
        <a:solidFill>
          <a:schemeClr val="tx1"/>
        </a:solidFill>
        <a:latin typeface="Times New Roman" pitchFamily="-101" charset="0"/>
        <a:ea typeface="ＭＳ Ｐゴシック" pitchFamily="-101" charset="-128"/>
        <a:cs typeface="ＭＳ Ｐゴシック" pitchFamily="-101" charset="-128"/>
      </a:defRPr>
    </a:lvl3pPr>
    <a:lvl4pPr marL="1371600" algn="l" rtl="0" fontAlgn="base">
      <a:spcBef>
        <a:spcPct val="0"/>
      </a:spcBef>
      <a:spcAft>
        <a:spcPct val="0"/>
      </a:spcAft>
      <a:defRPr sz="2400" b="1" kern="1200">
        <a:solidFill>
          <a:schemeClr val="tx1"/>
        </a:solidFill>
        <a:latin typeface="Times New Roman" pitchFamily="-101" charset="0"/>
        <a:ea typeface="ＭＳ Ｐゴシック" pitchFamily="-101" charset="-128"/>
        <a:cs typeface="ＭＳ Ｐゴシック" pitchFamily="-101" charset="-128"/>
      </a:defRPr>
    </a:lvl4pPr>
    <a:lvl5pPr marL="1828800" algn="l" rtl="0" fontAlgn="base">
      <a:spcBef>
        <a:spcPct val="0"/>
      </a:spcBef>
      <a:spcAft>
        <a:spcPct val="0"/>
      </a:spcAft>
      <a:defRPr sz="2400" b="1" kern="1200">
        <a:solidFill>
          <a:schemeClr val="tx1"/>
        </a:solidFill>
        <a:latin typeface="Times New Roman" pitchFamily="-101" charset="0"/>
        <a:ea typeface="ＭＳ Ｐゴシック" pitchFamily="-101" charset="-128"/>
        <a:cs typeface="ＭＳ Ｐゴシック" pitchFamily="-101" charset="-128"/>
      </a:defRPr>
    </a:lvl5pPr>
    <a:lvl6pPr marL="2286000" algn="l" defTabSz="457200" rtl="0" eaLnBrk="1" latinLnBrk="0" hangingPunct="1">
      <a:defRPr sz="2400" b="1" kern="1200">
        <a:solidFill>
          <a:schemeClr val="tx1"/>
        </a:solidFill>
        <a:latin typeface="Times New Roman" pitchFamily="-101" charset="0"/>
        <a:ea typeface="ＭＳ Ｐゴシック" pitchFamily="-101" charset="-128"/>
        <a:cs typeface="ＭＳ Ｐゴシック" pitchFamily="-101" charset="-128"/>
      </a:defRPr>
    </a:lvl6pPr>
    <a:lvl7pPr marL="2743200" algn="l" defTabSz="457200" rtl="0" eaLnBrk="1" latinLnBrk="0" hangingPunct="1">
      <a:defRPr sz="2400" b="1" kern="1200">
        <a:solidFill>
          <a:schemeClr val="tx1"/>
        </a:solidFill>
        <a:latin typeface="Times New Roman" pitchFamily="-101" charset="0"/>
        <a:ea typeface="ＭＳ Ｐゴシック" pitchFamily="-101" charset="-128"/>
        <a:cs typeface="ＭＳ Ｐゴシック" pitchFamily="-101" charset="-128"/>
      </a:defRPr>
    </a:lvl7pPr>
    <a:lvl8pPr marL="3200400" algn="l" defTabSz="457200" rtl="0" eaLnBrk="1" latinLnBrk="0" hangingPunct="1">
      <a:defRPr sz="2400" b="1" kern="1200">
        <a:solidFill>
          <a:schemeClr val="tx1"/>
        </a:solidFill>
        <a:latin typeface="Times New Roman" pitchFamily="-101" charset="0"/>
        <a:ea typeface="ＭＳ Ｐゴシック" pitchFamily="-101" charset="-128"/>
        <a:cs typeface="ＭＳ Ｐゴシック" pitchFamily="-101" charset="-128"/>
      </a:defRPr>
    </a:lvl8pPr>
    <a:lvl9pPr marL="3657600" algn="l" defTabSz="457200" rtl="0" eaLnBrk="1" latinLnBrk="0" hangingPunct="1">
      <a:defRPr sz="2400" b="1" kern="1200">
        <a:solidFill>
          <a:schemeClr val="tx1"/>
        </a:solidFill>
        <a:latin typeface="Times New Roman" pitchFamily="-101" charset="0"/>
        <a:ea typeface="ＭＳ Ｐゴシック" pitchFamily="-101" charset="-128"/>
        <a:cs typeface="ＭＳ Ｐゴシック" pitchFamily="-101"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00FF"/>
    <a:srgbClr val="CC0099"/>
    <a:srgbClr val="FFCC99"/>
    <a:srgbClr val="66FF33"/>
    <a:srgbClr val="00FF00"/>
    <a:srgbClr val="00CC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84" autoAdjust="0"/>
    <p:restoredTop sz="90929"/>
  </p:normalViewPr>
  <p:slideViewPr>
    <p:cSldViewPr>
      <p:cViewPr>
        <p:scale>
          <a:sx n="196" d="100"/>
          <a:sy n="196" d="100"/>
        </p:scale>
        <p:origin x="-80" y="-40"/>
      </p:cViewPr>
      <p:guideLst>
        <p:guide orient="horz" pos="2160"/>
        <p:guide orient="horz" pos="4176"/>
        <p:guide orient="horz" pos="144"/>
        <p:guide orient="horz" pos="880"/>
        <p:guide pos="2880"/>
        <p:guide pos="5533"/>
        <p:guide pos="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5" d="100"/>
          <a:sy n="95" d="100"/>
        </p:scale>
        <p:origin x="-1976" y="-104"/>
      </p:cViewPr>
      <p:guideLst>
        <p:guide orient="horz" pos="2920"/>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handoutMaster" Target="handoutMasters/handout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3025775" cy="4635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lvl1pPr defTabSz="928688" eaLnBrk="0" hangingPunct="0">
              <a:defRPr sz="1200" b="0" smtClean="0">
                <a:latin typeface="Times New Roman" charset="0"/>
                <a:ea typeface="ＭＳ Ｐゴシック" charset="0"/>
                <a:cs typeface="ＭＳ Ｐゴシック" charset="0"/>
              </a:defRPr>
            </a:lvl1pPr>
          </a:lstStyle>
          <a:p>
            <a:pPr>
              <a:defRPr/>
            </a:pPr>
            <a:endParaRPr lang="en-US"/>
          </a:p>
        </p:txBody>
      </p:sp>
      <p:sp>
        <p:nvSpPr>
          <p:cNvPr id="110595" name="Rectangle 3"/>
          <p:cNvSpPr>
            <a:spLocks noGrp="1" noChangeArrowheads="1"/>
          </p:cNvSpPr>
          <p:nvPr>
            <p:ph type="dt" sz="quarter" idx="1"/>
          </p:nvPr>
        </p:nvSpPr>
        <p:spPr bwMode="auto">
          <a:xfrm>
            <a:off x="3959225" y="0"/>
            <a:ext cx="3025775" cy="4635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lvl1pPr algn="r" defTabSz="928688" eaLnBrk="0" hangingPunct="0">
              <a:defRPr sz="1200" b="0" smtClean="0">
                <a:latin typeface="Times New Roman" charset="0"/>
                <a:ea typeface="ＭＳ Ｐゴシック" charset="0"/>
                <a:cs typeface="ＭＳ Ｐゴシック" charset="0"/>
              </a:defRPr>
            </a:lvl1pPr>
          </a:lstStyle>
          <a:p>
            <a:pPr>
              <a:defRPr/>
            </a:pPr>
            <a:endParaRPr lang="en-US"/>
          </a:p>
        </p:txBody>
      </p:sp>
      <p:sp>
        <p:nvSpPr>
          <p:cNvPr id="110596" name="Rectangle 4"/>
          <p:cNvSpPr>
            <a:spLocks noGrp="1" noChangeArrowheads="1"/>
          </p:cNvSpPr>
          <p:nvPr>
            <p:ph type="ftr" sz="quarter" idx="2"/>
          </p:nvPr>
        </p:nvSpPr>
        <p:spPr bwMode="auto">
          <a:xfrm>
            <a:off x="0" y="8807450"/>
            <a:ext cx="3025775" cy="463550"/>
          </a:xfrm>
          <a:prstGeom prst="rect">
            <a:avLst/>
          </a:prstGeom>
          <a:noFill/>
          <a:ln w="9525">
            <a:noFill/>
            <a:miter lim="800000"/>
            <a:headEnd/>
            <a:tailEnd/>
          </a:ln>
          <a:effectLst/>
        </p:spPr>
        <p:txBody>
          <a:bodyPr vert="horz" wrap="square" lIns="92883" tIns="46442" rIns="92883" bIns="46442" numCol="1" anchor="b" anchorCtr="0" compatLnSpc="1">
            <a:prstTxWarp prst="textNoShape">
              <a:avLst/>
            </a:prstTxWarp>
          </a:bodyPr>
          <a:lstStyle>
            <a:lvl1pPr defTabSz="928688" eaLnBrk="0" hangingPunct="0">
              <a:defRPr sz="1200" b="0" smtClean="0">
                <a:latin typeface="Times New Roman" charset="0"/>
                <a:ea typeface="ＭＳ Ｐゴシック" charset="0"/>
                <a:cs typeface="ＭＳ Ｐゴシック" charset="0"/>
              </a:defRPr>
            </a:lvl1pPr>
          </a:lstStyle>
          <a:p>
            <a:pPr>
              <a:defRPr/>
            </a:pPr>
            <a:endParaRPr lang="en-US"/>
          </a:p>
        </p:txBody>
      </p:sp>
      <p:sp>
        <p:nvSpPr>
          <p:cNvPr id="110597" name="Rectangle 5"/>
          <p:cNvSpPr>
            <a:spLocks noGrp="1" noChangeArrowheads="1"/>
          </p:cNvSpPr>
          <p:nvPr>
            <p:ph type="sldNum" sz="quarter" idx="3"/>
          </p:nvPr>
        </p:nvSpPr>
        <p:spPr bwMode="auto">
          <a:xfrm>
            <a:off x="3959225" y="8807450"/>
            <a:ext cx="3025775" cy="463550"/>
          </a:xfrm>
          <a:prstGeom prst="rect">
            <a:avLst/>
          </a:prstGeom>
          <a:noFill/>
          <a:ln w="9525">
            <a:noFill/>
            <a:miter lim="800000"/>
            <a:headEnd/>
            <a:tailEnd/>
          </a:ln>
          <a:effectLst/>
        </p:spPr>
        <p:txBody>
          <a:bodyPr vert="horz" wrap="square" lIns="92883" tIns="46442" rIns="92883" bIns="46442" numCol="1" anchor="b" anchorCtr="0" compatLnSpc="1">
            <a:prstTxWarp prst="textNoShape">
              <a:avLst/>
            </a:prstTxWarp>
          </a:bodyPr>
          <a:lstStyle>
            <a:lvl1pPr algn="r" defTabSz="928688" eaLnBrk="0" hangingPunct="0">
              <a:defRPr sz="1200" b="0"/>
            </a:lvl1pPr>
          </a:lstStyle>
          <a:p>
            <a:fld id="{3728B92A-933A-424B-AC16-2D61BC37926A}" type="slidenum">
              <a:rPr lang="en-US"/>
              <a:pPr/>
              <a:t>‹#›</a:t>
            </a:fld>
            <a:endParaRPr lang="en-US"/>
          </a:p>
        </p:txBody>
      </p:sp>
    </p:spTree>
    <p:extLst>
      <p:ext uri="{BB962C8B-B14F-4D97-AF65-F5344CB8AC3E}">
        <p14:creationId xmlns:p14="http://schemas.microsoft.com/office/powerpoint/2010/main" val="1506049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hdr" sz="quarter"/>
          </p:nvPr>
        </p:nvSpPr>
        <p:spPr bwMode="auto">
          <a:xfrm>
            <a:off x="0" y="0"/>
            <a:ext cx="3043238" cy="457200"/>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lvl1pPr defTabSz="912813" eaLnBrk="0" hangingPunct="0">
              <a:defRPr sz="1200" b="0" smtClean="0">
                <a:latin typeface="Times New Roman" charset="0"/>
                <a:ea typeface="ＭＳ Ｐゴシック" charset="0"/>
                <a:cs typeface="ＭＳ Ｐゴシック" charset="0"/>
              </a:defRPr>
            </a:lvl1pPr>
          </a:lstStyle>
          <a:p>
            <a:pPr>
              <a:defRPr/>
            </a:pPr>
            <a:endParaRPr lang="en-US"/>
          </a:p>
        </p:txBody>
      </p:sp>
      <p:sp>
        <p:nvSpPr>
          <p:cNvPr id="202755" name="Rectangle 3"/>
          <p:cNvSpPr>
            <a:spLocks noGrp="1" noChangeArrowheads="1"/>
          </p:cNvSpPr>
          <p:nvPr>
            <p:ph type="dt" idx="1"/>
          </p:nvPr>
        </p:nvSpPr>
        <p:spPr bwMode="auto">
          <a:xfrm>
            <a:off x="3957638" y="0"/>
            <a:ext cx="3043237" cy="457200"/>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lvl1pPr algn="r" defTabSz="912813" eaLnBrk="0" hangingPunct="0">
              <a:defRPr sz="1200" b="0" smtClean="0">
                <a:latin typeface="Times New Roman" charset="0"/>
                <a:ea typeface="ＭＳ Ｐゴシック" charset="0"/>
                <a:cs typeface="ＭＳ Ｐゴシック"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66813" y="685800"/>
            <a:ext cx="4668837" cy="3502025"/>
          </a:xfrm>
          <a:prstGeom prst="rect">
            <a:avLst/>
          </a:prstGeom>
          <a:noFill/>
          <a:ln w="9525">
            <a:solidFill>
              <a:srgbClr val="000000"/>
            </a:solidFill>
            <a:miter lim="800000"/>
            <a:headEnd/>
            <a:tailEnd/>
          </a:ln>
        </p:spPr>
      </p:sp>
      <p:sp>
        <p:nvSpPr>
          <p:cNvPr id="202757" name="Rectangle 5"/>
          <p:cNvSpPr>
            <a:spLocks noGrp="1" noChangeArrowheads="1"/>
          </p:cNvSpPr>
          <p:nvPr>
            <p:ph type="body" sz="quarter" idx="3"/>
          </p:nvPr>
        </p:nvSpPr>
        <p:spPr bwMode="auto">
          <a:xfrm>
            <a:off x="912813" y="4416425"/>
            <a:ext cx="5175250" cy="4186238"/>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2758" name="Rectangle 6"/>
          <p:cNvSpPr>
            <a:spLocks noGrp="1" noChangeArrowheads="1"/>
          </p:cNvSpPr>
          <p:nvPr>
            <p:ph type="ftr" sz="quarter" idx="4"/>
          </p:nvPr>
        </p:nvSpPr>
        <p:spPr bwMode="auto">
          <a:xfrm>
            <a:off x="0" y="8831263"/>
            <a:ext cx="3043238" cy="457200"/>
          </a:xfrm>
          <a:prstGeom prst="rect">
            <a:avLst/>
          </a:prstGeom>
          <a:noFill/>
          <a:ln w="9525">
            <a:noFill/>
            <a:miter lim="800000"/>
            <a:headEnd/>
            <a:tailEnd/>
          </a:ln>
          <a:effectLst/>
        </p:spPr>
        <p:txBody>
          <a:bodyPr vert="horz" wrap="square" lIns="91339" tIns="45670" rIns="91339" bIns="45670" numCol="1" anchor="b" anchorCtr="0" compatLnSpc="1">
            <a:prstTxWarp prst="textNoShape">
              <a:avLst/>
            </a:prstTxWarp>
          </a:bodyPr>
          <a:lstStyle>
            <a:lvl1pPr defTabSz="912813" eaLnBrk="0" hangingPunct="0">
              <a:defRPr sz="1200" b="0" smtClean="0">
                <a:latin typeface="Times New Roman" charset="0"/>
                <a:ea typeface="ＭＳ Ｐゴシック" charset="0"/>
                <a:cs typeface="ＭＳ Ｐゴシック" charset="0"/>
              </a:defRPr>
            </a:lvl1pPr>
          </a:lstStyle>
          <a:p>
            <a:pPr>
              <a:defRPr/>
            </a:pPr>
            <a:endParaRPr lang="en-US"/>
          </a:p>
        </p:txBody>
      </p:sp>
      <p:sp>
        <p:nvSpPr>
          <p:cNvPr id="202759" name="Rectangle 7"/>
          <p:cNvSpPr>
            <a:spLocks noGrp="1" noChangeArrowheads="1"/>
          </p:cNvSpPr>
          <p:nvPr>
            <p:ph type="sldNum" sz="quarter" idx="5"/>
          </p:nvPr>
        </p:nvSpPr>
        <p:spPr bwMode="auto">
          <a:xfrm>
            <a:off x="3957638" y="8831263"/>
            <a:ext cx="3043237" cy="457200"/>
          </a:xfrm>
          <a:prstGeom prst="rect">
            <a:avLst/>
          </a:prstGeom>
          <a:noFill/>
          <a:ln w="9525">
            <a:noFill/>
            <a:miter lim="800000"/>
            <a:headEnd/>
            <a:tailEnd/>
          </a:ln>
          <a:effectLst/>
        </p:spPr>
        <p:txBody>
          <a:bodyPr vert="horz" wrap="square" lIns="91339" tIns="45670" rIns="91339" bIns="45670" numCol="1" anchor="b" anchorCtr="0" compatLnSpc="1">
            <a:prstTxWarp prst="textNoShape">
              <a:avLst/>
            </a:prstTxWarp>
          </a:bodyPr>
          <a:lstStyle>
            <a:lvl1pPr algn="r" defTabSz="912813" eaLnBrk="0" hangingPunct="0">
              <a:defRPr sz="1200" b="0"/>
            </a:lvl1pPr>
          </a:lstStyle>
          <a:p>
            <a:fld id="{CBC9E0D5-7A2B-5C42-BEE1-F0C491BCFF8F}" type="slidenum">
              <a:rPr lang="en-US"/>
              <a:pPr/>
              <a:t>‹#›</a:t>
            </a:fld>
            <a:endParaRPr lang="en-US"/>
          </a:p>
        </p:txBody>
      </p:sp>
    </p:spTree>
    <p:extLst>
      <p:ext uri="{BB962C8B-B14F-4D97-AF65-F5344CB8AC3E}">
        <p14:creationId xmlns:p14="http://schemas.microsoft.com/office/powerpoint/2010/main" val="37373249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10"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61984782-9C0E-3545-BDB3-0B1DD8557302}" type="slidenum">
              <a:rPr lang="en-US"/>
              <a:pPr/>
              <a:t>1</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3EFC7613-69E3-E94E-9B67-30D1FFB84199}" type="slidenum">
              <a:rPr lang="en-US"/>
              <a:pPr/>
              <a:t>2</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txBox="1">
            <a:spLocks noGrp="1" noChangeArrowheads="1"/>
          </p:cNvSpPr>
          <p:nvPr/>
        </p:nvSpPr>
        <p:spPr bwMode="auto">
          <a:xfrm>
            <a:off x="3957638" y="8831263"/>
            <a:ext cx="3043237" cy="457200"/>
          </a:xfrm>
          <a:prstGeom prst="rect">
            <a:avLst/>
          </a:prstGeom>
          <a:noFill/>
          <a:ln w="9525">
            <a:noFill/>
            <a:miter lim="800000"/>
            <a:headEnd/>
            <a:tailEnd/>
          </a:ln>
        </p:spPr>
        <p:txBody>
          <a:bodyPr lIns="91339" tIns="45670" rIns="91339" bIns="45670" anchor="b">
            <a:prstTxWarp prst="textNoShape">
              <a:avLst/>
            </a:prstTxWarp>
          </a:bodyPr>
          <a:lstStyle/>
          <a:p>
            <a:pPr algn="r" defTabSz="912813" eaLnBrk="0" hangingPunct="0"/>
            <a:fld id="{7E75C459-6383-6946-B480-EA3F3302E194}" type="slidenum">
              <a:rPr lang="en-US" sz="1200" b="0"/>
              <a:pPr algn="r" defTabSz="912813" eaLnBrk="0" hangingPunct="0"/>
              <a:t>3</a:t>
            </a:fld>
            <a:endParaRPr lang="en-US" sz="1200" b="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17A57D88-4969-3047-B7CD-F2986E75AF99}" type="slidenum">
              <a:rPr lang="en-US"/>
              <a:pPr/>
              <a:t>4</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A671AA26-B9DB-C841-A4B6-8F6507A77620}" type="slidenum">
              <a:rPr lang="en-US"/>
              <a:pPr/>
              <a:t>5</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AAC14F74-FBCA-F04D-9747-D80BCED482B5}" type="slidenum">
              <a:rPr lang="en-US"/>
              <a:pPr/>
              <a:t>6</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F66CB8DC-BADB-4549-AF97-124D00A4B7E5}" type="slidenum">
              <a:rPr lang="en-US"/>
              <a:pPr/>
              <a:t>7</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46048D1E-D91D-274E-84F3-45BB4761D5F2}" type="slidenum">
              <a:rPr lang="en-US"/>
              <a:pPr/>
              <a:t>8</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5F99ED05-461D-2246-8306-D781746DCB0A}" type="slidenum">
              <a:rPr lang="en-US"/>
              <a:pPr/>
              <a:t>10</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2E352351-AB13-0946-BECF-A80E93C27804}" type="slidenum">
              <a:rPr lang="en-US"/>
              <a:pPr/>
              <a:t>11</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926C38B0-B719-344A-B6CD-863F8C2861E7}" type="slidenum">
              <a:rPr lang="en-US"/>
              <a:pPr/>
              <a:t>12</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26CD2BFC-8A7F-A64B-AC48-CA2DB52060B1}" type="slidenum">
              <a:rPr lang="en-US"/>
              <a:pPr/>
              <a:t>13</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6BC3D163-4EAE-4744-AD2B-0712731109E0}" type="slidenum">
              <a:rPr lang="en-US"/>
              <a:pPr/>
              <a:t>14</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B9D166E2-0417-D04C-922F-969FCF3B5339}" type="slidenum">
              <a:rPr lang="en-US"/>
              <a:pPr/>
              <a:t>15</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F2B8557F-1FD8-5642-AE87-A0EE95163755}" type="slidenum">
              <a:rPr lang="en-US"/>
              <a:pPr/>
              <a:t>16</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F2B8557F-1FD8-5642-AE87-A0EE95163755}" type="slidenum">
              <a:rPr lang="en-US"/>
              <a:pPr/>
              <a:t>17</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F2B8557F-1FD8-5642-AE87-A0EE95163755}" type="slidenum">
              <a:rPr lang="en-US"/>
              <a:pPr/>
              <a:t>18</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4C54B555-A636-FC4E-917D-C62E45620ED4}" type="slidenum">
              <a:rPr lang="en-US"/>
              <a:pPr/>
              <a:t>19</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4C54B555-A636-FC4E-917D-C62E45620ED4}" type="slidenum">
              <a:rPr lang="en-US"/>
              <a:pPr/>
              <a:t>20</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0EE1928D-B426-754D-BDFD-D0AC33330C4F}" type="slidenum">
              <a:rPr lang="en-US"/>
              <a:pPr/>
              <a:t>21</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87BF053B-BD03-664D-8620-8FF8F51860D2}" type="slidenum">
              <a:rPr lang="en-US"/>
              <a:pPr/>
              <a:t>22</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p:spPr>
        <p:txBody>
          <a:bodyPr/>
          <a:lstStyle/>
          <a:p>
            <a:fld id="{C41D064A-4842-044C-87C9-064454080819}" type="slidenum">
              <a:rPr lang="en-US"/>
              <a:pPr/>
              <a:t>23</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C12E9144-3DCE-FC4A-9784-6557E984E6F5}" type="slidenum">
              <a:rPr lang="en-US"/>
              <a:pPr/>
              <a:t>24</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361ADDD7-50F0-3440-B3DF-8045A272B512}" type="slidenum">
              <a:rPr lang="en-US"/>
              <a:pPr/>
              <a:t>25</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2DC085D5-9666-674D-A860-B7366AEC32BC}" type="slidenum">
              <a:rPr lang="en-US"/>
              <a:pPr/>
              <a:t>26</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A5B3FEDE-6FF3-7D49-955A-43F35392D77B}" type="slidenum">
              <a:rPr lang="en-US"/>
              <a:pPr/>
              <a:t>27</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10C5B0D6-D7DD-D24F-A24D-8D0C692C6FC9}" type="slidenum">
              <a:rPr lang="en-US"/>
              <a:pPr/>
              <a:t>28</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52A20E69-590F-8642-95CC-3D2D5BB52E0B}" type="slidenum">
              <a:rPr lang="en-US"/>
              <a:pPr/>
              <a:t>29</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81D1C779-8AEB-374A-83BF-91F688A6D26B}" type="slidenum">
              <a:rPr lang="en-US"/>
              <a:pPr/>
              <a:t>30</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E7C78122-1929-454E-9371-2C2FA526492F}" type="slidenum">
              <a:rPr lang="en-US"/>
              <a:pPr/>
              <a:t>31</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E7C78122-1929-454E-9371-2C2FA526492F}" type="slidenum">
              <a:rPr lang="en-US"/>
              <a:pPr/>
              <a:t>32</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EDBA639B-D7C7-AD4B-9028-9ACE088A48C1}" type="slidenum">
              <a:rPr lang="en-US"/>
              <a:pPr/>
              <a:t>33</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E0CC09B7-1EB0-0B46-8D12-8795253E1E22}" type="slidenum">
              <a:rPr lang="en-US"/>
              <a:pPr/>
              <a:t>34</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E0CC09B7-1EB0-0B46-8D12-8795253E1E22}" type="slidenum">
              <a:rPr lang="en-US"/>
              <a:pPr/>
              <a:t>35</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p:spPr>
        <p:txBody>
          <a:bodyPr/>
          <a:lstStyle/>
          <a:p>
            <a:fld id="{E51C4C75-02AB-9A49-81B1-25A8C2C49AD6}" type="slidenum">
              <a:rPr lang="en-US"/>
              <a:pPr/>
              <a:t>36</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p:spPr>
        <p:txBody>
          <a:bodyPr/>
          <a:lstStyle/>
          <a:p>
            <a:fld id="{E51C4C75-02AB-9A49-81B1-25A8C2C49AD6}" type="slidenum">
              <a:rPr lang="en-US"/>
              <a:pPr/>
              <a:t>37</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3FB31DCD-85C7-D24B-B34E-4DAEC88F4EB3}" type="slidenum">
              <a:rPr lang="en-US"/>
              <a:pPr/>
              <a:t>38</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9A819ED5-FCDD-F547-A23C-AD613FCF2E7C}" type="slidenum">
              <a:rPr lang="en-US"/>
              <a:pPr/>
              <a:t>39</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endParaRPr lang="en-US" dirty="0">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4709FBB6-52B8-2746-9268-649A2D0CCD65}" type="slidenum">
              <a:rPr lang="en-US"/>
              <a:pPr/>
              <a:t>40</a:t>
            </a:fld>
            <a:endParaRPr lang="en-US"/>
          </a:p>
        </p:txBody>
      </p:sp>
      <p:sp>
        <p:nvSpPr>
          <p:cNvPr id="105474" name="Rectangle 2"/>
          <p:cNvSpPr>
            <a:spLocks noGrp="1" noRot="1" noChangeAspect="1" noChangeArrowheads="1"/>
          </p:cNvSpPr>
          <p:nvPr>
            <p:ph type="sldImg"/>
          </p:nvPr>
        </p:nvSpPr>
        <p:spPr>
          <a:solidFill>
            <a:srgbClr val="FFFFFF"/>
          </a:solidFill>
          <a:ln/>
        </p:spPr>
      </p:sp>
      <p:sp>
        <p:nvSpPr>
          <p:cNvPr id="105475" name="Rectangle 3"/>
          <p:cNvSpPr>
            <a:spLocks noGrp="1" noChangeArrowheads="1"/>
          </p:cNvSpPr>
          <p:nvPr>
            <p:ph type="body" idx="1"/>
          </p:nvPr>
        </p:nvSpPr>
        <p:spPr>
          <a:solidFill>
            <a:srgbClr val="FFFFFF"/>
          </a:solidFill>
          <a:ln>
            <a:solidFill>
              <a:srgbClr val="000000"/>
            </a:solidFill>
          </a:ln>
        </p:spPr>
        <p:txBody>
          <a:bodyPr/>
          <a:lstStyle/>
          <a:p>
            <a:r>
              <a:rPr lang="en-US">
                <a:latin typeface="Times New Roman" pitchFamily="-101" charset="0"/>
                <a:ea typeface="ＭＳ Ｐゴシック" pitchFamily="-101" charset="-128"/>
                <a:cs typeface="ＭＳ Ｐゴシック" pitchFamily="-101" charset="-128"/>
              </a:rPr>
              <a:t>2000-32-b-animated.gif</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p>
            <a:fld id="{63D3D66C-7F98-A54E-BF52-8008E9742BD0}" type="slidenum">
              <a:rPr lang="en-US"/>
              <a:pPr/>
              <a:t>41</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B95B7117-4D8C-354B-B8C0-C49BE3493B2E}" type="slidenum">
              <a:rPr lang="en-US"/>
              <a:pPr/>
              <a:t>42</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p:spPr>
        <p:txBody>
          <a:bodyPr/>
          <a:lstStyle/>
          <a:p>
            <a:fld id="{89271799-C3A6-EC4F-A760-6478247340F5}" type="slidenum">
              <a:rPr lang="en-US"/>
              <a:pPr/>
              <a:t>43</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p:spPr>
        <p:txBody>
          <a:bodyPr/>
          <a:lstStyle/>
          <a:p>
            <a:fld id="{757348DA-996D-1543-898F-2A7AE41DAD5D}" type="slidenum">
              <a:rPr lang="en-US"/>
              <a:pPr/>
              <a:t>44</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p:spPr>
        <p:txBody>
          <a:bodyPr/>
          <a:lstStyle/>
          <a:p>
            <a:fld id="{757348DA-996D-1543-898F-2A7AE41DAD5D}" type="slidenum">
              <a:rPr lang="en-US"/>
              <a:pPr/>
              <a:t>45</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p:spPr>
        <p:txBody>
          <a:bodyPr/>
          <a:lstStyle/>
          <a:p>
            <a:fld id="{67A6EF71-EACF-4B4D-854B-139BB02651A3}" type="slidenum">
              <a:rPr lang="en-US"/>
              <a:pPr/>
              <a:t>46</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13993E6B-8731-A840-80BB-6DE5417A56ED}" type="slidenum">
              <a:rPr lang="en-US"/>
              <a:pPr/>
              <a:t>47</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a:noFill/>
        </p:spPr>
        <p:txBody>
          <a:bodyPr/>
          <a:lstStyle/>
          <a:p>
            <a:fld id="{17AC4DE9-EDC7-BE4E-B9A5-03AF6AB0ADED}" type="slidenum">
              <a:rPr lang="en-US"/>
              <a:pPr/>
              <a:t>48</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70EC92EE-E744-5744-9518-174EB25EC176}" type="slidenum">
              <a:rPr lang="en-US"/>
              <a:pPr/>
              <a:t>49</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p:spPr>
        <p:txBody>
          <a:bodyPr/>
          <a:lstStyle/>
          <a:p>
            <a:fld id="{8B322691-C8A9-2A47-BEA5-F1120FAD6BD2}" type="slidenum">
              <a:rPr lang="en-US"/>
              <a:pPr/>
              <a:t>50</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a:noFill/>
        </p:spPr>
        <p:txBody>
          <a:bodyPr/>
          <a:lstStyle/>
          <a:p>
            <a:fld id="{00EE3001-55CB-F945-BD5F-F70087457DD2}" type="slidenum">
              <a:rPr lang="en-US"/>
              <a:pPr/>
              <a:t>51</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a:noFill/>
        </p:spPr>
        <p:txBody>
          <a:bodyPr/>
          <a:lstStyle/>
          <a:p>
            <a:fld id="{D89B7FB9-E644-6049-818C-A1059A693D1B}" type="slidenum">
              <a:rPr lang="en-US"/>
              <a:pPr/>
              <a:t>52</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p:spPr>
        <p:txBody>
          <a:bodyPr/>
          <a:lstStyle/>
          <a:p>
            <a:fld id="{B1D44AA5-16AD-B34D-8EF0-3569EE0DBD36}" type="slidenum">
              <a:rPr lang="en-US"/>
              <a:pPr/>
              <a:t>53</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0F807AD9-7DA9-A843-8231-BB587E0ACA2B}" type="slidenum">
              <a:rPr lang="en-US"/>
              <a:pPr/>
              <a:t>54</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p:spPr>
        <p:txBody>
          <a:bodyPr/>
          <a:lstStyle/>
          <a:p>
            <a:fld id="{0F807AD9-7DA9-A843-8231-BB587E0ACA2B}" type="slidenum">
              <a:rPr lang="en-US"/>
              <a:pPr/>
              <a:t>55</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a:noFill/>
        </p:spPr>
        <p:txBody>
          <a:bodyPr/>
          <a:lstStyle/>
          <a:p>
            <a:fld id="{7D34BC3F-C9CD-424E-9F72-9102B160EAD6}" type="slidenum">
              <a:rPr lang="en-US"/>
              <a:pPr/>
              <a:t>56</a:t>
            </a:fld>
            <a:endParaRPr 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p:spPr>
        <p:txBody>
          <a:bodyPr/>
          <a:lstStyle/>
          <a:p>
            <a:fld id="{EFF851E4-0A3E-F043-BAB8-5EB350843498}" type="slidenum">
              <a:rPr lang="en-US"/>
              <a:pPr/>
              <a:t>58</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p:spPr>
        <p:txBody>
          <a:bodyPr/>
          <a:lstStyle/>
          <a:p>
            <a:fld id="{43984859-EB9A-FE4D-BA22-7395513C83C8}" type="slidenum">
              <a:rPr lang="en-US"/>
              <a:pPr/>
              <a:t>59</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p:spPr>
        <p:txBody>
          <a:bodyPr/>
          <a:lstStyle/>
          <a:p>
            <a:fld id="{615C6962-3E16-7F45-9583-946BC6B617EA}" type="slidenum">
              <a:rPr lang="en-US"/>
              <a:pPr/>
              <a:t>60</a:t>
            </a:fld>
            <a:endParaRPr lang="en-US"/>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p:spPr>
        <p:txBody>
          <a:bodyPr/>
          <a:lstStyle/>
          <a:p>
            <a:fld id="{E894CC58-7686-6846-811A-A222BEC9AB5C}" type="slidenum">
              <a:rPr lang="en-US"/>
              <a:pPr/>
              <a:t>61</a:t>
            </a:fld>
            <a:endParaRPr lang="en-US"/>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p:spPr>
        <p:txBody>
          <a:bodyPr/>
          <a:lstStyle/>
          <a:p>
            <a:fld id="{E3FA93E6-BCDA-504E-AF95-739D79659049}" type="slidenum">
              <a:rPr lang="en-US"/>
              <a:pPr/>
              <a:t>62</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p:spPr>
        <p:txBody>
          <a:bodyPr/>
          <a:lstStyle/>
          <a:p>
            <a:fld id="{FD6034F2-71AD-4D44-8086-B2EF15A684BE}" type="slidenum">
              <a:rPr lang="en-US"/>
              <a:pPr/>
              <a:t>63</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p:spPr>
        <p:txBody>
          <a:bodyPr/>
          <a:lstStyle/>
          <a:p>
            <a:fld id="{8C65510E-A44D-FA43-87B8-AC3A4F5210C3}" type="slidenum">
              <a:rPr lang="en-US"/>
              <a:pPr/>
              <a:t>64</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a:noFill/>
        </p:spPr>
        <p:txBody>
          <a:bodyPr/>
          <a:lstStyle/>
          <a:p>
            <a:fld id="{A77ED1A8-6EA4-8F48-ACB7-66D1B4DE2631}" type="slidenum">
              <a:rPr lang="en-US"/>
              <a:pPr/>
              <a:t>65</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p:spPr>
        <p:txBody>
          <a:bodyPr/>
          <a:lstStyle/>
          <a:p>
            <a:fld id="{04A0794E-5150-F446-B330-256B59D7D1A6}" type="slidenum">
              <a:rPr lang="en-US"/>
              <a:pPr/>
              <a:t>66</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p:spPr>
        <p:txBody>
          <a:bodyPr/>
          <a:lstStyle/>
          <a:p>
            <a:endParaRPr lang="en-US">
              <a:latin typeface="Times New Roman" pitchFamily="-101" charset="0"/>
              <a:ea typeface="ＭＳ Ｐゴシック" pitchFamily="-101" charset="-128"/>
              <a:cs typeface="ＭＳ Ｐゴシック" pitchFamily="-101"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a:xfrm>
            <a:off x="365125" y="3124200"/>
            <a:ext cx="6569075" cy="641350"/>
          </a:xfrm>
        </p:spPr>
        <p:txBody>
          <a:bodyPr lIns="91440"/>
          <a:lstStyle>
            <a:lvl1pPr>
              <a:defRPr sz="3600">
                <a:solidFill>
                  <a:schemeClr val="tx1"/>
                </a:solidFill>
              </a:defRPr>
            </a:lvl1pPr>
          </a:lstStyle>
          <a:p>
            <a:r>
              <a:rPr lang="en-US"/>
              <a:t>Click to edit Master title style</a:t>
            </a:r>
          </a:p>
        </p:txBody>
      </p:sp>
      <p:sp>
        <p:nvSpPr>
          <p:cNvPr id="164867" name="Rectangle 3"/>
          <p:cNvSpPr>
            <a:spLocks noGrp="1" noChangeArrowheads="1"/>
          </p:cNvSpPr>
          <p:nvPr>
            <p:ph type="subTitle" idx="1"/>
          </p:nvPr>
        </p:nvSpPr>
        <p:spPr>
          <a:xfrm>
            <a:off x="365125" y="3811588"/>
            <a:ext cx="6569075" cy="396875"/>
          </a:xfrm>
        </p:spPr>
        <p:txBody>
          <a:bodyPr>
            <a:spAutoFit/>
          </a:bodyPr>
          <a:lstStyle>
            <a:lvl1pPr marL="0" indent="0">
              <a:buFontTx/>
              <a:buNone/>
              <a:defRPr sz="2000"/>
            </a:lvl1pPr>
          </a:lstStyle>
          <a:p>
            <a:r>
              <a:rPr lang="en-US"/>
              <a:t>Click to edit Master subtitle style</a:t>
            </a:r>
          </a:p>
        </p:txBody>
      </p:sp>
      <p:sp>
        <p:nvSpPr>
          <p:cNvPr id="164868" name="Rectangle 4"/>
          <p:cNvSpPr>
            <a:spLocks noChangeArrowheads="1"/>
          </p:cNvSpPr>
          <p:nvPr/>
        </p:nvSpPr>
        <p:spPr bwMode="auto">
          <a:xfrm>
            <a:off x="0" y="0"/>
            <a:ext cx="9144000" cy="609600"/>
          </a:xfrm>
          <a:prstGeom prst="rect">
            <a:avLst/>
          </a:prstGeom>
          <a:solidFill>
            <a:srgbClr val="30588C"/>
          </a:solidFill>
          <a:ln w="9525">
            <a:noFill/>
            <a:miter lim="800000"/>
            <a:headEnd/>
            <a:tailEnd/>
          </a:ln>
          <a:effectLst/>
        </p:spPr>
        <p:txBody>
          <a:bodyPr wrap="none" anchor="ctr">
            <a:prstTxWarp prst="textNoShape">
              <a:avLst/>
            </a:prstTxWarp>
          </a:bodyPr>
          <a:lstStyle/>
          <a:p>
            <a:pPr algn="ctr" eaLnBrk="0" hangingPunct="0"/>
            <a:endParaRPr lang="en-US" b="0">
              <a:solidFill>
                <a:schemeClr val="accent1"/>
              </a:solidFill>
              <a:latin typeface="Arial" pitchFamily="-101" charset="0"/>
            </a:endParaRPr>
          </a:p>
        </p:txBody>
      </p:sp>
      <p:sp>
        <p:nvSpPr>
          <p:cNvPr id="164869" name="Text Box 5"/>
          <p:cNvSpPr txBox="1">
            <a:spLocks noChangeArrowheads="1"/>
          </p:cNvSpPr>
          <p:nvPr/>
        </p:nvSpPr>
        <p:spPr bwMode="auto">
          <a:xfrm>
            <a:off x="365125" y="44450"/>
            <a:ext cx="8001000" cy="5191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800" b="0">
                <a:solidFill>
                  <a:schemeClr val="bg1"/>
                </a:solidFill>
                <a:latin typeface="Arial" pitchFamily="-101" charset="0"/>
              </a:rPr>
              <a:t>Chapter 16 Lecture</a:t>
            </a:r>
          </a:p>
        </p:txBody>
      </p:sp>
      <p:sp>
        <p:nvSpPr>
          <p:cNvPr id="164870" name="Rectangle 6"/>
          <p:cNvSpPr>
            <a:spLocks noGrp="1" noChangeArrowheads="1"/>
          </p:cNvSpPr>
          <p:nvPr>
            <p:ph type="ftr" sz="quarter" idx="3"/>
          </p:nvPr>
        </p:nvSpPr>
        <p:spPr/>
        <p:txBody>
          <a:bodyPr/>
          <a:lstStyle>
            <a:lvl1pPr>
              <a:defRPr/>
            </a:lvl1pPr>
          </a:lstStyle>
          <a:p>
            <a:r>
              <a:rPr lang="en-GB"/>
              <a:t>© 2014 Pearson Education, Inc.</a:t>
            </a:r>
          </a:p>
        </p:txBody>
      </p:sp>
      <p:pic>
        <p:nvPicPr>
          <p:cNvPr id="164871" name="Picture 7" descr="BENN9552_07_ecat"/>
          <p:cNvPicPr>
            <a:picLocks noChangeAspect="1" noChangeArrowheads="1"/>
          </p:cNvPicPr>
          <p:nvPr/>
        </p:nvPicPr>
        <p:blipFill>
          <a:blip r:embed="rId2"/>
          <a:srcRect/>
          <a:stretch>
            <a:fillRect/>
          </a:stretch>
        </p:blipFill>
        <p:spPr bwMode="auto">
          <a:xfrm>
            <a:off x="5064125" y="1781175"/>
            <a:ext cx="3857625" cy="4937125"/>
          </a:xfrm>
          <a:prstGeom prst="rect">
            <a:avLst/>
          </a:prstGeom>
          <a:noFill/>
          <a:effectLst>
            <a:outerShdw blurRad="63500" dist="35921" dir="2700000" algn="ctr" rotWithShape="0">
              <a:srgbClr val="000000">
                <a:alpha val="74998"/>
              </a:srgbClr>
            </a:outerShdw>
          </a:effectLst>
        </p:spPr>
      </p:pic>
      <p:sp>
        <p:nvSpPr>
          <p:cNvPr id="164872" name="Text Box 8"/>
          <p:cNvSpPr txBox="1">
            <a:spLocks noChangeArrowheads="1"/>
          </p:cNvSpPr>
          <p:nvPr/>
        </p:nvSpPr>
        <p:spPr bwMode="auto">
          <a:xfrm>
            <a:off x="457200" y="881063"/>
            <a:ext cx="8448675" cy="646331"/>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3600" dirty="0">
                <a:latin typeface="Arial" pitchFamily="-101" charset="0"/>
              </a:rPr>
              <a:t>The Cosmic </a:t>
            </a:r>
            <a:r>
              <a:rPr lang="en-US" sz="3600" dirty="0" smtClean="0">
                <a:latin typeface="Arial" pitchFamily="-101" charset="0"/>
              </a:rPr>
              <a:t>Perspective</a:t>
            </a:r>
            <a:endParaRPr lang="en-US" sz="3600" dirty="0">
              <a:latin typeface="Arial" pitchFamily="-101"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5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bwMode="auto">
          <a:xfrm>
            <a:off x="0" y="0"/>
            <a:ext cx="9144000" cy="579438"/>
          </a:xfrm>
          <a:prstGeom prst="rect">
            <a:avLst/>
          </a:prstGeom>
          <a:noFill/>
          <a:ln w="9525">
            <a:noFill/>
            <a:miter lim="800000"/>
            <a:headEnd/>
            <a:tailEnd/>
          </a:ln>
          <a:effectLst/>
        </p:spPr>
        <p:txBody>
          <a:bodyPr vert="horz" wrap="square" lIns="457200" tIns="45720" rIns="91440" bIns="45720" numCol="1" anchor="t" anchorCtr="0" compatLnSpc="1">
            <a:prstTxWarp prst="textNoShape">
              <a:avLst/>
            </a:prstTxWarp>
            <a:spAutoFit/>
          </a:bodyPr>
          <a:lstStyle/>
          <a:p>
            <a:pPr lvl="0"/>
            <a:r>
              <a:rPr lang="en-US"/>
              <a:t>Click to edit Master title style</a:t>
            </a:r>
          </a:p>
        </p:txBody>
      </p:sp>
      <p:sp>
        <p:nvSpPr>
          <p:cNvPr id="163843" name="Rectangle 3"/>
          <p:cNvSpPr>
            <a:spLocks noGrp="1" noChangeArrowheads="1"/>
          </p:cNvSpPr>
          <p:nvPr>
            <p:ph type="body" idx="1"/>
          </p:nvPr>
        </p:nvSpPr>
        <p:spPr bwMode="auto">
          <a:xfrm>
            <a:off x="365125" y="1141413"/>
            <a:ext cx="8229600" cy="510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3844" name="Rectangle 4"/>
          <p:cNvSpPr>
            <a:spLocks noGrp="1" noChangeArrowheads="1"/>
          </p:cNvSpPr>
          <p:nvPr>
            <p:ph type="ftr" sz="quarter" idx="3"/>
          </p:nvPr>
        </p:nvSpPr>
        <p:spPr bwMode="gray">
          <a:xfrm>
            <a:off x="87313" y="6613525"/>
            <a:ext cx="5399087"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0">
                <a:latin typeface="+mn-lt"/>
                <a:ea typeface="+mj-ea"/>
                <a:cs typeface="+mj-cs"/>
              </a:defRPr>
            </a:lvl1pPr>
          </a:lstStyle>
          <a:p>
            <a:r>
              <a:rPr lang="en-GB"/>
              <a:t>© 2014 Pearson Education, Inc.</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dt="0"/>
  <p:txStyles>
    <p:titleStyle>
      <a:lvl1pPr algn="l" rtl="0" fontAlgn="base">
        <a:spcBef>
          <a:spcPct val="50000"/>
        </a:spcBef>
        <a:spcAft>
          <a:spcPct val="0"/>
        </a:spcAft>
        <a:defRPr sz="3200" b="1">
          <a:solidFill>
            <a:srgbClr val="30588C"/>
          </a:solidFill>
          <a:latin typeface="+mj-lt"/>
          <a:ea typeface="+mj-ea"/>
          <a:cs typeface="+mj-cs"/>
        </a:defRPr>
      </a:lvl1pPr>
      <a:lvl2pPr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2pPr>
      <a:lvl3pPr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3pPr>
      <a:lvl4pPr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4pPr>
      <a:lvl5pPr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5pPr>
      <a:lvl6pPr marL="457200"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6pPr>
      <a:lvl7pPr marL="914400"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7pPr>
      <a:lvl8pPr marL="1371600"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8pPr>
      <a:lvl9pPr marL="1828800" algn="l" rtl="0" fontAlgn="base">
        <a:spcBef>
          <a:spcPct val="50000"/>
        </a:spcBef>
        <a:spcAft>
          <a:spcPct val="0"/>
        </a:spcAft>
        <a:defRPr sz="3200" b="1">
          <a:solidFill>
            <a:srgbClr val="30588C"/>
          </a:solidFill>
          <a:latin typeface="Arial" pitchFamily="-101" charset="0"/>
          <a:ea typeface="Arial" pitchFamily="-101" charset="0"/>
          <a:cs typeface="Arial" pitchFamily="-101"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0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0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0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0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1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1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9.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1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0.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2.jpeg"/></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2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hyperlink" Target="IF_16_16_LifeTrackProtostar.htm" TargetMode="External"/><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5.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5.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28.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28.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image" Target="../media/image31.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31.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32.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33.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33.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Grp="1" noChangeArrowheads="1"/>
          </p:cNvSpPr>
          <p:nvPr>
            <p:ph type="ftr" sz="quarter" idx="3"/>
          </p:nvPr>
        </p:nvSpPr>
        <p:spPr/>
        <p:txBody>
          <a:bodyPr/>
          <a:lstStyle/>
          <a:p>
            <a:r>
              <a:rPr lang="en-GB"/>
              <a:t>© 2014 Pearson Education, Inc.</a:t>
            </a:r>
          </a:p>
        </p:txBody>
      </p:sp>
      <p:sp>
        <p:nvSpPr>
          <p:cNvPr id="16396" name="Rectangle 12"/>
          <p:cNvSpPr>
            <a:spLocks noGrp="1" noChangeArrowheads="1"/>
          </p:cNvSpPr>
          <p:nvPr>
            <p:ph type="ctrTitle"/>
          </p:nvPr>
        </p:nvSpPr>
        <p:spPr>
          <a:xfrm>
            <a:off x="365125" y="3124200"/>
            <a:ext cx="4587875" cy="641350"/>
          </a:xfrm>
        </p:spPr>
        <p:txBody>
          <a:bodyPr/>
          <a:lstStyle/>
          <a:p>
            <a:r>
              <a:rPr lang="en-US"/>
              <a:t>Star Birth</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5" name="Rectangle 13"/>
          <p:cNvSpPr>
            <a:spLocks noGrp="1" noChangeArrowheads="1"/>
          </p:cNvSpPr>
          <p:nvPr>
            <p:ph type="title"/>
          </p:nvPr>
        </p:nvSpPr>
        <p:spPr/>
        <p:txBody>
          <a:bodyPr/>
          <a:lstStyle/>
          <a:p>
            <a:r>
              <a:rPr lang="en-US"/>
              <a:t>Star Birth</a:t>
            </a:r>
          </a:p>
        </p:txBody>
      </p:sp>
      <p:pic>
        <p:nvPicPr>
          <p:cNvPr id="18446" name="Picture 14" descr="16_00_CO"/>
          <p:cNvPicPr>
            <a:picLocks noChangeAspect="1" noChangeArrowheads="1"/>
          </p:cNvPicPr>
          <p:nvPr/>
        </p:nvPicPr>
        <p:blipFill>
          <a:blip r:embed="rId3"/>
          <a:srcRect/>
          <a:stretch>
            <a:fillRect/>
          </a:stretch>
        </p:blipFill>
        <p:spPr bwMode="auto">
          <a:xfrm>
            <a:off x="990600" y="609600"/>
            <a:ext cx="7273925" cy="4634962"/>
          </a:xfrm>
          <a:prstGeom prst="rect">
            <a:avLst/>
          </a:prstGeom>
          <a:noFill/>
        </p:spPr>
      </p:pic>
      <p:sp>
        <p:nvSpPr>
          <p:cNvPr id="6" name="TextBox 5"/>
          <p:cNvSpPr txBox="1"/>
          <p:nvPr/>
        </p:nvSpPr>
        <p:spPr>
          <a:xfrm>
            <a:off x="457200" y="5562600"/>
            <a:ext cx="8229600" cy="707886"/>
          </a:xfrm>
          <a:prstGeom prst="rect">
            <a:avLst/>
          </a:prstGeom>
          <a:noFill/>
        </p:spPr>
        <p:txBody>
          <a:bodyPr wrap="square" rtlCol="0">
            <a:spAutoFit/>
          </a:bodyPr>
          <a:lstStyle/>
          <a:p>
            <a:r>
              <a:rPr lang="en-US" sz="2000" b="0" dirty="0" smtClean="0"/>
              <a:t>The </a:t>
            </a:r>
            <a:r>
              <a:rPr lang="en-US" sz="2000" b="0" dirty="0"/>
              <a:t>dust and gas between the star in our galaxy is referred to as the</a:t>
            </a:r>
            <a:r>
              <a:rPr lang="en-US" sz="2000" b="0" dirty="0" smtClean="0"/>
              <a:t> </a:t>
            </a:r>
            <a:r>
              <a:rPr lang="en-US" sz="2000" dirty="0"/>
              <a:t>I</a:t>
            </a:r>
            <a:r>
              <a:rPr lang="en-US" sz="2000" dirty="0" smtClean="0"/>
              <a:t>nterstellar medium (ISM).</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a:t>16.1 Stellar Nurseries</a:t>
            </a:r>
          </a:p>
        </p:txBody>
      </p:sp>
      <p:sp>
        <p:nvSpPr>
          <p:cNvPr id="1027" name="Rectangle 3"/>
          <p:cNvSpPr>
            <a:spLocks noGrp="1" noChangeArrowheads="1"/>
          </p:cNvSpPr>
          <p:nvPr>
            <p:ph type="body" idx="1"/>
          </p:nvPr>
        </p:nvSpPr>
        <p:spPr/>
        <p:txBody>
          <a:bodyPr/>
          <a:lstStyle/>
          <a:p>
            <a:r>
              <a:rPr lang="en-US"/>
              <a:t>Our goals for learning:</a:t>
            </a:r>
          </a:p>
          <a:p>
            <a:pPr lvl="1"/>
            <a:r>
              <a:rPr lang="en-US" b="1"/>
              <a:t>Where do stars form?</a:t>
            </a:r>
          </a:p>
          <a:p>
            <a:pPr lvl="1"/>
            <a:r>
              <a:rPr lang="en-US" b="1"/>
              <a:t>Why do stars form?</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5" name="Picture 15" descr="16_Pg527_UnFigure1"/>
          <p:cNvPicPr>
            <a:picLocks noChangeAspect="1" noChangeArrowheads="1"/>
          </p:cNvPicPr>
          <p:nvPr/>
        </p:nvPicPr>
        <p:blipFill>
          <a:blip r:embed="rId3"/>
          <a:srcRect/>
          <a:stretch>
            <a:fillRect/>
          </a:stretch>
        </p:blipFill>
        <p:spPr bwMode="auto">
          <a:xfrm>
            <a:off x="1044575" y="639763"/>
            <a:ext cx="6880225" cy="4881148"/>
          </a:xfrm>
          <a:prstGeom prst="rect">
            <a:avLst/>
          </a:prstGeom>
          <a:noFill/>
        </p:spPr>
      </p:pic>
      <p:sp>
        <p:nvSpPr>
          <p:cNvPr id="20494" name="Rectangle 14"/>
          <p:cNvSpPr>
            <a:spLocks noGrp="1" noChangeArrowheads="1"/>
          </p:cNvSpPr>
          <p:nvPr>
            <p:ph type="title"/>
          </p:nvPr>
        </p:nvSpPr>
        <p:spPr/>
        <p:txBody>
          <a:bodyPr/>
          <a:lstStyle/>
          <a:p>
            <a:r>
              <a:rPr lang="en-US"/>
              <a:t>Where do stars form?</a:t>
            </a:r>
          </a:p>
        </p:txBody>
      </p:sp>
      <p:sp>
        <p:nvSpPr>
          <p:cNvPr id="5" name="TextBox 4"/>
          <p:cNvSpPr txBox="1"/>
          <p:nvPr/>
        </p:nvSpPr>
        <p:spPr>
          <a:xfrm>
            <a:off x="304800" y="5602069"/>
            <a:ext cx="8458200" cy="369332"/>
          </a:xfrm>
          <a:prstGeom prst="rect">
            <a:avLst/>
          </a:prstGeom>
          <a:noFill/>
        </p:spPr>
        <p:txBody>
          <a:bodyPr wrap="square" rtlCol="0">
            <a:spAutoFit/>
          </a:bodyPr>
          <a:lstStyle/>
          <a:p>
            <a:r>
              <a:rPr lang="en-US" sz="1800" b="0" dirty="0" smtClean="0"/>
              <a:t>Stars form in dark clouds of dusty gas in the interstellar medium.</a:t>
            </a:r>
            <a:endParaRPr lang="en-US" sz="1800" b="0"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590" name="Picture 14" descr="16_02_Figure_Anno"/>
          <p:cNvPicPr>
            <a:picLocks noChangeAspect="1" noChangeArrowheads="1"/>
          </p:cNvPicPr>
          <p:nvPr/>
        </p:nvPicPr>
        <p:blipFill>
          <a:blip r:embed="rId3"/>
          <a:srcRect b="3835"/>
          <a:stretch>
            <a:fillRect/>
          </a:stretch>
        </p:blipFill>
        <p:spPr bwMode="auto">
          <a:xfrm>
            <a:off x="169864" y="1816101"/>
            <a:ext cx="4804658" cy="3060700"/>
          </a:xfrm>
          <a:prstGeom prst="rect">
            <a:avLst/>
          </a:prstGeom>
          <a:noFill/>
        </p:spPr>
      </p:pic>
      <p:sp>
        <p:nvSpPr>
          <p:cNvPr id="24588" name="Rectangle 12"/>
          <p:cNvSpPr>
            <a:spLocks noGrp="1" noChangeArrowheads="1"/>
          </p:cNvSpPr>
          <p:nvPr>
            <p:ph type="title"/>
          </p:nvPr>
        </p:nvSpPr>
        <p:spPr/>
        <p:txBody>
          <a:bodyPr/>
          <a:lstStyle/>
          <a:p>
            <a:r>
              <a:rPr lang="en-US"/>
              <a:t>Composition of Clouds</a:t>
            </a:r>
          </a:p>
        </p:txBody>
      </p:sp>
      <p:sp>
        <p:nvSpPr>
          <p:cNvPr id="24589" name="Rectangle 13"/>
          <p:cNvSpPr>
            <a:spLocks noGrp="1" noChangeArrowheads="1"/>
          </p:cNvSpPr>
          <p:nvPr>
            <p:ph type="body" idx="1"/>
          </p:nvPr>
        </p:nvSpPr>
        <p:spPr>
          <a:xfrm>
            <a:off x="5105400" y="1141413"/>
            <a:ext cx="3657600" cy="5106987"/>
          </a:xfrm>
          <a:noFill/>
        </p:spPr>
        <p:txBody>
          <a:bodyPr/>
          <a:lstStyle/>
          <a:p>
            <a:r>
              <a:rPr lang="en-US" sz="2000" dirty="0"/>
              <a:t>We can determine the composition of interstellar gas from its absorption lines in the spectra of stars.</a:t>
            </a:r>
          </a:p>
          <a:p>
            <a:endParaRPr lang="en-US" sz="2000" dirty="0"/>
          </a:p>
          <a:p>
            <a:r>
              <a:rPr lang="en-US" sz="2000" dirty="0"/>
              <a:t>70% H, 28% He, 2% heavier elements in our region of Milky </a:t>
            </a:r>
            <a:r>
              <a:rPr lang="en-US" sz="2000" dirty="0" smtClean="0"/>
              <a:t>Way</a:t>
            </a:r>
          </a:p>
          <a:p>
            <a:endParaRPr lang="en-US" sz="2000" dirty="0" smtClean="0"/>
          </a:p>
          <a:p>
            <a:r>
              <a:rPr lang="en-US" sz="2000" dirty="0">
                <a:solidFill>
                  <a:schemeClr val="tx1"/>
                </a:solidFill>
                <a:latin typeface="+mn-lt"/>
                <a:ea typeface="+mn-ea"/>
                <a:cs typeface="+mn-cs"/>
              </a:rPr>
              <a:t>The chemical composition of the ISM is similar </a:t>
            </a:r>
            <a:r>
              <a:rPr lang="en-US" sz="2000" dirty="0" smtClean="0">
                <a:solidFill>
                  <a:schemeClr val="tx1"/>
                </a:solidFill>
                <a:latin typeface="+mn-lt"/>
                <a:ea typeface="+mn-ea"/>
                <a:cs typeface="+mn-cs"/>
              </a:rPr>
              <a:t>through out </a:t>
            </a:r>
            <a:r>
              <a:rPr lang="en-US" sz="2000" dirty="0">
                <a:solidFill>
                  <a:schemeClr val="tx1"/>
                </a:solidFill>
                <a:latin typeface="+mn-lt"/>
                <a:ea typeface="+mn-ea"/>
                <a:cs typeface="+mn-cs"/>
              </a:rPr>
              <a:t>the</a:t>
            </a:r>
            <a:r>
              <a:rPr lang="en-US" sz="2000" dirty="0" smtClean="0">
                <a:solidFill>
                  <a:schemeClr val="tx1"/>
                </a:solidFill>
                <a:latin typeface="+mn-lt"/>
                <a:ea typeface="+mn-ea"/>
                <a:cs typeface="+mn-cs"/>
              </a:rPr>
              <a:t> Milky </a:t>
            </a:r>
            <a:r>
              <a:rPr lang="en-US" sz="2000" dirty="0" smtClean="0"/>
              <a:t>W</a:t>
            </a:r>
            <a:r>
              <a:rPr lang="en-US" sz="2000" dirty="0" smtClean="0">
                <a:solidFill>
                  <a:schemeClr val="tx1"/>
                </a:solidFill>
                <a:latin typeface="+mn-lt"/>
                <a:ea typeface="+mn-ea"/>
                <a:cs typeface="+mn-cs"/>
              </a:rPr>
              <a:t>ay, however</a:t>
            </a:r>
            <a:r>
              <a:rPr lang="en-US" sz="2000" dirty="0" smtClean="0"/>
              <a:t>, </a:t>
            </a:r>
            <a:r>
              <a:rPr lang="en-US" sz="2000" dirty="0" smtClean="0">
                <a:solidFill>
                  <a:schemeClr val="tx1"/>
                </a:solidFill>
                <a:latin typeface="+mn-lt"/>
                <a:ea typeface="+mn-ea"/>
                <a:cs typeface="+mn-cs"/>
              </a:rPr>
              <a:t>the </a:t>
            </a:r>
            <a:r>
              <a:rPr lang="en-US" sz="2000" dirty="0">
                <a:solidFill>
                  <a:schemeClr val="tx1"/>
                </a:solidFill>
                <a:latin typeface="+mn-lt"/>
                <a:ea typeface="+mn-ea"/>
                <a:cs typeface="+mn-cs"/>
              </a:rPr>
              <a:t>temperature and density of ISM clouds</a:t>
            </a:r>
            <a:r>
              <a:rPr lang="en-US" sz="2000" dirty="0" smtClean="0">
                <a:solidFill>
                  <a:schemeClr val="tx1"/>
                </a:solidFill>
                <a:latin typeface="+mn-lt"/>
                <a:ea typeface="+mn-ea"/>
                <a:cs typeface="+mn-cs"/>
              </a:rPr>
              <a:t> change through out </a:t>
            </a:r>
            <a:r>
              <a:rPr lang="en-US" sz="2000" dirty="0">
                <a:solidFill>
                  <a:schemeClr val="tx1"/>
                </a:solidFill>
                <a:latin typeface="+mn-lt"/>
                <a:ea typeface="+mn-ea"/>
                <a:cs typeface="+mn-cs"/>
              </a:rPr>
              <a:t>the</a:t>
            </a:r>
            <a:r>
              <a:rPr lang="en-US" sz="2000" dirty="0" smtClean="0">
                <a:solidFill>
                  <a:schemeClr val="tx1"/>
                </a:solidFill>
                <a:latin typeface="+mn-lt"/>
                <a:ea typeface="+mn-ea"/>
                <a:cs typeface="+mn-cs"/>
              </a:rPr>
              <a:t> Milky </a:t>
            </a:r>
            <a:r>
              <a:rPr lang="en-US" sz="2000" dirty="0" smtClean="0"/>
              <a:t>W</a:t>
            </a:r>
            <a:r>
              <a:rPr lang="en-US" sz="2000" dirty="0" smtClean="0">
                <a:solidFill>
                  <a:schemeClr val="tx1"/>
                </a:solidFill>
                <a:latin typeface="+mn-lt"/>
                <a:ea typeface="+mn-ea"/>
                <a:cs typeface="+mn-cs"/>
              </a:rPr>
              <a:t>ay</a:t>
            </a:r>
            <a:r>
              <a:rPr lang="en-US" sz="2000" dirty="0">
                <a:solidFill>
                  <a:schemeClr val="tx1"/>
                </a:solidFill>
                <a:latin typeface="+mn-lt"/>
                <a:ea typeface="+mn-ea"/>
                <a:cs typeface="+mn-cs"/>
              </a:rPr>
              <a:t>.</a:t>
            </a:r>
            <a:endParaRPr lang="en-US" sz="2000"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44" name="Picture 5" descr="MolecularClouds"/>
          <p:cNvPicPr>
            <a:picLocks noChangeAspect="1" noChangeArrowheads="1"/>
          </p:cNvPicPr>
          <p:nvPr/>
        </p:nvPicPr>
        <p:blipFill>
          <a:blip r:embed="rId3"/>
          <a:srcRect/>
          <a:stretch>
            <a:fillRect/>
          </a:stretch>
        </p:blipFill>
        <p:spPr bwMode="auto">
          <a:xfrm>
            <a:off x="242888" y="838200"/>
            <a:ext cx="8658225" cy="2292350"/>
          </a:xfrm>
          <a:prstGeom prst="rect">
            <a:avLst/>
          </a:prstGeom>
          <a:noFill/>
          <a:ln w="9525">
            <a:noFill/>
            <a:miter lim="800000"/>
            <a:headEnd/>
            <a:tailEnd/>
          </a:ln>
        </p:spPr>
      </p:pic>
      <p:sp>
        <p:nvSpPr>
          <p:cNvPr id="26641" name="Rectangle 17"/>
          <p:cNvSpPr>
            <a:spLocks noGrp="1" noChangeArrowheads="1"/>
          </p:cNvSpPr>
          <p:nvPr>
            <p:ph type="title"/>
          </p:nvPr>
        </p:nvSpPr>
        <p:spPr/>
        <p:txBody>
          <a:bodyPr/>
          <a:lstStyle/>
          <a:p>
            <a:r>
              <a:rPr lang="en-US"/>
              <a:t>Molecular Clouds</a:t>
            </a:r>
          </a:p>
        </p:txBody>
      </p:sp>
      <p:sp>
        <p:nvSpPr>
          <p:cNvPr id="26642" name="Rectangle 18"/>
          <p:cNvSpPr>
            <a:spLocks noGrp="1" noChangeArrowheads="1"/>
          </p:cNvSpPr>
          <p:nvPr>
            <p:ph type="body" idx="1"/>
          </p:nvPr>
        </p:nvSpPr>
        <p:spPr>
          <a:xfrm>
            <a:off x="365125" y="3949700"/>
            <a:ext cx="8229600" cy="2438400"/>
          </a:xfrm>
        </p:spPr>
        <p:txBody>
          <a:bodyPr/>
          <a:lstStyle/>
          <a:p>
            <a:r>
              <a:rPr lang="en-US" sz="2000" dirty="0" smtClean="0">
                <a:solidFill>
                  <a:schemeClr val="tx1"/>
                </a:solidFill>
                <a:latin typeface="+mn-lt"/>
                <a:ea typeface="+mn-ea"/>
                <a:cs typeface="+mn-cs"/>
              </a:rPr>
              <a:t>Stars </a:t>
            </a:r>
            <a:r>
              <a:rPr lang="en-US" sz="2000" dirty="0">
                <a:solidFill>
                  <a:schemeClr val="tx1"/>
                </a:solidFill>
                <a:latin typeface="+mn-lt"/>
                <a:ea typeface="+mn-ea"/>
                <a:cs typeface="+mn-cs"/>
              </a:rPr>
              <a:t>are born in interstellar clouds that are cold and dense</a:t>
            </a:r>
            <a:r>
              <a:rPr lang="en-US" sz="2000" dirty="0" smtClean="0">
                <a:solidFill>
                  <a:schemeClr val="tx1"/>
                </a:solidFill>
                <a:latin typeface="+mn-lt"/>
                <a:ea typeface="+mn-ea"/>
                <a:cs typeface="+mn-cs"/>
              </a:rPr>
              <a:t>. These </a:t>
            </a:r>
            <a:r>
              <a:rPr lang="en-US" sz="2000" dirty="0">
                <a:solidFill>
                  <a:schemeClr val="tx1"/>
                </a:solidFill>
                <a:latin typeface="+mn-lt"/>
                <a:ea typeface="+mn-ea"/>
                <a:cs typeface="+mn-cs"/>
              </a:rPr>
              <a:t>clouds are called </a:t>
            </a:r>
            <a:r>
              <a:rPr lang="en-US" sz="2000" b="1" dirty="0">
                <a:solidFill>
                  <a:schemeClr val="tx1"/>
                </a:solidFill>
                <a:latin typeface="+mn-lt"/>
                <a:ea typeface="+mn-ea"/>
                <a:cs typeface="+mn-cs"/>
              </a:rPr>
              <a:t>molecular clouds </a:t>
            </a:r>
            <a:r>
              <a:rPr lang="en-US" sz="2000" dirty="0">
                <a:solidFill>
                  <a:schemeClr val="tx1"/>
                </a:solidFill>
                <a:latin typeface="+mn-lt"/>
                <a:ea typeface="+mn-ea"/>
                <a:cs typeface="+mn-cs"/>
              </a:rPr>
              <a:t>because </a:t>
            </a:r>
            <a:r>
              <a:rPr lang="en-US" sz="2000" dirty="0" smtClean="0">
                <a:solidFill>
                  <a:schemeClr val="tx1"/>
                </a:solidFill>
                <a:latin typeface="+mn-lt"/>
                <a:ea typeface="+mn-ea"/>
                <a:cs typeface="+mn-cs"/>
              </a:rPr>
              <a:t>their </a:t>
            </a:r>
            <a:r>
              <a:rPr lang="en-US" sz="2000" dirty="0">
                <a:solidFill>
                  <a:schemeClr val="tx1"/>
                </a:solidFill>
                <a:latin typeface="+mn-lt"/>
                <a:ea typeface="+mn-ea"/>
                <a:cs typeface="+mn-cs"/>
              </a:rPr>
              <a:t>low temperature and high density allows for the formation of </a:t>
            </a:r>
            <a:r>
              <a:rPr lang="en-US" sz="2000" dirty="0" smtClean="0">
                <a:solidFill>
                  <a:schemeClr val="tx1"/>
                </a:solidFill>
                <a:latin typeface="+mn-lt"/>
                <a:ea typeface="+mn-ea"/>
                <a:cs typeface="+mn-cs"/>
              </a:rPr>
              <a:t>molecules </a:t>
            </a:r>
            <a:r>
              <a:rPr lang="en-US" sz="2000" dirty="0" smtClean="0"/>
              <a:t>(H</a:t>
            </a:r>
            <a:r>
              <a:rPr lang="en-US" sz="2000" baseline="-25000" dirty="0" smtClean="0"/>
              <a:t>2</a:t>
            </a:r>
            <a:r>
              <a:rPr lang="en-US" sz="2000" dirty="0" smtClean="0"/>
              <a:t>, CO, etc.)</a:t>
            </a:r>
            <a:r>
              <a:rPr lang="en-US" sz="2000" dirty="0" smtClean="0">
                <a:solidFill>
                  <a:schemeClr val="tx1"/>
                </a:solidFill>
                <a:latin typeface="+mn-lt"/>
                <a:ea typeface="+mn-ea"/>
                <a:cs typeface="+mn-cs"/>
              </a:rPr>
              <a:t>.</a:t>
            </a:r>
          </a:p>
          <a:p>
            <a:endParaRPr lang="en-US" sz="2000" dirty="0" smtClean="0"/>
          </a:p>
          <a:p>
            <a:r>
              <a:rPr lang="en-US" sz="2000" dirty="0" smtClean="0"/>
              <a:t>These </a:t>
            </a:r>
            <a:r>
              <a:rPr lang="en-US" sz="2000" i="1" dirty="0" smtClean="0"/>
              <a:t>molecular clouds</a:t>
            </a:r>
            <a:r>
              <a:rPr lang="en-US" sz="2000" dirty="0" smtClean="0"/>
              <a:t> have a temperature of 10–30 K and a density of about 300 molecules per cubic centimeter.</a:t>
            </a:r>
          </a:p>
          <a:p>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91" name="Picture 19" descr="16_03_Figure"/>
          <p:cNvPicPr>
            <a:picLocks noChangeAspect="1" noChangeArrowheads="1"/>
          </p:cNvPicPr>
          <p:nvPr/>
        </p:nvPicPr>
        <p:blipFill>
          <a:blip r:embed="rId3"/>
          <a:srcRect b="3780"/>
          <a:stretch>
            <a:fillRect/>
          </a:stretch>
        </p:blipFill>
        <p:spPr bwMode="auto">
          <a:xfrm>
            <a:off x="1600200" y="685800"/>
            <a:ext cx="5940425" cy="3418132"/>
          </a:xfrm>
          <a:prstGeom prst="rect">
            <a:avLst/>
          </a:prstGeom>
          <a:noFill/>
        </p:spPr>
      </p:pic>
      <p:sp>
        <p:nvSpPr>
          <p:cNvPr id="28689" name="Rectangle 17"/>
          <p:cNvSpPr>
            <a:spLocks noGrp="1" noChangeArrowheads="1"/>
          </p:cNvSpPr>
          <p:nvPr>
            <p:ph type="title"/>
          </p:nvPr>
        </p:nvSpPr>
        <p:spPr/>
        <p:txBody>
          <a:bodyPr/>
          <a:lstStyle/>
          <a:p>
            <a:r>
              <a:rPr lang="en-US"/>
              <a:t>Molecular Clouds</a:t>
            </a:r>
          </a:p>
        </p:txBody>
      </p:sp>
      <p:sp>
        <p:nvSpPr>
          <p:cNvPr id="28690" name="Rectangle 18"/>
          <p:cNvSpPr>
            <a:spLocks noGrp="1" noChangeArrowheads="1"/>
          </p:cNvSpPr>
          <p:nvPr>
            <p:ph type="body" idx="1"/>
          </p:nvPr>
        </p:nvSpPr>
        <p:spPr>
          <a:xfrm>
            <a:off x="457200" y="3810000"/>
            <a:ext cx="8229600" cy="2819400"/>
          </a:xfrm>
        </p:spPr>
        <p:txBody>
          <a:bodyPr/>
          <a:lstStyle/>
          <a:p>
            <a:pPr>
              <a:buNone/>
            </a:pPr>
            <a:endParaRPr lang="en-US" sz="2000" dirty="0" smtClean="0">
              <a:solidFill>
                <a:srgbClr val="000000"/>
              </a:solidFill>
            </a:endParaRPr>
          </a:p>
          <a:p>
            <a:r>
              <a:rPr lang="en-US" sz="2000" dirty="0" smtClean="0">
                <a:solidFill>
                  <a:schemeClr val="tx1"/>
                </a:solidFill>
                <a:latin typeface="+mn-lt"/>
                <a:ea typeface="+mn-ea"/>
                <a:cs typeface="+mn-cs"/>
              </a:rPr>
              <a:t>The most common molecule in molecular clouds is H</a:t>
            </a:r>
            <a:r>
              <a:rPr lang="en-US" sz="2000" baseline="-25000" dirty="0" smtClean="0">
                <a:solidFill>
                  <a:schemeClr val="tx1"/>
                </a:solidFill>
                <a:latin typeface="+mn-lt"/>
                <a:ea typeface="+mn-ea"/>
                <a:cs typeface="+mn-cs"/>
              </a:rPr>
              <a:t>2</a:t>
            </a:r>
            <a:r>
              <a:rPr lang="en-US" sz="2000" dirty="0" smtClean="0">
                <a:solidFill>
                  <a:schemeClr val="tx1"/>
                </a:solidFill>
                <a:latin typeface="+mn-lt"/>
                <a:ea typeface="+mn-ea"/>
                <a:cs typeface="+mn-cs"/>
              </a:rPr>
              <a:t>. </a:t>
            </a:r>
            <a:r>
              <a:rPr lang="en-US" sz="2000" dirty="0">
                <a:solidFill>
                  <a:srgbClr val="000000"/>
                </a:solidFill>
              </a:rPr>
              <a:t>Emission from hydrogen molecules in the mm band is very weak (symmetric</a:t>
            </a:r>
            <a:r>
              <a:rPr lang="en-US" sz="2000" dirty="0" smtClean="0">
                <a:solidFill>
                  <a:srgbClr val="000000"/>
                </a:solidFill>
              </a:rPr>
              <a:t> molecule) while mm emission from CO molecules is much stronger.</a:t>
            </a:r>
          </a:p>
          <a:p>
            <a:endParaRPr lang="en-US" sz="2000" dirty="0" smtClean="0">
              <a:solidFill>
                <a:srgbClr val="000000"/>
              </a:solidFill>
            </a:endParaRPr>
          </a:p>
          <a:p>
            <a:r>
              <a:rPr lang="en-US" sz="2000" dirty="0">
                <a:solidFill>
                  <a:srgbClr val="000000"/>
                </a:solidFill>
              </a:rPr>
              <a:t>In interstellar space for every CO molecule there are about a 10,000 H</a:t>
            </a:r>
            <a:r>
              <a:rPr lang="en-US" sz="2000" baseline="-25000" dirty="0">
                <a:solidFill>
                  <a:srgbClr val="000000"/>
                </a:solidFill>
              </a:rPr>
              <a:t>2</a:t>
            </a:r>
            <a:r>
              <a:rPr lang="en-US" sz="2000" dirty="0">
                <a:solidFill>
                  <a:srgbClr val="000000"/>
                </a:solidFill>
              </a:rPr>
              <a:t> molecules so one can use the CO as a tracer for H</a:t>
            </a:r>
            <a:r>
              <a:rPr lang="en-US" sz="2000" baseline="-25000" dirty="0">
                <a:solidFill>
                  <a:srgbClr val="000000"/>
                </a:solidFill>
              </a:rPr>
              <a:t>2</a:t>
            </a:r>
            <a:r>
              <a:rPr lang="en-US" sz="2000" dirty="0">
                <a:solidFill>
                  <a:srgbClr val="000000"/>
                </a:solidFill>
              </a:rPr>
              <a:t>.</a:t>
            </a:r>
          </a:p>
          <a:p>
            <a:endParaRPr lang="en-US" sz="2000" dirty="0" smtClean="0">
              <a:solidFill>
                <a:srgbClr val="000000"/>
              </a:solidFill>
            </a:endParaRPr>
          </a:p>
          <a:p>
            <a:endParaRPr lang="en-US" sz="2000" dirty="0">
              <a:solidFill>
                <a:srgbClr val="000000"/>
              </a:solidFill>
            </a:endParaRPr>
          </a:p>
          <a:p>
            <a:endParaRPr lang="en-US" sz="2000" dirty="0" smtClean="0">
              <a:solidFill>
                <a:srgbClr val="000000"/>
              </a:solidFill>
            </a:endParaRPr>
          </a:p>
          <a:p>
            <a:endParaRPr lang="en-US" sz="2000" dirty="0" smtClean="0">
              <a:solidFill>
                <a:srgbClr val="000000"/>
              </a:solidFill>
            </a:endParaRPr>
          </a:p>
          <a:p>
            <a:endParaRPr lang="en-US" sz="2000" dirty="0">
              <a:solidFill>
                <a:srgbClr val="000000"/>
              </a:solidFill>
            </a:endParaRPr>
          </a:p>
          <a:p>
            <a:endParaRPr lang="en-US" sz="2000" dirty="0" smtClean="0">
              <a:solidFill>
                <a:srgbClr val="000000"/>
              </a:solidFill>
            </a:endParaRPr>
          </a:p>
          <a:p>
            <a:endParaRPr lang="en-US" sz="2000" dirty="0" smtClean="0">
              <a:solidFill>
                <a:srgbClr val="000000"/>
              </a:solidFil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722" name="Picture 5" descr="16_05_FigureA-Unanno"/>
          <p:cNvPicPr>
            <a:picLocks noChangeAspect="1" noChangeArrowheads="1"/>
          </p:cNvPicPr>
          <p:nvPr/>
        </p:nvPicPr>
        <p:blipFill>
          <a:blip r:embed="rId3"/>
          <a:srcRect r="33780" b="16328"/>
          <a:stretch>
            <a:fillRect/>
          </a:stretch>
        </p:blipFill>
        <p:spPr bwMode="auto">
          <a:xfrm>
            <a:off x="346075" y="1358900"/>
            <a:ext cx="4625975" cy="4579938"/>
          </a:xfrm>
          <a:prstGeom prst="rect">
            <a:avLst/>
          </a:prstGeom>
          <a:noFill/>
          <a:ln w="9525">
            <a:noFill/>
            <a:miter lim="800000"/>
            <a:headEnd/>
            <a:tailEnd/>
          </a:ln>
        </p:spPr>
      </p:pic>
      <p:sp>
        <p:nvSpPr>
          <p:cNvPr id="30732" name="Rectangle 12"/>
          <p:cNvSpPr>
            <a:spLocks noGrp="1" noChangeArrowheads="1"/>
          </p:cNvSpPr>
          <p:nvPr>
            <p:ph type="title"/>
          </p:nvPr>
        </p:nvSpPr>
        <p:spPr/>
        <p:txBody>
          <a:bodyPr/>
          <a:lstStyle/>
          <a:p>
            <a:r>
              <a:rPr lang="en-US"/>
              <a:t>Interstellar Dust</a:t>
            </a:r>
          </a:p>
        </p:txBody>
      </p:sp>
      <p:sp>
        <p:nvSpPr>
          <p:cNvPr id="30733" name="Rectangle 13"/>
          <p:cNvSpPr>
            <a:spLocks noGrp="1" noChangeArrowheads="1"/>
          </p:cNvSpPr>
          <p:nvPr>
            <p:ph type="body" idx="1"/>
          </p:nvPr>
        </p:nvSpPr>
        <p:spPr>
          <a:xfrm>
            <a:off x="5027613" y="1141413"/>
            <a:ext cx="3810000" cy="5106987"/>
          </a:xfrm>
          <a:noFill/>
        </p:spPr>
        <p:txBody>
          <a:bodyPr/>
          <a:lstStyle/>
          <a:p>
            <a:r>
              <a:rPr lang="en-US" sz="2000" dirty="0"/>
              <a:t>Tiny solid particles of </a:t>
            </a:r>
            <a:r>
              <a:rPr lang="en-US" sz="2000" i="1" dirty="0"/>
              <a:t>interstellar dust</a:t>
            </a:r>
            <a:r>
              <a:rPr lang="en-US" sz="2000" dirty="0"/>
              <a:t> block our view of stars on the other side of a cloud.</a:t>
            </a:r>
          </a:p>
          <a:p>
            <a:endParaRPr lang="en-US" sz="2000" dirty="0"/>
          </a:p>
          <a:p>
            <a:r>
              <a:rPr lang="en-US" sz="2000" dirty="0"/>
              <a:t>Particles are &lt; 1 micrometer in size and made of elements like C, O, Si, and Fe</a:t>
            </a:r>
            <a:r>
              <a:rPr lang="en-US" sz="2000" dirty="0" smtClean="0"/>
              <a:t>.</a:t>
            </a:r>
          </a:p>
          <a:p>
            <a:endParaRPr lang="en-US" sz="2000" dirty="0" smtClean="0"/>
          </a:p>
          <a:p>
            <a:r>
              <a:rPr lang="en-US" sz="2000" dirty="0" smtClean="0">
                <a:solidFill>
                  <a:schemeClr val="tx1"/>
                </a:solidFill>
                <a:latin typeface="+mn-lt"/>
                <a:ea typeface="+mn-ea"/>
                <a:cs typeface="+mn-cs"/>
              </a:rPr>
              <a:t>70</a:t>
            </a:r>
            <a:r>
              <a:rPr lang="en-US" sz="2000" dirty="0" smtClean="0"/>
              <a:t>%</a:t>
            </a:r>
            <a:r>
              <a:rPr lang="en-US" sz="2000" dirty="0" smtClean="0">
                <a:solidFill>
                  <a:schemeClr val="tx1"/>
                </a:solidFill>
                <a:latin typeface="+mn-lt"/>
                <a:ea typeface="+mn-ea"/>
                <a:cs typeface="+mn-cs"/>
              </a:rPr>
              <a:t> of the ISM is H, 28</a:t>
            </a:r>
            <a:r>
              <a:rPr lang="en-US" sz="2000" dirty="0">
                <a:solidFill>
                  <a:schemeClr val="tx1"/>
                </a:solidFill>
                <a:latin typeface="+mn-lt"/>
                <a:ea typeface="+mn-ea"/>
                <a:cs typeface="+mn-cs"/>
              </a:rPr>
              <a:t>%</a:t>
            </a:r>
            <a:r>
              <a:rPr lang="en-US" sz="2000" dirty="0" smtClean="0">
                <a:solidFill>
                  <a:schemeClr val="tx1"/>
                </a:solidFill>
                <a:latin typeface="+mn-lt"/>
                <a:ea typeface="+mn-ea"/>
                <a:cs typeface="+mn-cs"/>
              </a:rPr>
              <a:t> </a:t>
            </a:r>
            <a:r>
              <a:rPr lang="en-US" sz="2000" dirty="0" smtClean="0"/>
              <a:t>is</a:t>
            </a:r>
            <a:r>
              <a:rPr lang="en-US" sz="2000" dirty="0" smtClean="0">
                <a:solidFill>
                  <a:schemeClr val="tx1"/>
                </a:solidFill>
                <a:latin typeface="+mn-lt"/>
                <a:ea typeface="+mn-ea"/>
                <a:cs typeface="+mn-cs"/>
              </a:rPr>
              <a:t> </a:t>
            </a:r>
            <a:r>
              <a:rPr lang="en-US" sz="2000" dirty="0">
                <a:solidFill>
                  <a:schemeClr val="tx1"/>
                </a:solidFill>
                <a:latin typeface="+mn-lt"/>
                <a:ea typeface="+mn-ea"/>
                <a:cs typeface="+mn-cs"/>
              </a:rPr>
              <a:t>He and 2%</a:t>
            </a:r>
            <a:r>
              <a:rPr lang="en-US" sz="2000" dirty="0" smtClean="0">
                <a:solidFill>
                  <a:schemeClr val="tx1"/>
                </a:solidFill>
                <a:latin typeface="+mn-lt"/>
                <a:ea typeface="+mn-ea"/>
                <a:cs typeface="+mn-cs"/>
              </a:rPr>
              <a:t> is </a:t>
            </a:r>
            <a:r>
              <a:rPr lang="en-US" sz="2000" dirty="0">
                <a:solidFill>
                  <a:schemeClr val="tx1"/>
                </a:solidFill>
                <a:latin typeface="+mn-lt"/>
                <a:ea typeface="+mn-ea"/>
                <a:cs typeface="+mn-cs"/>
              </a:rPr>
              <a:t>heavier elements</a:t>
            </a:r>
            <a:r>
              <a:rPr lang="en-US" sz="2000" dirty="0" smtClean="0">
                <a:solidFill>
                  <a:schemeClr val="tx1"/>
                </a:solidFill>
                <a:latin typeface="+mn-lt"/>
                <a:ea typeface="+mn-ea"/>
                <a:cs typeface="+mn-cs"/>
              </a:rPr>
              <a:t>. Out </a:t>
            </a:r>
            <a:r>
              <a:rPr lang="en-US" sz="2000" dirty="0">
                <a:solidFill>
                  <a:schemeClr val="tx1"/>
                </a:solidFill>
                <a:latin typeface="+mn-lt"/>
                <a:ea typeface="+mn-ea"/>
                <a:cs typeface="+mn-cs"/>
              </a:rPr>
              <a:t>of those </a:t>
            </a:r>
            <a:r>
              <a:rPr lang="en-US" sz="2000" dirty="0" smtClean="0">
                <a:solidFill>
                  <a:schemeClr val="tx1"/>
                </a:solidFill>
                <a:latin typeface="+mn-lt"/>
                <a:ea typeface="+mn-ea"/>
                <a:cs typeface="+mn-cs"/>
              </a:rPr>
              <a:t>2% </a:t>
            </a:r>
            <a:r>
              <a:rPr lang="en-US" sz="2000" dirty="0">
                <a:solidFill>
                  <a:schemeClr val="tx1"/>
                </a:solidFill>
                <a:latin typeface="+mn-lt"/>
                <a:ea typeface="+mn-ea"/>
                <a:cs typeface="+mn-cs"/>
              </a:rPr>
              <a:t>half the heavier elements are found in </a:t>
            </a:r>
            <a:r>
              <a:rPr lang="en-US" sz="2000" b="1" dirty="0">
                <a:solidFill>
                  <a:schemeClr val="tx1"/>
                </a:solidFill>
                <a:latin typeface="+mn-lt"/>
                <a:ea typeface="+mn-ea"/>
                <a:cs typeface="+mn-cs"/>
              </a:rPr>
              <a:t>tiny solid grains of interstellar dust.</a:t>
            </a:r>
            <a:endParaRPr lang="en-US" sz="2000"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Interstellar Extinction and Reddening</a:t>
            </a:r>
            <a:endParaRPr lang="en-US" dirty="0"/>
          </a:p>
        </p:txBody>
      </p:sp>
      <p:sp>
        <p:nvSpPr>
          <p:cNvPr id="5" name="TextBox 4"/>
          <p:cNvSpPr txBox="1"/>
          <p:nvPr/>
        </p:nvSpPr>
        <p:spPr>
          <a:xfrm>
            <a:off x="381000" y="3886200"/>
            <a:ext cx="8534400" cy="2246769"/>
          </a:xfrm>
          <a:prstGeom prst="rect">
            <a:avLst/>
          </a:prstGeom>
          <a:noFill/>
        </p:spPr>
        <p:txBody>
          <a:bodyPr wrap="square" rtlCol="0">
            <a:spAutoFit/>
          </a:bodyPr>
          <a:lstStyle/>
          <a:p>
            <a:r>
              <a:rPr lang="en-US" sz="2000" dirty="0" smtClean="0">
                <a:solidFill>
                  <a:srgbClr val="000000"/>
                </a:solidFill>
                <a:latin typeface="Arial"/>
                <a:cs typeface="Arial"/>
              </a:rPr>
              <a:t>Interstellar extinction </a:t>
            </a:r>
            <a:r>
              <a:rPr lang="en-US" sz="2000" b="0" dirty="0" smtClean="0">
                <a:solidFill>
                  <a:srgbClr val="000000"/>
                </a:solidFill>
                <a:latin typeface="Arial"/>
                <a:cs typeface="Arial"/>
              </a:rPr>
              <a:t>is the dimming of light as it passes through the interstellar medium. </a:t>
            </a:r>
          </a:p>
          <a:p>
            <a:endParaRPr lang="en-US" sz="2000" b="0" dirty="0" smtClean="0">
              <a:solidFill>
                <a:srgbClr val="000000"/>
              </a:solidFill>
              <a:latin typeface="Arial"/>
              <a:cs typeface="Arial"/>
            </a:endParaRPr>
          </a:p>
          <a:p>
            <a:r>
              <a:rPr lang="en-US" sz="2000" b="0" dirty="0" smtClean="0">
                <a:solidFill>
                  <a:srgbClr val="000000"/>
                </a:solidFill>
                <a:latin typeface="Arial"/>
                <a:cs typeface="Arial"/>
              </a:rPr>
              <a:t>If you look at a source through a cloud of dust grains more blue than red light will be scattered out of your line of sight. Such sources as said to be </a:t>
            </a:r>
            <a:r>
              <a:rPr lang="en-US" sz="2000" dirty="0" smtClean="0">
                <a:solidFill>
                  <a:srgbClr val="000000"/>
                </a:solidFill>
                <a:latin typeface="Arial"/>
                <a:cs typeface="Arial"/>
              </a:rPr>
              <a:t>reddened</a:t>
            </a:r>
            <a:r>
              <a:rPr lang="en-US" sz="2000" b="0" dirty="0" smtClean="0">
                <a:solidFill>
                  <a:srgbClr val="000000"/>
                </a:solidFill>
                <a:latin typeface="Arial"/>
                <a:cs typeface="Arial"/>
              </a:rPr>
              <a:t>.</a:t>
            </a:r>
          </a:p>
          <a:p>
            <a:endParaRPr lang="en-US" sz="2000" b="0" dirty="0" smtClean="0">
              <a:solidFill>
                <a:srgbClr val="000000"/>
              </a:solidFill>
            </a:endParaRPr>
          </a:p>
        </p:txBody>
      </p:sp>
      <p:pic>
        <p:nvPicPr>
          <p:cNvPr id="6" name="Picture 5"/>
          <p:cNvPicPr>
            <a:picLocks noChangeAspect="1"/>
          </p:cNvPicPr>
          <p:nvPr/>
        </p:nvPicPr>
        <p:blipFill>
          <a:blip r:embed="rId2"/>
          <a:stretch>
            <a:fillRect/>
          </a:stretch>
        </p:blipFill>
        <p:spPr>
          <a:xfrm>
            <a:off x="685800" y="1029950"/>
            <a:ext cx="7696200" cy="27038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2782" name="Picture 5" descr="16_05_FigureA-Unanno"/>
          <p:cNvPicPr>
            <a:picLocks noChangeAspect="1" noChangeArrowheads="1"/>
          </p:cNvPicPr>
          <p:nvPr/>
        </p:nvPicPr>
        <p:blipFill>
          <a:blip r:embed="rId3"/>
          <a:srcRect r="33780" b="16328"/>
          <a:stretch>
            <a:fillRect/>
          </a:stretch>
        </p:blipFill>
        <p:spPr bwMode="auto">
          <a:xfrm>
            <a:off x="346075" y="1358900"/>
            <a:ext cx="4625975" cy="4579938"/>
          </a:xfrm>
          <a:prstGeom prst="rect">
            <a:avLst/>
          </a:prstGeom>
          <a:noFill/>
          <a:ln w="9525">
            <a:noFill/>
            <a:miter lim="800000"/>
            <a:headEnd/>
            <a:tailEnd/>
          </a:ln>
        </p:spPr>
      </p:pic>
      <p:sp>
        <p:nvSpPr>
          <p:cNvPr id="32780" name="Rectangle 12"/>
          <p:cNvSpPr>
            <a:spLocks noGrp="1" noChangeArrowheads="1"/>
          </p:cNvSpPr>
          <p:nvPr>
            <p:ph type="title"/>
          </p:nvPr>
        </p:nvSpPr>
        <p:spPr/>
        <p:txBody>
          <a:bodyPr/>
          <a:lstStyle/>
          <a:p>
            <a:r>
              <a:rPr lang="en-US"/>
              <a:t>Interstellar Reddening</a:t>
            </a:r>
          </a:p>
        </p:txBody>
      </p:sp>
      <p:sp>
        <p:nvSpPr>
          <p:cNvPr id="32781" name="Rectangle 13"/>
          <p:cNvSpPr>
            <a:spLocks noGrp="1" noChangeArrowheads="1"/>
          </p:cNvSpPr>
          <p:nvPr>
            <p:ph type="body" idx="1"/>
          </p:nvPr>
        </p:nvSpPr>
        <p:spPr>
          <a:xfrm>
            <a:off x="5027613" y="1141413"/>
            <a:ext cx="3860800" cy="5106987"/>
          </a:xfrm>
          <a:noFill/>
        </p:spPr>
        <p:txBody>
          <a:bodyPr/>
          <a:lstStyle/>
          <a:p>
            <a:r>
              <a:rPr lang="en-US"/>
              <a:t>Stars viewed through the edges of the cloud look redder because dust blocks (shorter-wavelength) blue light more effectively than (longer-wavelength) red light.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4818" name="Picture 6" descr="16_05_FigureB-Unanno"/>
          <p:cNvPicPr>
            <a:picLocks noChangeAspect="1" noChangeArrowheads="1"/>
          </p:cNvPicPr>
          <p:nvPr/>
        </p:nvPicPr>
        <p:blipFill>
          <a:blip r:embed="rId3"/>
          <a:srcRect r="32700" b="16695"/>
          <a:stretch>
            <a:fillRect/>
          </a:stretch>
        </p:blipFill>
        <p:spPr bwMode="auto">
          <a:xfrm>
            <a:off x="330200" y="1346200"/>
            <a:ext cx="4625975" cy="4562475"/>
          </a:xfrm>
          <a:prstGeom prst="rect">
            <a:avLst/>
          </a:prstGeom>
          <a:noFill/>
          <a:ln w="9525">
            <a:noFill/>
            <a:miter lim="800000"/>
            <a:headEnd/>
            <a:tailEnd/>
          </a:ln>
        </p:spPr>
      </p:pic>
      <p:sp>
        <p:nvSpPr>
          <p:cNvPr id="34828" name="Rectangle 12"/>
          <p:cNvSpPr>
            <a:spLocks noGrp="1" noChangeArrowheads="1"/>
          </p:cNvSpPr>
          <p:nvPr>
            <p:ph type="title"/>
          </p:nvPr>
        </p:nvSpPr>
        <p:spPr/>
        <p:txBody>
          <a:bodyPr/>
          <a:lstStyle/>
          <a:p>
            <a:r>
              <a:rPr lang="en-US"/>
              <a:t>Interstellar Reddening</a:t>
            </a:r>
          </a:p>
        </p:txBody>
      </p:sp>
      <p:sp>
        <p:nvSpPr>
          <p:cNvPr id="34829" name="Rectangle 13"/>
          <p:cNvSpPr>
            <a:spLocks noGrp="1" noChangeArrowheads="1"/>
          </p:cNvSpPr>
          <p:nvPr>
            <p:ph type="body" idx="1"/>
          </p:nvPr>
        </p:nvSpPr>
        <p:spPr>
          <a:xfrm>
            <a:off x="5027613" y="1141413"/>
            <a:ext cx="3860800" cy="5106987"/>
          </a:xfrm>
          <a:noFill/>
        </p:spPr>
        <p:txBody>
          <a:bodyPr/>
          <a:lstStyle/>
          <a:p>
            <a:r>
              <a:rPr lang="en-US"/>
              <a:t>Long-wavelength infrared light passes through a cloud more easily than visible light.</a:t>
            </a:r>
          </a:p>
          <a:p>
            <a:endParaRPr lang="en-US"/>
          </a:p>
          <a:p>
            <a:r>
              <a:rPr lang="en-US"/>
              <a:t>Observations of infrared light reveal stars on the other side of the cloud.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6868" name="Picture 7" descr="16_06_Figure-Unanno"/>
          <p:cNvPicPr>
            <a:picLocks noChangeArrowheads="1"/>
          </p:cNvPicPr>
          <p:nvPr/>
        </p:nvPicPr>
        <p:blipFill>
          <a:blip r:embed="rId3"/>
          <a:srcRect r="67706" b="5731"/>
          <a:stretch>
            <a:fillRect/>
          </a:stretch>
        </p:blipFill>
        <p:spPr bwMode="auto">
          <a:xfrm>
            <a:off x="330200" y="1320800"/>
            <a:ext cx="4616450" cy="4579938"/>
          </a:xfrm>
          <a:prstGeom prst="rect">
            <a:avLst/>
          </a:prstGeom>
          <a:noFill/>
          <a:ln w="9525">
            <a:noFill/>
            <a:miter lim="800000"/>
            <a:headEnd/>
            <a:tailEnd/>
          </a:ln>
        </p:spPr>
      </p:pic>
      <p:sp>
        <p:nvSpPr>
          <p:cNvPr id="36882" name="Rectangle 18"/>
          <p:cNvSpPr>
            <a:spLocks noGrp="1" noChangeArrowheads="1"/>
          </p:cNvSpPr>
          <p:nvPr>
            <p:ph type="title"/>
          </p:nvPr>
        </p:nvSpPr>
        <p:spPr/>
        <p:txBody>
          <a:bodyPr/>
          <a:lstStyle/>
          <a:p>
            <a:r>
              <a:rPr lang="en-US"/>
              <a:t>Observing Newborn Stars</a:t>
            </a:r>
          </a:p>
        </p:txBody>
      </p:sp>
      <p:sp>
        <p:nvSpPr>
          <p:cNvPr id="36883" name="Rectangle 19"/>
          <p:cNvSpPr>
            <a:spLocks noGrp="1" noChangeArrowheads="1"/>
          </p:cNvSpPr>
          <p:nvPr>
            <p:ph type="body" idx="1"/>
          </p:nvPr>
        </p:nvSpPr>
        <p:spPr>
          <a:xfrm>
            <a:off x="5027613" y="1141413"/>
            <a:ext cx="3656012" cy="5106987"/>
          </a:xfrm>
          <a:noFill/>
        </p:spPr>
        <p:txBody>
          <a:bodyPr/>
          <a:lstStyle/>
          <a:p>
            <a:r>
              <a:rPr lang="en-US"/>
              <a:t>Visible light from a newborn star is often trapped within the dark, dusty gas clouds where the star formed.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8916" name="Picture 6" descr="16_06_Figure-Unanno"/>
          <p:cNvPicPr>
            <a:picLocks noChangeAspect="1" noChangeArrowheads="1"/>
          </p:cNvPicPr>
          <p:nvPr/>
        </p:nvPicPr>
        <p:blipFill>
          <a:blip r:embed="rId3"/>
          <a:srcRect l="50900" r="16119" b="5458"/>
          <a:stretch>
            <a:fillRect/>
          </a:stretch>
        </p:blipFill>
        <p:spPr bwMode="auto">
          <a:xfrm>
            <a:off x="231775" y="1331913"/>
            <a:ext cx="4416939" cy="4306887"/>
          </a:xfrm>
          <a:prstGeom prst="rect">
            <a:avLst/>
          </a:prstGeom>
          <a:noFill/>
          <a:ln w="9525">
            <a:noFill/>
            <a:miter lim="800000"/>
            <a:headEnd/>
            <a:tailEnd/>
          </a:ln>
        </p:spPr>
      </p:pic>
      <p:sp>
        <p:nvSpPr>
          <p:cNvPr id="38924" name="Rectangle 12"/>
          <p:cNvSpPr>
            <a:spLocks noGrp="1" noChangeArrowheads="1"/>
          </p:cNvSpPr>
          <p:nvPr>
            <p:ph type="title"/>
          </p:nvPr>
        </p:nvSpPr>
        <p:spPr/>
        <p:txBody>
          <a:bodyPr/>
          <a:lstStyle/>
          <a:p>
            <a:r>
              <a:rPr lang="en-US"/>
              <a:t>Observing Newborn Stars</a:t>
            </a:r>
          </a:p>
        </p:txBody>
      </p:sp>
      <p:sp>
        <p:nvSpPr>
          <p:cNvPr id="38925" name="Rectangle 13"/>
          <p:cNvSpPr>
            <a:spLocks noGrp="1" noChangeArrowheads="1"/>
          </p:cNvSpPr>
          <p:nvPr>
            <p:ph type="body" idx="1"/>
          </p:nvPr>
        </p:nvSpPr>
        <p:spPr>
          <a:xfrm>
            <a:off x="4876800" y="762000"/>
            <a:ext cx="3962400" cy="5106987"/>
          </a:xfrm>
          <a:noFill/>
        </p:spPr>
        <p:txBody>
          <a:bodyPr/>
          <a:lstStyle/>
          <a:p>
            <a:pPr>
              <a:buNone/>
            </a:pPr>
            <a:endParaRPr lang="en-US" sz="2000" dirty="0" smtClean="0">
              <a:solidFill>
                <a:schemeClr val="tx1"/>
              </a:solidFill>
              <a:latin typeface="+mn-lt"/>
              <a:ea typeface="+mn-ea"/>
              <a:cs typeface="+mn-cs"/>
            </a:endParaRPr>
          </a:p>
          <a:p>
            <a:r>
              <a:rPr lang="en-US" sz="2000" dirty="0" smtClean="0">
                <a:solidFill>
                  <a:schemeClr val="tx1"/>
                </a:solidFill>
                <a:latin typeface="+mn-lt"/>
                <a:ea typeface="+mn-ea"/>
                <a:cs typeface="+mn-cs"/>
              </a:rPr>
              <a:t>Newborn </a:t>
            </a:r>
            <a:r>
              <a:rPr lang="en-US" sz="2000" dirty="0">
                <a:solidFill>
                  <a:schemeClr val="tx1"/>
                </a:solidFill>
                <a:latin typeface="+mn-lt"/>
                <a:ea typeface="+mn-ea"/>
                <a:cs typeface="+mn-cs"/>
              </a:rPr>
              <a:t>stars within a</a:t>
            </a:r>
            <a:r>
              <a:rPr lang="en-US" sz="2000" dirty="0" smtClean="0">
                <a:solidFill>
                  <a:schemeClr val="tx1"/>
                </a:solidFill>
                <a:latin typeface="+mn-lt"/>
                <a:ea typeface="+mn-ea"/>
                <a:cs typeface="+mn-cs"/>
              </a:rPr>
              <a:t> cloud </a:t>
            </a:r>
            <a:r>
              <a:rPr lang="en-US" sz="2000" dirty="0">
                <a:solidFill>
                  <a:schemeClr val="tx1"/>
                </a:solidFill>
                <a:latin typeface="+mn-lt"/>
                <a:ea typeface="+mn-ea"/>
                <a:cs typeface="+mn-cs"/>
              </a:rPr>
              <a:t>are not</a:t>
            </a:r>
            <a:r>
              <a:rPr lang="en-US" sz="2000" dirty="0" smtClean="0">
                <a:solidFill>
                  <a:schemeClr val="tx1"/>
                </a:solidFill>
                <a:latin typeface="+mn-lt"/>
                <a:ea typeface="+mn-ea"/>
                <a:cs typeface="+mn-cs"/>
              </a:rPr>
              <a:t> </a:t>
            </a:r>
            <a:r>
              <a:rPr lang="en-US" sz="2000" dirty="0" smtClean="0"/>
              <a:t>observable</a:t>
            </a:r>
            <a:r>
              <a:rPr lang="en-US" sz="2000" dirty="0" smtClean="0">
                <a:solidFill>
                  <a:schemeClr val="tx1"/>
                </a:solidFill>
                <a:latin typeface="+mn-lt"/>
                <a:ea typeface="+mn-ea"/>
                <a:cs typeface="+mn-cs"/>
              </a:rPr>
              <a:t> </a:t>
            </a:r>
            <a:r>
              <a:rPr lang="en-US" sz="2000" dirty="0">
                <a:solidFill>
                  <a:schemeClr val="tx1"/>
                </a:solidFill>
                <a:latin typeface="+mn-lt"/>
                <a:ea typeface="+mn-ea"/>
                <a:cs typeface="+mn-cs"/>
              </a:rPr>
              <a:t>with visible light </a:t>
            </a:r>
            <a:r>
              <a:rPr lang="en-US" sz="2000" dirty="0" smtClean="0">
                <a:solidFill>
                  <a:schemeClr val="tx1"/>
                </a:solidFill>
                <a:latin typeface="+mn-lt"/>
                <a:ea typeface="+mn-ea"/>
                <a:cs typeface="+mn-cs"/>
              </a:rPr>
              <a:t>because it is absorbed by the surrounding dust.</a:t>
            </a:r>
          </a:p>
          <a:p>
            <a:endParaRPr lang="en-US" sz="2000" dirty="0" smtClean="0"/>
          </a:p>
          <a:p>
            <a:r>
              <a:rPr lang="en-US" sz="2000" dirty="0" smtClean="0">
                <a:solidFill>
                  <a:schemeClr val="tx1"/>
                </a:solidFill>
                <a:latin typeface="+mn-lt"/>
                <a:ea typeface="+mn-ea"/>
                <a:cs typeface="+mn-cs"/>
              </a:rPr>
              <a:t>When the surrounding </a:t>
            </a:r>
            <a:r>
              <a:rPr lang="en-US" sz="2000" dirty="0"/>
              <a:t>d</a:t>
            </a:r>
            <a:r>
              <a:rPr lang="en-US" sz="2000" dirty="0" smtClean="0">
                <a:solidFill>
                  <a:schemeClr val="tx1"/>
                </a:solidFill>
                <a:latin typeface="+mn-lt"/>
                <a:ea typeface="+mn-ea"/>
                <a:cs typeface="+mn-cs"/>
              </a:rPr>
              <a:t>ust grains </a:t>
            </a:r>
            <a:r>
              <a:rPr lang="en-US" sz="2000" dirty="0">
                <a:solidFill>
                  <a:schemeClr val="tx1"/>
                </a:solidFill>
                <a:latin typeface="+mn-lt"/>
                <a:ea typeface="+mn-ea"/>
                <a:cs typeface="+mn-cs"/>
              </a:rPr>
              <a:t>absorb</a:t>
            </a:r>
            <a:r>
              <a:rPr lang="en-US" sz="2000" dirty="0" smtClean="0">
                <a:solidFill>
                  <a:schemeClr val="tx1"/>
                </a:solidFill>
                <a:latin typeface="+mn-lt"/>
                <a:ea typeface="+mn-ea"/>
                <a:cs typeface="+mn-cs"/>
              </a:rPr>
              <a:t> visible </a:t>
            </a:r>
            <a:r>
              <a:rPr lang="en-US" sz="2000" dirty="0">
                <a:solidFill>
                  <a:schemeClr val="tx1"/>
                </a:solidFill>
                <a:latin typeface="+mn-lt"/>
                <a:ea typeface="+mn-ea"/>
                <a:cs typeface="+mn-cs"/>
              </a:rPr>
              <a:t>light</a:t>
            </a:r>
            <a:r>
              <a:rPr lang="en-US" sz="2000" dirty="0" smtClean="0">
                <a:solidFill>
                  <a:schemeClr val="tx1"/>
                </a:solidFill>
                <a:latin typeface="+mn-lt"/>
                <a:ea typeface="+mn-ea"/>
                <a:cs typeface="+mn-cs"/>
              </a:rPr>
              <a:t> they become </a:t>
            </a:r>
            <a:r>
              <a:rPr lang="en-US" sz="2000" dirty="0">
                <a:solidFill>
                  <a:schemeClr val="tx1"/>
                </a:solidFill>
                <a:latin typeface="+mn-lt"/>
                <a:ea typeface="+mn-ea"/>
                <a:cs typeface="+mn-cs"/>
              </a:rPr>
              <a:t>heated and emit in the IR and microwave</a:t>
            </a:r>
            <a:r>
              <a:rPr lang="en-US" sz="2000" dirty="0" smtClean="0">
                <a:solidFill>
                  <a:schemeClr val="tx1"/>
                </a:solidFill>
                <a:latin typeface="+mn-lt"/>
                <a:ea typeface="+mn-ea"/>
                <a:cs typeface="+mn-cs"/>
              </a:rPr>
              <a:t> </a:t>
            </a:r>
            <a:r>
              <a:rPr lang="en-US" sz="2000" dirty="0" smtClean="0"/>
              <a:t>bands.</a:t>
            </a:r>
            <a:r>
              <a:rPr lang="en-US" sz="2000" dirty="0" smtClean="0">
                <a:solidFill>
                  <a:schemeClr val="tx1"/>
                </a:solidFill>
                <a:latin typeface="+mn-lt"/>
                <a:ea typeface="+mn-ea"/>
                <a:cs typeface="+mn-cs"/>
              </a:rPr>
              <a:t> </a:t>
            </a:r>
          </a:p>
          <a:p>
            <a:endParaRPr lang="en-US" sz="2000" dirty="0" smtClean="0"/>
          </a:p>
          <a:p>
            <a:r>
              <a:rPr lang="en-US" sz="2000" dirty="0" smtClean="0"/>
              <a:t>Th</a:t>
            </a:r>
            <a:r>
              <a:rPr lang="en-US" sz="2000" dirty="0" smtClean="0">
                <a:solidFill>
                  <a:schemeClr val="tx1"/>
                </a:solidFill>
                <a:latin typeface="+mn-lt"/>
                <a:ea typeface="+mn-ea"/>
                <a:cs typeface="+mn-cs"/>
              </a:rPr>
              <a:t>e </a:t>
            </a:r>
            <a:r>
              <a:rPr lang="en-US" sz="2000" dirty="0">
                <a:solidFill>
                  <a:schemeClr val="tx1"/>
                </a:solidFill>
                <a:latin typeface="+mn-lt"/>
                <a:ea typeface="+mn-ea"/>
                <a:cs typeface="+mn-cs"/>
              </a:rPr>
              <a:t>dust surrounding a newborn star can be detected with observations in the IR of microwave.</a:t>
            </a:r>
            <a:endParaRPr lang="en-US" sz="2000"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974" name="Picture 14" descr="16_06_Figure_Anno"/>
          <p:cNvPicPr>
            <a:picLocks noChangeAspect="1" noChangeArrowheads="1"/>
          </p:cNvPicPr>
          <p:nvPr/>
        </p:nvPicPr>
        <p:blipFill>
          <a:blip r:embed="rId3"/>
          <a:srcRect b="3268"/>
          <a:stretch>
            <a:fillRect/>
          </a:stretch>
        </p:blipFill>
        <p:spPr bwMode="auto">
          <a:xfrm>
            <a:off x="269875" y="660400"/>
            <a:ext cx="8602663" cy="5638800"/>
          </a:xfrm>
          <a:prstGeom prst="rect">
            <a:avLst/>
          </a:prstGeom>
          <a:noFill/>
        </p:spPr>
      </p:pic>
      <p:sp>
        <p:nvSpPr>
          <p:cNvPr id="40973" name="Rectangle 13"/>
          <p:cNvSpPr>
            <a:spLocks noGrp="1" noChangeArrowheads="1"/>
          </p:cNvSpPr>
          <p:nvPr>
            <p:ph type="title"/>
          </p:nvPr>
        </p:nvSpPr>
        <p:spPr/>
        <p:txBody>
          <a:bodyPr/>
          <a:lstStyle/>
          <a:p>
            <a:r>
              <a:rPr lang="en-US"/>
              <a:t>Observing Newborn Stars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8" name="Picture 14" descr="16_10_Figure"/>
          <p:cNvPicPr>
            <a:picLocks noChangeAspect="1" noChangeArrowheads="1"/>
          </p:cNvPicPr>
          <p:nvPr/>
        </p:nvPicPr>
        <p:blipFill>
          <a:blip r:embed="rId3"/>
          <a:srcRect b="29584"/>
          <a:stretch>
            <a:fillRect/>
          </a:stretch>
        </p:blipFill>
        <p:spPr bwMode="auto">
          <a:xfrm>
            <a:off x="282575" y="990600"/>
            <a:ext cx="8602663" cy="2871788"/>
          </a:xfrm>
          <a:prstGeom prst="rect">
            <a:avLst/>
          </a:prstGeom>
          <a:noFill/>
        </p:spPr>
      </p:pic>
      <p:sp>
        <p:nvSpPr>
          <p:cNvPr id="47117" name="Rectangle 13"/>
          <p:cNvSpPr>
            <a:spLocks noGrp="1" noChangeArrowheads="1"/>
          </p:cNvSpPr>
          <p:nvPr>
            <p:ph type="title"/>
          </p:nvPr>
        </p:nvSpPr>
        <p:spPr/>
        <p:txBody>
          <a:bodyPr/>
          <a:lstStyle/>
          <a:p>
            <a:r>
              <a:rPr lang="en-US" dirty="0" smtClean="0"/>
              <a:t>How do stars </a:t>
            </a:r>
            <a:r>
              <a:rPr lang="en-US" dirty="0"/>
              <a:t>form?</a:t>
            </a:r>
          </a:p>
        </p:txBody>
      </p:sp>
      <p:sp>
        <p:nvSpPr>
          <p:cNvPr id="5" name="TextBox 4"/>
          <p:cNvSpPr txBox="1"/>
          <p:nvPr/>
        </p:nvSpPr>
        <p:spPr>
          <a:xfrm>
            <a:off x="533400" y="4267200"/>
            <a:ext cx="8001000" cy="2246769"/>
          </a:xfrm>
          <a:prstGeom prst="rect">
            <a:avLst/>
          </a:prstGeom>
          <a:noFill/>
        </p:spPr>
        <p:txBody>
          <a:bodyPr wrap="square" rtlCol="0">
            <a:spAutoFit/>
          </a:bodyPr>
          <a:lstStyle/>
          <a:p>
            <a:r>
              <a:rPr lang="en-US" sz="2000" b="0" dirty="0">
                <a:latin typeface="Arial"/>
                <a:cs typeface="Arial"/>
              </a:rPr>
              <a:t>Stars form when gravity causes a molecular cloud to </a:t>
            </a:r>
            <a:r>
              <a:rPr lang="en-US" sz="2000" b="0" dirty="0" smtClean="0">
                <a:latin typeface="Arial"/>
                <a:cs typeface="Arial"/>
              </a:rPr>
              <a:t>contract and fragment. </a:t>
            </a:r>
            <a:r>
              <a:rPr lang="en-US" sz="2000" b="0" dirty="0">
                <a:latin typeface="Arial"/>
                <a:cs typeface="Arial"/>
              </a:rPr>
              <a:t>T</a:t>
            </a:r>
            <a:r>
              <a:rPr lang="en-US" sz="2000" b="0" dirty="0" smtClean="0">
                <a:latin typeface="Arial"/>
                <a:cs typeface="Arial"/>
              </a:rPr>
              <a:t>he collapse </a:t>
            </a:r>
            <a:r>
              <a:rPr lang="en-US" sz="2000" b="0" dirty="0">
                <a:latin typeface="Arial"/>
                <a:cs typeface="Arial"/>
              </a:rPr>
              <a:t>continues until the central object gets hot enough to sustain nuclear fusion in </a:t>
            </a:r>
            <a:r>
              <a:rPr lang="en-US" sz="2000" b="0" dirty="0" smtClean="0">
                <a:latin typeface="Arial"/>
                <a:cs typeface="Arial"/>
              </a:rPr>
              <a:t>its </a:t>
            </a:r>
            <a:r>
              <a:rPr lang="en-US" sz="2000" b="0" dirty="0">
                <a:latin typeface="Arial"/>
                <a:cs typeface="Arial"/>
              </a:rPr>
              <a:t>core</a:t>
            </a:r>
            <a:r>
              <a:rPr lang="en-US" sz="2000" b="0" dirty="0" smtClean="0">
                <a:latin typeface="Arial"/>
                <a:cs typeface="Arial"/>
              </a:rPr>
              <a:t>.</a:t>
            </a:r>
          </a:p>
          <a:p>
            <a:endParaRPr lang="en-US" sz="2000" b="0" dirty="0" smtClean="0">
              <a:latin typeface="Arial"/>
              <a:cs typeface="Arial"/>
            </a:endParaRPr>
          </a:p>
          <a:p>
            <a:r>
              <a:rPr lang="en-US" sz="2000" b="0" dirty="0" smtClean="0">
                <a:latin typeface="Arial"/>
                <a:cs typeface="Arial"/>
              </a:rPr>
              <a:t>A star remains stable because of a balance between the outward gas pressure and the inward pull of gravity.</a:t>
            </a:r>
          </a:p>
          <a:p>
            <a:endParaRPr lang="en-US" sz="2000" b="0" dirty="0">
              <a:latin typeface="Arial"/>
              <a:cs typeface="Aria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1" name="Rectangle 9"/>
          <p:cNvSpPr>
            <a:spLocks noGrp="1" noChangeArrowheads="1"/>
          </p:cNvSpPr>
          <p:nvPr>
            <p:ph type="title"/>
          </p:nvPr>
        </p:nvSpPr>
        <p:spPr/>
        <p:txBody>
          <a:bodyPr/>
          <a:lstStyle/>
          <a:p>
            <a:r>
              <a:rPr lang="en-US" dirty="0" smtClean="0"/>
              <a:t>Pressure of a Gas</a:t>
            </a:r>
            <a:endParaRPr lang="en-US" dirty="0"/>
          </a:p>
        </p:txBody>
      </p:sp>
      <p:sp>
        <p:nvSpPr>
          <p:cNvPr id="49162" name="Rectangle 10"/>
          <p:cNvSpPr>
            <a:spLocks noGrp="1" noChangeArrowheads="1"/>
          </p:cNvSpPr>
          <p:nvPr>
            <p:ph type="body" idx="1"/>
          </p:nvPr>
        </p:nvSpPr>
        <p:spPr/>
        <p:txBody>
          <a:bodyPr/>
          <a:lstStyle/>
          <a:p>
            <a:r>
              <a:rPr lang="en-US" sz="2400" dirty="0" smtClean="0">
                <a:solidFill>
                  <a:schemeClr val="tx1"/>
                </a:solidFill>
                <a:latin typeface="+mn-lt"/>
                <a:ea typeface="+mn-ea"/>
                <a:cs typeface="+mn-cs"/>
              </a:rPr>
              <a:t>The </a:t>
            </a:r>
            <a:r>
              <a:rPr lang="en-US" sz="2400" dirty="0">
                <a:solidFill>
                  <a:schemeClr val="tx1"/>
                </a:solidFill>
                <a:latin typeface="+mn-lt"/>
                <a:ea typeface="+mn-ea"/>
                <a:cs typeface="+mn-cs"/>
              </a:rPr>
              <a:t>pressure of a </a:t>
            </a:r>
            <a:r>
              <a:rPr lang="en-US" sz="2400" dirty="0" smtClean="0">
                <a:solidFill>
                  <a:schemeClr val="tx1"/>
                </a:solidFill>
                <a:latin typeface="+mn-lt"/>
                <a:ea typeface="+mn-ea"/>
                <a:cs typeface="+mn-cs"/>
              </a:rPr>
              <a:t>gas </a:t>
            </a:r>
            <a:r>
              <a:rPr lang="en-US" sz="2400" dirty="0">
                <a:solidFill>
                  <a:schemeClr val="tx1"/>
                </a:solidFill>
                <a:latin typeface="+mn-lt"/>
                <a:ea typeface="+mn-ea"/>
                <a:cs typeface="+mn-cs"/>
              </a:rPr>
              <a:t>is related to its </a:t>
            </a:r>
            <a:r>
              <a:rPr lang="en-US" sz="2400" dirty="0" smtClean="0">
                <a:solidFill>
                  <a:schemeClr val="tx1"/>
                </a:solidFill>
                <a:latin typeface="+mn-lt"/>
                <a:ea typeface="+mn-ea"/>
                <a:cs typeface="+mn-cs"/>
              </a:rPr>
              <a:t>temperature </a:t>
            </a:r>
            <a:r>
              <a:rPr lang="en-US" sz="2400" dirty="0">
                <a:solidFill>
                  <a:schemeClr val="tx1"/>
                </a:solidFill>
                <a:latin typeface="+mn-lt"/>
                <a:ea typeface="+mn-ea"/>
                <a:cs typeface="+mn-cs"/>
              </a:rPr>
              <a:t>and density</a:t>
            </a:r>
            <a:r>
              <a:rPr lang="en-US" sz="2400" dirty="0" smtClean="0">
                <a:solidFill>
                  <a:schemeClr val="tx1"/>
                </a:solidFill>
                <a:latin typeface="+mn-lt"/>
                <a:ea typeface="+mn-ea"/>
                <a:cs typeface="+mn-cs"/>
              </a:rPr>
              <a:t>. </a:t>
            </a:r>
          </a:p>
          <a:p>
            <a:endParaRPr lang="en-US" dirty="0" smtClean="0"/>
          </a:p>
          <a:p>
            <a:r>
              <a:rPr lang="en-US" sz="2400" dirty="0" smtClean="0">
                <a:solidFill>
                  <a:schemeClr val="tx1"/>
                </a:solidFill>
                <a:latin typeface="+mn-lt"/>
                <a:ea typeface="+mn-ea"/>
                <a:cs typeface="+mn-cs"/>
              </a:rPr>
              <a:t>PV = </a:t>
            </a:r>
            <a:r>
              <a:rPr lang="en-US" sz="2400" dirty="0" err="1" smtClean="0">
                <a:solidFill>
                  <a:schemeClr val="tx1"/>
                </a:solidFill>
                <a:latin typeface="+mn-lt"/>
                <a:ea typeface="+mn-ea"/>
                <a:cs typeface="+mn-cs"/>
              </a:rPr>
              <a:t>NkT</a:t>
            </a:r>
            <a:r>
              <a:rPr lang="en-US" sz="2400" dirty="0" smtClean="0">
                <a:solidFill>
                  <a:schemeClr val="tx1"/>
                </a:solidFill>
                <a:latin typeface="+mn-lt"/>
                <a:ea typeface="+mn-ea"/>
                <a:cs typeface="+mn-cs"/>
              </a:rPr>
              <a:t> (ideal gas law)</a:t>
            </a:r>
          </a:p>
          <a:p>
            <a:pPr>
              <a:buNone/>
            </a:pPr>
            <a:r>
              <a:rPr lang="en-US" sz="1600" dirty="0" smtClean="0"/>
              <a:t>Where P = pressure, V = volume, N = number of molecules, T = temperature, </a:t>
            </a:r>
          </a:p>
          <a:p>
            <a:pPr>
              <a:buNone/>
            </a:pPr>
            <a:r>
              <a:rPr lang="en-US" sz="1600" dirty="0" err="1" smtClean="0"/>
              <a:t>k</a:t>
            </a:r>
            <a:r>
              <a:rPr lang="en-US" sz="1600" baseline="-25000" dirty="0" err="1" smtClean="0"/>
              <a:t>B</a:t>
            </a:r>
            <a:r>
              <a:rPr lang="en-US" sz="1600" dirty="0" smtClean="0"/>
              <a:t> = 1.3810</a:t>
            </a:r>
            <a:r>
              <a:rPr lang="en-US" sz="1600" baseline="30000" dirty="0" smtClean="0"/>
              <a:t>-23 </a:t>
            </a:r>
            <a:r>
              <a:rPr lang="en-US" sz="1600" dirty="0" smtClean="0"/>
              <a:t>J/K</a:t>
            </a:r>
          </a:p>
          <a:p>
            <a:endParaRPr lang="en-US" dirty="0" smtClean="0"/>
          </a:p>
          <a:p>
            <a:r>
              <a:rPr lang="en-US" sz="2400" dirty="0">
                <a:solidFill>
                  <a:schemeClr val="tx1"/>
                </a:solidFill>
                <a:latin typeface="+mn-lt"/>
                <a:ea typeface="+mn-ea"/>
                <a:cs typeface="+mn-cs"/>
              </a:rPr>
              <a:t>There are other types of pressure</a:t>
            </a:r>
            <a:r>
              <a:rPr lang="en-US" sz="2400" dirty="0" smtClean="0">
                <a:solidFill>
                  <a:schemeClr val="tx1"/>
                </a:solidFill>
                <a:latin typeface="+mn-lt"/>
                <a:ea typeface="+mn-ea"/>
                <a:cs typeface="+mn-cs"/>
              </a:rPr>
              <a:t>: </a:t>
            </a:r>
            <a:r>
              <a:rPr lang="en-US" sz="2400" b="1" dirty="0" smtClean="0">
                <a:solidFill>
                  <a:schemeClr val="tx1"/>
                </a:solidFill>
                <a:latin typeface="+mn-lt"/>
                <a:ea typeface="+mn-ea"/>
                <a:cs typeface="+mn-cs"/>
              </a:rPr>
              <a:t>degeneracy </a:t>
            </a:r>
            <a:r>
              <a:rPr lang="en-US" sz="2400" b="1" dirty="0">
                <a:solidFill>
                  <a:schemeClr val="tx1"/>
                </a:solidFill>
                <a:latin typeface="+mn-lt"/>
                <a:ea typeface="+mn-ea"/>
                <a:cs typeface="+mn-cs"/>
              </a:rPr>
              <a:t>pressure </a:t>
            </a:r>
            <a:r>
              <a:rPr lang="en-US" sz="2400" dirty="0">
                <a:solidFill>
                  <a:schemeClr val="tx1"/>
                </a:solidFill>
                <a:latin typeface="+mn-lt"/>
                <a:ea typeface="+mn-ea"/>
                <a:cs typeface="+mn-cs"/>
              </a:rPr>
              <a:t>from electrons and </a:t>
            </a:r>
            <a:r>
              <a:rPr lang="en-US" sz="2400" dirty="0" smtClean="0">
                <a:solidFill>
                  <a:schemeClr val="tx1"/>
                </a:solidFill>
                <a:latin typeface="+mn-lt"/>
                <a:ea typeface="+mn-ea"/>
                <a:cs typeface="+mn-cs"/>
              </a:rPr>
              <a:t>neutrons, </a:t>
            </a:r>
            <a:r>
              <a:rPr lang="en-US" sz="2400" b="1" dirty="0">
                <a:solidFill>
                  <a:schemeClr val="tx1"/>
                </a:solidFill>
                <a:latin typeface="+mn-lt"/>
                <a:ea typeface="+mn-ea"/>
                <a:cs typeface="+mn-cs"/>
              </a:rPr>
              <a:t>radiation pressure,</a:t>
            </a:r>
            <a:r>
              <a:rPr lang="en-US" sz="2400" b="1" dirty="0" smtClean="0">
                <a:solidFill>
                  <a:schemeClr val="tx1"/>
                </a:solidFill>
                <a:latin typeface="+mn-lt"/>
                <a:ea typeface="+mn-ea"/>
                <a:cs typeface="+mn-cs"/>
              </a:rPr>
              <a:t> and magnetic pressure</a:t>
            </a:r>
            <a:r>
              <a:rPr lang="en-US" sz="2400" dirty="0" smtClean="0"/>
              <a:t>. </a:t>
            </a:r>
            <a:r>
              <a:rPr lang="en-US" sz="2400" dirty="0" smtClean="0">
                <a:solidFill>
                  <a:schemeClr val="tx1"/>
                </a:solidFill>
                <a:latin typeface="+mn-lt"/>
                <a:ea typeface="+mn-ea"/>
                <a:cs typeface="+mn-cs"/>
              </a:rPr>
              <a:t>To </a:t>
            </a:r>
            <a:r>
              <a:rPr lang="en-US" sz="2400" dirty="0">
                <a:solidFill>
                  <a:schemeClr val="tx1"/>
                </a:solidFill>
                <a:latin typeface="+mn-lt"/>
                <a:ea typeface="+mn-ea"/>
                <a:cs typeface="+mn-cs"/>
              </a:rPr>
              <a:t>distinguish between these we</a:t>
            </a:r>
            <a:r>
              <a:rPr lang="en-US" sz="2400" dirty="0" smtClean="0">
                <a:solidFill>
                  <a:schemeClr val="tx1"/>
                </a:solidFill>
                <a:latin typeface="+mn-lt"/>
                <a:ea typeface="+mn-ea"/>
                <a:cs typeface="+mn-cs"/>
              </a:rPr>
              <a:t> </a:t>
            </a:r>
            <a:r>
              <a:rPr lang="en-US" sz="2400" dirty="0" smtClean="0"/>
              <a:t>refer</a:t>
            </a:r>
            <a:r>
              <a:rPr lang="en-US" sz="2400" dirty="0" smtClean="0">
                <a:solidFill>
                  <a:schemeClr val="tx1"/>
                </a:solidFill>
                <a:latin typeface="+mn-lt"/>
                <a:ea typeface="+mn-ea"/>
                <a:cs typeface="+mn-cs"/>
              </a:rPr>
              <a:t> to </a:t>
            </a:r>
            <a:r>
              <a:rPr lang="en-US" sz="2400" dirty="0">
                <a:solidFill>
                  <a:schemeClr val="tx1"/>
                </a:solidFill>
                <a:latin typeface="+mn-lt"/>
                <a:ea typeface="+mn-ea"/>
                <a:cs typeface="+mn-cs"/>
              </a:rPr>
              <a:t>the pressure of a gas that </a:t>
            </a:r>
            <a:r>
              <a:rPr lang="en-US" sz="2400" dirty="0" smtClean="0">
                <a:solidFill>
                  <a:schemeClr val="tx1"/>
                </a:solidFill>
                <a:latin typeface="+mn-lt"/>
                <a:ea typeface="+mn-ea"/>
                <a:cs typeface="+mn-cs"/>
              </a:rPr>
              <a:t>depends </a:t>
            </a:r>
            <a:r>
              <a:rPr lang="en-US" sz="2400" dirty="0">
                <a:solidFill>
                  <a:schemeClr val="tx1"/>
                </a:solidFill>
                <a:latin typeface="+mn-lt"/>
                <a:ea typeface="+mn-ea"/>
                <a:cs typeface="+mn-cs"/>
              </a:rPr>
              <a:t>on density and temperature as its </a:t>
            </a:r>
            <a:r>
              <a:rPr lang="en-US" sz="2400" b="1" dirty="0">
                <a:solidFill>
                  <a:schemeClr val="tx1"/>
                </a:solidFill>
                <a:latin typeface="+mn-lt"/>
                <a:ea typeface="+mn-ea"/>
                <a:cs typeface="+mn-cs"/>
              </a:rPr>
              <a:t>thermal pressure</a:t>
            </a:r>
            <a:r>
              <a:rPr lang="en-US" dirty="0" smtClean="0">
                <a:solidFill>
                  <a:schemeClr val="tx1"/>
                </a:solidFill>
                <a:latin typeface="+mn-lt"/>
                <a:ea typeface="+mn-ea"/>
                <a:cs typeface="+mn-cs"/>
              </a:rPr>
              <a:t>. </a:t>
            </a:r>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1" name="Rectangle 9"/>
          <p:cNvSpPr>
            <a:spLocks noGrp="1" noChangeArrowheads="1"/>
          </p:cNvSpPr>
          <p:nvPr>
            <p:ph type="title"/>
          </p:nvPr>
        </p:nvSpPr>
        <p:spPr>
          <a:xfrm>
            <a:off x="0" y="0"/>
            <a:ext cx="9144000" cy="523220"/>
          </a:xfrm>
        </p:spPr>
        <p:txBody>
          <a:bodyPr/>
          <a:lstStyle/>
          <a:p>
            <a:r>
              <a:rPr lang="en-US" sz="2800" dirty="0" smtClean="0"/>
              <a:t>Gravity versus Pressure in Molecular Clouds</a:t>
            </a:r>
            <a:endParaRPr lang="en-US" sz="2800" dirty="0"/>
          </a:p>
        </p:txBody>
      </p:sp>
      <p:sp>
        <p:nvSpPr>
          <p:cNvPr id="49162" name="Rectangle 10"/>
          <p:cNvSpPr>
            <a:spLocks noGrp="1" noChangeArrowheads="1"/>
          </p:cNvSpPr>
          <p:nvPr>
            <p:ph type="body" idx="1"/>
          </p:nvPr>
        </p:nvSpPr>
        <p:spPr>
          <a:xfrm>
            <a:off x="365124" y="685800"/>
            <a:ext cx="8397875" cy="5106987"/>
          </a:xfrm>
        </p:spPr>
        <p:txBody>
          <a:bodyPr/>
          <a:lstStyle/>
          <a:p>
            <a:pPr>
              <a:buNone/>
            </a:pPr>
            <a:endParaRPr lang="en-US" sz="2400" dirty="0" smtClean="0"/>
          </a:p>
          <a:p>
            <a:r>
              <a:rPr lang="en-US" sz="2400" dirty="0" smtClean="0"/>
              <a:t>A typical molecular cloud (</a:t>
            </a:r>
            <a:r>
              <a:rPr lang="en-US" sz="2400" i="1" dirty="0" smtClean="0"/>
              <a:t>T</a:t>
            </a:r>
            <a:r>
              <a:rPr lang="en-US" sz="2400" dirty="0" smtClean="0"/>
              <a:t>~ 30 K, </a:t>
            </a:r>
            <a:r>
              <a:rPr lang="en-US" sz="2400" i="1" dirty="0" err="1" smtClean="0"/>
              <a:t>n</a:t>
            </a:r>
            <a:r>
              <a:rPr lang="en-US" sz="2400" dirty="0" smtClean="0"/>
              <a:t> ~ 300 particles/cm</a:t>
            </a:r>
            <a:r>
              <a:rPr lang="en-US" sz="2400" baseline="30000" dirty="0" smtClean="0"/>
              <a:t>3</a:t>
            </a:r>
            <a:r>
              <a:rPr lang="en-US" sz="2400" dirty="0" smtClean="0"/>
              <a:t>) must contain </a:t>
            </a:r>
            <a:r>
              <a:rPr lang="en-US" sz="2400" b="1" dirty="0" smtClean="0"/>
              <a:t>at least ~100 M</a:t>
            </a:r>
            <a:r>
              <a:rPr lang="en-US" sz="2400" b="1" baseline="-25000" dirty="0" smtClean="0">
                <a:latin typeface="Wingdings"/>
                <a:ea typeface="Wingdings"/>
                <a:cs typeface="Wingdings"/>
              </a:rPr>
              <a:t></a:t>
            </a:r>
            <a:r>
              <a:rPr lang="en-US" sz="2400" b="1" dirty="0" smtClean="0"/>
              <a:t> for gravity to overcome pressure</a:t>
            </a:r>
            <a:r>
              <a:rPr lang="en-US" sz="2400" dirty="0" smtClean="0"/>
              <a:t>.</a:t>
            </a:r>
          </a:p>
          <a:p>
            <a:endParaRPr lang="en-US" sz="2400" dirty="0" smtClean="0">
              <a:solidFill>
                <a:schemeClr val="tx1"/>
              </a:solidFill>
              <a:latin typeface="+mn-lt"/>
              <a:ea typeface="+mn-ea"/>
              <a:cs typeface="+mn-cs"/>
            </a:endParaRPr>
          </a:p>
          <a:p>
            <a:r>
              <a:rPr lang="en-US" sz="2400" b="1" dirty="0" smtClean="0">
                <a:solidFill>
                  <a:srgbClr val="000000"/>
                </a:solidFill>
                <a:latin typeface="+mn-lt"/>
                <a:ea typeface="+mn-ea"/>
                <a:cs typeface="+mn-cs"/>
              </a:rPr>
              <a:t>In many molecular clouds gravity is stronger than thermal pressure</a:t>
            </a:r>
            <a:r>
              <a:rPr lang="en-US" sz="2400" dirty="0" smtClean="0">
                <a:solidFill>
                  <a:schemeClr val="tx1"/>
                </a:solidFill>
                <a:latin typeface="+mn-lt"/>
                <a:ea typeface="+mn-ea"/>
                <a:cs typeface="+mn-cs"/>
              </a:rPr>
              <a:t> because of their low temperature. Their high density results in a significant increase in the gravitational force.</a:t>
            </a:r>
          </a:p>
          <a:p>
            <a:pPr>
              <a:buNone/>
            </a:pPr>
            <a:endParaRPr lang="en-US" sz="2400" dirty="0" smtClean="0"/>
          </a:p>
          <a:p>
            <a:r>
              <a:rPr lang="en-US" sz="2400" dirty="0" smtClean="0"/>
              <a:t>E</a:t>
            </a:r>
            <a:r>
              <a:rPr lang="en-US" sz="2400" dirty="0" smtClean="0">
                <a:solidFill>
                  <a:schemeClr val="tx1"/>
                </a:solidFill>
                <a:latin typeface="+mn-lt"/>
                <a:ea typeface="+mn-ea"/>
                <a:cs typeface="+mn-cs"/>
              </a:rPr>
              <a:t>vents </a:t>
            </a:r>
            <a:r>
              <a:rPr lang="en-US" sz="2400" dirty="0">
                <a:solidFill>
                  <a:schemeClr val="tx1"/>
                </a:solidFill>
                <a:latin typeface="+mn-lt"/>
                <a:ea typeface="+mn-ea"/>
                <a:cs typeface="+mn-cs"/>
              </a:rPr>
              <a:t>that can start the collapse of a molecular cloud (</a:t>
            </a:r>
            <a:r>
              <a:rPr lang="en-US" sz="2400" b="1" dirty="0">
                <a:solidFill>
                  <a:schemeClr val="tx1"/>
                </a:solidFill>
                <a:latin typeface="+mn-lt"/>
                <a:ea typeface="+mn-ea"/>
                <a:cs typeface="+mn-cs"/>
              </a:rPr>
              <a:t>trigger the collapse</a:t>
            </a:r>
            <a:r>
              <a:rPr lang="en-US" sz="2400" dirty="0">
                <a:solidFill>
                  <a:schemeClr val="tx1"/>
                </a:solidFill>
                <a:latin typeface="+mn-lt"/>
                <a:ea typeface="+mn-ea"/>
                <a:cs typeface="+mn-cs"/>
              </a:rPr>
              <a:t>)</a:t>
            </a:r>
            <a:r>
              <a:rPr lang="en-US" sz="2400" dirty="0" smtClean="0">
                <a:solidFill>
                  <a:schemeClr val="tx1"/>
                </a:solidFill>
                <a:latin typeface="+mn-lt"/>
                <a:ea typeface="+mn-ea"/>
                <a:cs typeface="+mn-cs"/>
              </a:rPr>
              <a:t> </a:t>
            </a:r>
            <a:r>
              <a:rPr lang="en-US" sz="2400" dirty="0" smtClean="0"/>
              <a:t>are a</a:t>
            </a:r>
            <a:r>
              <a:rPr lang="en-US" sz="2400" dirty="0" smtClean="0">
                <a:solidFill>
                  <a:schemeClr val="tx1"/>
                </a:solidFill>
                <a:latin typeface="+mn-lt"/>
                <a:ea typeface="+mn-ea"/>
                <a:cs typeface="+mn-cs"/>
              </a:rPr>
              <a:t> wind from a nearby </a:t>
            </a:r>
            <a:r>
              <a:rPr lang="en-US" sz="2400" dirty="0" smtClean="0"/>
              <a:t>star or the shock wave from a nearby supernova explosion.</a:t>
            </a:r>
            <a:r>
              <a:rPr lang="en-US" sz="2400" dirty="0" smtClean="0">
                <a:solidFill>
                  <a:schemeClr val="tx1"/>
                </a:solidFill>
                <a:latin typeface="+mn-lt"/>
                <a:ea typeface="+mn-ea"/>
                <a:cs typeface="+mn-cs"/>
              </a:rPr>
              <a:t> </a:t>
            </a:r>
            <a:endParaRPr lang="en-US" sz="2400" dirty="0" smtClean="0"/>
          </a:p>
          <a:p>
            <a:pPr>
              <a:buNone/>
            </a:pPr>
            <a:endParaRPr lang="en-US" sz="2400"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1" name="Rectangle 9"/>
          <p:cNvSpPr>
            <a:spLocks noGrp="1" noChangeArrowheads="1"/>
          </p:cNvSpPr>
          <p:nvPr>
            <p:ph type="title"/>
          </p:nvPr>
        </p:nvSpPr>
        <p:spPr>
          <a:xfrm>
            <a:off x="0" y="0"/>
            <a:ext cx="9144000" cy="523220"/>
          </a:xfrm>
        </p:spPr>
        <p:txBody>
          <a:bodyPr/>
          <a:lstStyle/>
          <a:p>
            <a:r>
              <a:rPr lang="en-US" sz="2800" dirty="0" smtClean="0"/>
              <a:t>Preventing a Pressure Buildup During Collapse</a:t>
            </a:r>
            <a:endParaRPr lang="en-US" sz="2800" dirty="0"/>
          </a:p>
        </p:txBody>
      </p:sp>
      <p:sp>
        <p:nvSpPr>
          <p:cNvPr id="49162" name="Rectangle 10"/>
          <p:cNvSpPr>
            <a:spLocks noGrp="1" noChangeArrowheads="1"/>
          </p:cNvSpPr>
          <p:nvPr>
            <p:ph type="body" idx="1"/>
          </p:nvPr>
        </p:nvSpPr>
        <p:spPr/>
        <p:txBody>
          <a:bodyPr/>
          <a:lstStyle/>
          <a:p>
            <a:r>
              <a:rPr lang="en-US" sz="2400" dirty="0">
                <a:solidFill>
                  <a:schemeClr val="tx1"/>
                </a:solidFill>
                <a:latin typeface="+mn-lt"/>
                <a:ea typeface="+mn-ea"/>
                <a:cs typeface="+mn-cs"/>
              </a:rPr>
              <a:t>As gravity makes a molecular cloud collapse </a:t>
            </a:r>
            <a:r>
              <a:rPr lang="en-US" sz="2400" b="1" dirty="0">
                <a:solidFill>
                  <a:schemeClr val="tx1"/>
                </a:solidFill>
                <a:latin typeface="+mn-lt"/>
                <a:ea typeface="+mn-ea"/>
                <a:cs typeface="+mn-cs"/>
              </a:rPr>
              <a:t>gravitational energy is converted to kinetic energy</a:t>
            </a:r>
            <a:r>
              <a:rPr lang="en-US" sz="2400" dirty="0">
                <a:solidFill>
                  <a:schemeClr val="tx1"/>
                </a:solidFill>
                <a:latin typeface="+mn-lt"/>
                <a:ea typeface="+mn-ea"/>
                <a:cs typeface="+mn-cs"/>
              </a:rPr>
              <a:t> and the gas heats up leading to an increase in the outward pressure</a:t>
            </a:r>
            <a:r>
              <a:rPr lang="en-US" sz="2400" dirty="0" smtClean="0">
                <a:solidFill>
                  <a:schemeClr val="tx1"/>
                </a:solidFill>
                <a:latin typeface="+mn-lt"/>
                <a:ea typeface="+mn-ea"/>
                <a:cs typeface="+mn-cs"/>
              </a:rPr>
              <a:t>.</a:t>
            </a:r>
          </a:p>
          <a:p>
            <a:pPr>
              <a:buNone/>
            </a:pPr>
            <a:endParaRPr lang="en-US" sz="2400" dirty="0" smtClean="0"/>
          </a:p>
          <a:p>
            <a:r>
              <a:rPr lang="en-US" sz="2400" b="1" dirty="0">
                <a:solidFill>
                  <a:schemeClr val="tx1"/>
                </a:solidFill>
                <a:latin typeface="+mn-lt"/>
                <a:ea typeface="+mn-ea"/>
                <a:cs typeface="+mn-cs"/>
              </a:rPr>
              <a:t>If the heat</a:t>
            </a:r>
            <a:r>
              <a:rPr lang="en-US" sz="2400" b="1" dirty="0" smtClean="0">
                <a:solidFill>
                  <a:schemeClr val="tx1"/>
                </a:solidFill>
                <a:latin typeface="+mn-lt"/>
                <a:ea typeface="+mn-ea"/>
                <a:cs typeface="+mn-cs"/>
              </a:rPr>
              <a:t> </a:t>
            </a:r>
            <a:r>
              <a:rPr lang="en-US" sz="2400" b="1" dirty="0" smtClean="0"/>
              <a:t>does</a:t>
            </a:r>
            <a:r>
              <a:rPr lang="en-US" sz="2400" b="1" dirty="0" smtClean="0">
                <a:solidFill>
                  <a:schemeClr val="tx1"/>
                </a:solidFill>
                <a:latin typeface="+mn-lt"/>
                <a:ea typeface="+mn-ea"/>
                <a:cs typeface="+mn-cs"/>
              </a:rPr>
              <a:t> </a:t>
            </a:r>
            <a:r>
              <a:rPr lang="en-US" sz="2400" b="1" dirty="0">
                <a:solidFill>
                  <a:schemeClr val="tx1"/>
                </a:solidFill>
                <a:latin typeface="+mn-lt"/>
                <a:ea typeface="+mn-ea"/>
                <a:cs typeface="+mn-cs"/>
              </a:rPr>
              <a:t>not escape</a:t>
            </a:r>
            <a:r>
              <a:rPr lang="en-US" sz="2400" dirty="0">
                <a:solidFill>
                  <a:schemeClr val="tx1"/>
                </a:solidFill>
                <a:latin typeface="+mn-lt"/>
                <a:ea typeface="+mn-ea"/>
                <a:cs typeface="+mn-cs"/>
              </a:rPr>
              <a:t> </a:t>
            </a:r>
            <a:r>
              <a:rPr lang="en-US" sz="2400" b="1" dirty="0">
                <a:solidFill>
                  <a:schemeClr val="tx1"/>
                </a:solidFill>
                <a:latin typeface="+mn-lt"/>
                <a:ea typeface="+mn-ea"/>
                <a:cs typeface="+mn-cs"/>
              </a:rPr>
              <a:t>the cloud </a:t>
            </a:r>
            <a:r>
              <a:rPr lang="en-US" sz="2400" dirty="0">
                <a:solidFill>
                  <a:schemeClr val="tx1"/>
                </a:solidFill>
                <a:latin typeface="+mn-lt"/>
                <a:ea typeface="+mn-ea"/>
                <a:cs typeface="+mn-cs"/>
              </a:rPr>
              <a:t>the pressure would build up and prevent the cloud </a:t>
            </a:r>
            <a:r>
              <a:rPr lang="en-US" sz="2400" dirty="0" smtClean="0">
                <a:solidFill>
                  <a:schemeClr val="tx1"/>
                </a:solidFill>
                <a:latin typeface="+mn-lt"/>
                <a:ea typeface="+mn-ea"/>
                <a:cs typeface="+mn-cs"/>
              </a:rPr>
              <a:t>from collapsin</a:t>
            </a:r>
            <a:r>
              <a:rPr lang="en-US" sz="2400" dirty="0" smtClean="0"/>
              <a:t>g.</a:t>
            </a:r>
            <a:endParaRPr lang="en-US" sz="2400" dirty="0" smtClean="0">
              <a:solidFill>
                <a:schemeClr val="tx1"/>
              </a:solidFill>
              <a:latin typeface="+mn-lt"/>
              <a:ea typeface="+mn-ea"/>
              <a:cs typeface="+mn-cs"/>
            </a:endParaRPr>
          </a:p>
          <a:p>
            <a:endParaRPr lang="en-US" sz="2400" dirty="0" smtClean="0"/>
          </a:p>
          <a:p>
            <a:r>
              <a:rPr lang="en-US" sz="2400" b="1" dirty="0"/>
              <a:t>M</a:t>
            </a:r>
            <a:r>
              <a:rPr lang="en-US" sz="2400" b="1" dirty="0" smtClean="0">
                <a:solidFill>
                  <a:schemeClr val="tx1"/>
                </a:solidFill>
                <a:latin typeface="+mn-lt"/>
                <a:ea typeface="+mn-ea"/>
                <a:cs typeface="+mn-cs"/>
              </a:rPr>
              <a:t>olecular </a:t>
            </a:r>
            <a:r>
              <a:rPr lang="en-US" sz="2400" b="1" dirty="0">
                <a:solidFill>
                  <a:schemeClr val="tx1"/>
                </a:solidFill>
                <a:latin typeface="+mn-lt"/>
                <a:ea typeface="+mn-ea"/>
                <a:cs typeface="+mn-cs"/>
              </a:rPr>
              <a:t>clouds get rid of the pressure build up</a:t>
            </a:r>
            <a:r>
              <a:rPr lang="en-US" sz="2400" b="1" dirty="0" smtClean="0">
                <a:solidFill>
                  <a:schemeClr val="tx1"/>
                </a:solidFill>
                <a:latin typeface="+mn-lt"/>
                <a:ea typeface="+mn-ea"/>
                <a:cs typeface="+mn-cs"/>
              </a:rPr>
              <a:t> by radiating</a:t>
            </a:r>
            <a:r>
              <a:rPr lang="en-US" sz="2400" dirty="0" smtClean="0">
                <a:solidFill>
                  <a:schemeClr val="tx1"/>
                </a:solidFill>
                <a:latin typeface="+mn-lt"/>
                <a:ea typeface="+mn-ea"/>
                <a:cs typeface="+mn-cs"/>
              </a:rPr>
              <a:t>. </a:t>
            </a:r>
            <a:r>
              <a:rPr lang="en-US" sz="2400" dirty="0">
                <a:solidFill>
                  <a:schemeClr val="tx1"/>
                </a:solidFill>
                <a:latin typeface="+mn-lt"/>
                <a:ea typeface="+mn-ea"/>
                <a:cs typeface="+mn-cs"/>
              </a:rPr>
              <a:t>Molecules</a:t>
            </a:r>
            <a:r>
              <a:rPr lang="en-US" sz="2400" dirty="0" smtClean="0">
                <a:solidFill>
                  <a:schemeClr val="tx1"/>
                </a:solidFill>
                <a:latin typeface="+mn-lt"/>
                <a:ea typeface="+mn-ea"/>
                <a:cs typeface="+mn-cs"/>
              </a:rPr>
              <a:t> such as CO can </a:t>
            </a:r>
            <a:r>
              <a:rPr lang="en-US" sz="2400" dirty="0">
                <a:solidFill>
                  <a:schemeClr val="tx1"/>
                </a:solidFill>
                <a:latin typeface="+mn-lt"/>
                <a:ea typeface="+mn-ea"/>
                <a:cs typeface="+mn-cs"/>
              </a:rPr>
              <a:t>radiate in the IR and radio thus </a:t>
            </a:r>
            <a:r>
              <a:rPr lang="en-US" sz="2400" dirty="0" smtClean="0">
                <a:solidFill>
                  <a:schemeClr val="tx1"/>
                </a:solidFill>
                <a:latin typeface="+mn-lt"/>
                <a:ea typeface="+mn-ea"/>
                <a:cs typeface="+mn-cs"/>
              </a:rPr>
              <a:t>lose </a:t>
            </a:r>
            <a:r>
              <a:rPr lang="en-US" sz="2400" dirty="0">
                <a:solidFill>
                  <a:schemeClr val="tx1"/>
                </a:solidFill>
                <a:latin typeface="+mn-lt"/>
                <a:ea typeface="+mn-ea"/>
                <a:cs typeface="+mn-cs"/>
              </a:rPr>
              <a:t>kinetic energy and </a:t>
            </a:r>
            <a:r>
              <a:rPr lang="en-US" sz="2400" dirty="0" smtClean="0">
                <a:solidFill>
                  <a:schemeClr val="tx1"/>
                </a:solidFill>
                <a:latin typeface="+mn-lt"/>
                <a:ea typeface="+mn-ea"/>
                <a:cs typeface="+mn-cs"/>
              </a:rPr>
              <a:t>reduce </a:t>
            </a:r>
            <a:r>
              <a:rPr lang="en-US" sz="2400" dirty="0">
                <a:solidFill>
                  <a:schemeClr val="tx1"/>
                </a:solidFill>
                <a:latin typeface="+mn-lt"/>
                <a:ea typeface="+mn-ea"/>
                <a:cs typeface="+mn-cs"/>
              </a:rPr>
              <a:t>the pressure of the gas</a:t>
            </a:r>
            <a:r>
              <a:rPr lang="en-US" sz="2400" dirty="0" smtClean="0">
                <a:solidFill>
                  <a:schemeClr val="tx1"/>
                </a:solidFill>
                <a:latin typeface="+mn-lt"/>
                <a:ea typeface="+mn-ea"/>
                <a:cs typeface="+mn-cs"/>
              </a:rPr>
              <a:t>.</a:t>
            </a:r>
            <a:endParaRPr lang="en-US" sz="2400" dirty="0" smtClean="0"/>
          </a:p>
          <a:p>
            <a:endParaRPr lang="en-US" sz="2400"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61" name="Rectangle 13"/>
          <p:cNvSpPr>
            <a:spLocks noGrp="1" noChangeArrowheads="1"/>
          </p:cNvSpPr>
          <p:nvPr>
            <p:ph type="title"/>
          </p:nvPr>
        </p:nvSpPr>
        <p:spPr/>
        <p:txBody>
          <a:bodyPr/>
          <a:lstStyle/>
          <a:p>
            <a:r>
              <a:rPr lang="en-US"/>
              <a:t>Resistance to Gravity</a:t>
            </a:r>
          </a:p>
        </p:txBody>
      </p:sp>
      <p:sp>
        <p:nvSpPr>
          <p:cNvPr id="7" name="TextBox 6"/>
          <p:cNvSpPr txBox="1"/>
          <p:nvPr/>
        </p:nvSpPr>
        <p:spPr>
          <a:xfrm>
            <a:off x="381000" y="1143000"/>
            <a:ext cx="8229600" cy="2308324"/>
          </a:xfrm>
          <a:prstGeom prst="rect">
            <a:avLst/>
          </a:prstGeom>
          <a:noFill/>
        </p:spPr>
        <p:txBody>
          <a:bodyPr wrap="square" rtlCol="0">
            <a:spAutoFit/>
          </a:bodyPr>
          <a:lstStyle/>
          <a:p>
            <a:r>
              <a:rPr lang="en-US" dirty="0">
                <a:latin typeface="Arial"/>
                <a:cs typeface="Arial"/>
              </a:rPr>
              <a:t>Question</a:t>
            </a:r>
            <a:r>
              <a:rPr lang="en-US" b="0" dirty="0" smtClean="0">
                <a:latin typeface="Arial"/>
                <a:cs typeface="Arial"/>
              </a:rPr>
              <a:t>: Many </a:t>
            </a:r>
            <a:r>
              <a:rPr lang="en-US" b="0" dirty="0">
                <a:latin typeface="Arial"/>
                <a:cs typeface="Arial"/>
              </a:rPr>
              <a:t>molecular clouds exist with masses</a:t>
            </a:r>
            <a:r>
              <a:rPr lang="en-US" b="0" dirty="0" smtClean="0">
                <a:latin typeface="Arial"/>
                <a:cs typeface="Arial"/>
              </a:rPr>
              <a:t> ~1000</a:t>
            </a:r>
            <a:r>
              <a:rPr lang="en-US" b="0" dirty="0">
                <a:latin typeface="Arial"/>
                <a:cs typeface="Arial"/>
              </a:rPr>
              <a:t>’s </a:t>
            </a:r>
            <a:r>
              <a:rPr lang="en-US" b="0" dirty="0" err="1">
                <a:latin typeface="Arial"/>
                <a:cs typeface="Arial"/>
              </a:rPr>
              <a:t>M</a:t>
            </a:r>
            <a:r>
              <a:rPr lang="en-US" b="0" baseline="-25000" dirty="0" err="1">
                <a:latin typeface="Arial"/>
                <a:cs typeface="Arial"/>
              </a:rPr>
              <a:t>solar</a:t>
            </a:r>
            <a:r>
              <a:rPr lang="en-US" b="0" dirty="0">
                <a:latin typeface="Arial"/>
                <a:cs typeface="Arial"/>
              </a:rPr>
              <a:t>. How do they resist gravity long enough to grow to such large masses</a:t>
            </a:r>
            <a:r>
              <a:rPr lang="en-US" b="0" dirty="0" smtClean="0">
                <a:latin typeface="Arial"/>
                <a:cs typeface="Arial"/>
              </a:rPr>
              <a:t>?</a:t>
            </a:r>
          </a:p>
          <a:p>
            <a:endParaRPr lang="en-US" b="0" dirty="0" smtClean="0">
              <a:latin typeface="Arial"/>
              <a:cs typeface="Arial"/>
            </a:endParaRPr>
          </a:p>
          <a:p>
            <a:r>
              <a:rPr lang="en-US" dirty="0" smtClean="0">
                <a:latin typeface="Arial"/>
                <a:cs typeface="Arial"/>
              </a:rPr>
              <a:t>Answer</a:t>
            </a:r>
            <a:r>
              <a:rPr lang="en-US" b="0" dirty="0" smtClean="0">
                <a:latin typeface="Arial"/>
                <a:cs typeface="Arial"/>
              </a:rPr>
              <a:t>:  Turbulence and magnetic fields can hinder the collapse of a molecular cloud.</a:t>
            </a:r>
            <a:endParaRPr lang="en-US" b="0" dirty="0">
              <a:latin typeface="Arial"/>
              <a:cs typeface="Aria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61" name="Rectangle 13"/>
          <p:cNvSpPr>
            <a:spLocks noGrp="1" noChangeArrowheads="1"/>
          </p:cNvSpPr>
          <p:nvPr>
            <p:ph type="title"/>
          </p:nvPr>
        </p:nvSpPr>
        <p:spPr/>
        <p:txBody>
          <a:bodyPr/>
          <a:lstStyle/>
          <a:p>
            <a:r>
              <a:rPr lang="en-US"/>
              <a:t>Resistance to Gravity</a:t>
            </a:r>
          </a:p>
        </p:txBody>
      </p:sp>
      <p:sp>
        <p:nvSpPr>
          <p:cNvPr id="53262" name="Rectangle 14"/>
          <p:cNvSpPr>
            <a:spLocks noGrp="1" noChangeArrowheads="1"/>
          </p:cNvSpPr>
          <p:nvPr>
            <p:ph type="body" idx="1"/>
          </p:nvPr>
        </p:nvSpPr>
        <p:spPr>
          <a:xfrm>
            <a:off x="5027613" y="1141413"/>
            <a:ext cx="3656012" cy="5106987"/>
          </a:xfrm>
          <a:noFill/>
        </p:spPr>
        <p:txBody>
          <a:bodyPr/>
          <a:lstStyle/>
          <a:p>
            <a:pPr>
              <a:lnSpc>
                <a:spcPct val="90000"/>
              </a:lnSpc>
            </a:pPr>
            <a:r>
              <a:rPr lang="en-US"/>
              <a:t>A cloud must have even more mass to begin contracting if there are additional forces opposing gravity.</a:t>
            </a:r>
          </a:p>
          <a:p>
            <a:pPr>
              <a:lnSpc>
                <a:spcPct val="90000"/>
              </a:lnSpc>
            </a:pPr>
            <a:endParaRPr lang="en-US"/>
          </a:p>
          <a:p>
            <a:pPr>
              <a:lnSpc>
                <a:spcPct val="90000"/>
              </a:lnSpc>
            </a:pPr>
            <a:r>
              <a:rPr lang="en-US"/>
              <a:t>Both magnetic fields and turbulent gas motions increase resistance to gravity.</a:t>
            </a:r>
          </a:p>
        </p:txBody>
      </p:sp>
      <p:pic>
        <p:nvPicPr>
          <p:cNvPr id="53263" name="Picture 15" descr="16_09_Figure_Unanno"/>
          <p:cNvPicPr>
            <a:picLocks noChangeAspect="1" noChangeArrowheads="1"/>
          </p:cNvPicPr>
          <p:nvPr/>
        </p:nvPicPr>
        <p:blipFill>
          <a:blip r:embed="rId3"/>
          <a:srcRect r="34988" b="3392"/>
          <a:stretch>
            <a:fillRect/>
          </a:stretch>
        </p:blipFill>
        <p:spPr bwMode="auto">
          <a:xfrm>
            <a:off x="342900" y="1358900"/>
            <a:ext cx="4570413" cy="4432300"/>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306" name="Rectangle 10"/>
          <p:cNvSpPr>
            <a:spLocks noGrp="1" noChangeArrowheads="1"/>
          </p:cNvSpPr>
          <p:nvPr>
            <p:ph type="title"/>
          </p:nvPr>
        </p:nvSpPr>
        <p:spPr/>
        <p:txBody>
          <a:bodyPr/>
          <a:lstStyle/>
          <a:p>
            <a:r>
              <a:rPr lang="en-US"/>
              <a:t>Fragmentation of a Cloud</a:t>
            </a:r>
          </a:p>
        </p:txBody>
      </p:sp>
      <p:sp>
        <p:nvSpPr>
          <p:cNvPr id="6" name="TextBox 5"/>
          <p:cNvSpPr txBox="1"/>
          <p:nvPr/>
        </p:nvSpPr>
        <p:spPr>
          <a:xfrm>
            <a:off x="457200" y="1143000"/>
            <a:ext cx="7772400" cy="3416320"/>
          </a:xfrm>
          <a:prstGeom prst="rect">
            <a:avLst/>
          </a:prstGeom>
          <a:noFill/>
        </p:spPr>
        <p:txBody>
          <a:bodyPr wrap="square" rtlCol="0">
            <a:spAutoFit/>
          </a:bodyPr>
          <a:lstStyle/>
          <a:p>
            <a:r>
              <a:rPr lang="en-US" dirty="0" smtClean="0">
                <a:latin typeface="Arial"/>
                <a:cs typeface="Arial"/>
              </a:rPr>
              <a:t>Question:</a:t>
            </a:r>
            <a:r>
              <a:rPr lang="en-US" b="0" dirty="0" smtClean="0">
                <a:latin typeface="Arial"/>
                <a:cs typeface="Arial"/>
              </a:rPr>
              <a:t> Why does a large molecular cloud not collapse to a single massive star but collapses and fragments to form many smaller stars?</a:t>
            </a:r>
          </a:p>
          <a:p>
            <a:endParaRPr lang="en-US" b="0" dirty="0" smtClean="0">
              <a:latin typeface="Arial"/>
              <a:cs typeface="Arial"/>
            </a:endParaRPr>
          </a:p>
          <a:p>
            <a:r>
              <a:rPr lang="en-US" dirty="0" smtClean="0">
                <a:latin typeface="Arial"/>
                <a:cs typeface="Arial"/>
              </a:rPr>
              <a:t>Answer: </a:t>
            </a:r>
            <a:r>
              <a:rPr lang="en-US" b="0" dirty="0" smtClean="0">
                <a:latin typeface="Arial"/>
                <a:cs typeface="Arial"/>
              </a:rPr>
              <a:t>Molecular clouds are lumpy and turbulent. Within each clump the force of gravity can overcome the pressure of the clump even if the condition is not satisfied over the entire molecular cloud. Thus the gas within relatively small clumps will be compressed first.</a:t>
            </a:r>
            <a:endParaRPr lang="en-US" b="0" dirty="0">
              <a:latin typeface="Arial"/>
              <a:cs typeface="Aria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7346" name="Picture 6" descr="16_10_FigureA"/>
          <p:cNvPicPr>
            <a:picLocks noChangeAspect="1" noChangeArrowheads="1"/>
          </p:cNvPicPr>
          <p:nvPr/>
        </p:nvPicPr>
        <p:blipFill>
          <a:blip r:embed="rId3"/>
          <a:srcRect b="20941"/>
          <a:stretch>
            <a:fillRect/>
          </a:stretch>
        </p:blipFill>
        <p:spPr bwMode="auto">
          <a:xfrm>
            <a:off x="336550" y="1346200"/>
            <a:ext cx="4570413" cy="4591050"/>
          </a:xfrm>
          <a:prstGeom prst="rect">
            <a:avLst/>
          </a:prstGeom>
          <a:noFill/>
          <a:ln w="9525">
            <a:noFill/>
            <a:miter lim="800000"/>
            <a:headEnd/>
            <a:tailEnd/>
          </a:ln>
        </p:spPr>
      </p:pic>
      <p:sp>
        <p:nvSpPr>
          <p:cNvPr id="57357" name="Rectangle 13"/>
          <p:cNvSpPr>
            <a:spLocks noGrp="1" noChangeArrowheads="1"/>
          </p:cNvSpPr>
          <p:nvPr>
            <p:ph type="title"/>
          </p:nvPr>
        </p:nvSpPr>
        <p:spPr/>
        <p:txBody>
          <a:bodyPr/>
          <a:lstStyle/>
          <a:p>
            <a:r>
              <a:rPr lang="en-US"/>
              <a:t>Fragmentation of a Cloud</a:t>
            </a:r>
          </a:p>
        </p:txBody>
      </p:sp>
      <p:sp>
        <p:nvSpPr>
          <p:cNvPr id="57358" name="Rectangle 14"/>
          <p:cNvSpPr>
            <a:spLocks noGrp="1" noChangeArrowheads="1"/>
          </p:cNvSpPr>
          <p:nvPr>
            <p:ph type="body" idx="1"/>
          </p:nvPr>
        </p:nvSpPr>
        <p:spPr>
          <a:xfrm>
            <a:off x="5027613" y="1370013"/>
            <a:ext cx="3656012" cy="5106987"/>
          </a:xfrm>
          <a:noFill/>
        </p:spPr>
        <p:txBody>
          <a:bodyPr/>
          <a:lstStyle/>
          <a:p>
            <a:r>
              <a:rPr lang="en-US"/>
              <a:t>This simulation begins with a turbulent cloud containing 50 solar masses of gas.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9394" name="Picture 6" descr="16_10_FigureB"/>
          <p:cNvPicPr>
            <a:picLocks noChangeAspect="1" noChangeArrowheads="1"/>
          </p:cNvPicPr>
          <p:nvPr/>
        </p:nvPicPr>
        <p:blipFill>
          <a:blip r:embed="rId3"/>
          <a:srcRect b="30034"/>
          <a:stretch>
            <a:fillRect/>
          </a:stretch>
        </p:blipFill>
        <p:spPr bwMode="auto">
          <a:xfrm>
            <a:off x="341313" y="1346200"/>
            <a:ext cx="4646612" cy="4548188"/>
          </a:xfrm>
          <a:prstGeom prst="rect">
            <a:avLst/>
          </a:prstGeom>
          <a:noFill/>
          <a:ln w="9525">
            <a:noFill/>
            <a:miter lim="800000"/>
            <a:headEnd/>
            <a:tailEnd/>
          </a:ln>
        </p:spPr>
      </p:pic>
      <p:sp>
        <p:nvSpPr>
          <p:cNvPr id="59405" name="Rectangle 13"/>
          <p:cNvSpPr>
            <a:spLocks noGrp="1" noChangeArrowheads="1"/>
          </p:cNvSpPr>
          <p:nvPr>
            <p:ph type="title"/>
          </p:nvPr>
        </p:nvSpPr>
        <p:spPr/>
        <p:txBody>
          <a:bodyPr/>
          <a:lstStyle/>
          <a:p>
            <a:r>
              <a:rPr lang="en-US"/>
              <a:t>Fragmentation of a Cloud</a:t>
            </a:r>
          </a:p>
        </p:txBody>
      </p:sp>
      <p:sp>
        <p:nvSpPr>
          <p:cNvPr id="59406" name="Rectangle 14"/>
          <p:cNvSpPr>
            <a:spLocks noGrp="1" noChangeArrowheads="1"/>
          </p:cNvSpPr>
          <p:nvPr>
            <p:ph type="body" idx="1"/>
          </p:nvPr>
        </p:nvSpPr>
        <p:spPr>
          <a:xfrm>
            <a:off x="5027613" y="1370013"/>
            <a:ext cx="3656012" cy="5106987"/>
          </a:xfrm>
          <a:noFill/>
        </p:spPr>
        <p:txBody>
          <a:bodyPr/>
          <a:lstStyle/>
          <a:p>
            <a:r>
              <a:rPr lang="en-US"/>
              <a:t>The random motions of different sections of the cloud cause it to become lumpy.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1442" name="Picture 7" descr="16_10_FigureC"/>
          <p:cNvPicPr>
            <a:picLocks noChangeAspect="1" noChangeArrowheads="1"/>
          </p:cNvPicPr>
          <p:nvPr/>
        </p:nvPicPr>
        <p:blipFill>
          <a:blip r:embed="rId3"/>
          <a:srcRect b="26515"/>
          <a:stretch>
            <a:fillRect/>
          </a:stretch>
        </p:blipFill>
        <p:spPr bwMode="auto">
          <a:xfrm>
            <a:off x="352425" y="1358900"/>
            <a:ext cx="4557713" cy="4587875"/>
          </a:xfrm>
          <a:prstGeom prst="rect">
            <a:avLst/>
          </a:prstGeom>
          <a:noFill/>
          <a:ln w="9525">
            <a:noFill/>
            <a:miter lim="800000"/>
            <a:headEnd/>
            <a:tailEnd/>
          </a:ln>
        </p:spPr>
      </p:pic>
      <p:sp>
        <p:nvSpPr>
          <p:cNvPr id="61453" name="Rectangle 13"/>
          <p:cNvSpPr>
            <a:spLocks noGrp="1" noChangeArrowheads="1"/>
          </p:cNvSpPr>
          <p:nvPr>
            <p:ph type="title"/>
          </p:nvPr>
        </p:nvSpPr>
        <p:spPr/>
        <p:txBody>
          <a:bodyPr/>
          <a:lstStyle/>
          <a:p>
            <a:r>
              <a:rPr lang="en-US"/>
              <a:t>Fragmentation of a Cloud</a:t>
            </a:r>
          </a:p>
        </p:txBody>
      </p:sp>
      <p:sp>
        <p:nvSpPr>
          <p:cNvPr id="61454" name="Rectangle 14"/>
          <p:cNvSpPr>
            <a:spLocks noGrp="1" noChangeArrowheads="1"/>
          </p:cNvSpPr>
          <p:nvPr>
            <p:ph type="body" idx="1"/>
          </p:nvPr>
        </p:nvSpPr>
        <p:spPr>
          <a:xfrm>
            <a:off x="5027613" y="1370013"/>
            <a:ext cx="3656012" cy="5106987"/>
          </a:xfrm>
          <a:noFill/>
        </p:spPr>
        <p:txBody>
          <a:bodyPr/>
          <a:lstStyle/>
          <a:p>
            <a:r>
              <a:rPr lang="en-US"/>
              <a:t>Each lump of the cloud in which gravity can overcome pressure can go on to become a star.</a:t>
            </a:r>
          </a:p>
          <a:p>
            <a:endParaRPr lang="en-US"/>
          </a:p>
          <a:p>
            <a:r>
              <a:rPr lang="en-US"/>
              <a:t>A large cloud can make a whole cluster of stars.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5" name="Rectangle 9"/>
          <p:cNvSpPr>
            <a:spLocks noGrp="1" noChangeArrowheads="1"/>
          </p:cNvSpPr>
          <p:nvPr>
            <p:ph type="title"/>
          </p:nvPr>
        </p:nvSpPr>
        <p:spPr/>
        <p:txBody>
          <a:bodyPr/>
          <a:lstStyle/>
          <a:p>
            <a:r>
              <a:rPr lang="en-US"/>
              <a:t>Thought Question</a:t>
            </a:r>
          </a:p>
        </p:txBody>
      </p:sp>
      <p:sp>
        <p:nvSpPr>
          <p:cNvPr id="65546" name="Rectangle 10"/>
          <p:cNvSpPr>
            <a:spLocks noGrp="1" noChangeArrowheads="1"/>
          </p:cNvSpPr>
          <p:nvPr>
            <p:ph type="body" idx="1"/>
          </p:nvPr>
        </p:nvSpPr>
        <p:spPr/>
        <p:txBody>
          <a:bodyPr/>
          <a:lstStyle/>
          <a:p>
            <a:pPr marL="0" indent="0">
              <a:buFontTx/>
              <a:buNone/>
              <a:tabLst>
                <a:tab pos="571500" algn="l"/>
              </a:tabLst>
            </a:pPr>
            <a:r>
              <a:rPr lang="en-US"/>
              <a:t>What would happen to a contracting cloud fragment if it were not able to radiate away its thermal energy?</a:t>
            </a:r>
          </a:p>
          <a:p>
            <a:pPr marL="0" indent="0">
              <a:buFontTx/>
              <a:buNone/>
              <a:tabLst>
                <a:tab pos="571500" algn="l"/>
              </a:tabLst>
            </a:pPr>
            <a:r>
              <a:rPr lang="en-US"/>
              <a:t> </a:t>
            </a:r>
          </a:p>
          <a:p>
            <a:pPr marL="0" indent="0">
              <a:buFont typeface="Arial" pitchFamily="-101" charset="0"/>
              <a:buAutoNum type="alphaUcPeriod"/>
              <a:tabLst>
                <a:tab pos="571500" algn="l"/>
              </a:tabLst>
            </a:pPr>
            <a:r>
              <a:rPr lang="en-US"/>
              <a:t>	It would continue contracting, but its 			temperature would not change.</a:t>
            </a:r>
          </a:p>
          <a:p>
            <a:pPr marL="0" indent="0">
              <a:buFont typeface="Arial" pitchFamily="-101" charset="0"/>
              <a:buAutoNum type="alphaUcPeriod"/>
              <a:tabLst>
                <a:tab pos="571500" algn="l"/>
              </a:tabLst>
            </a:pPr>
            <a:r>
              <a:rPr lang="en-US"/>
              <a:t>	Its mass would increase.</a:t>
            </a:r>
          </a:p>
          <a:p>
            <a:pPr marL="0" indent="0">
              <a:buFont typeface="Arial" pitchFamily="-101" charset="0"/>
              <a:buAutoNum type="alphaUcPeriod"/>
              <a:tabLst>
                <a:tab pos="571500" algn="l"/>
              </a:tabLst>
            </a:pPr>
            <a:r>
              <a:rPr lang="en-US"/>
              <a:t>	Its internal pressure would increase.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7" name="Rectangle 13"/>
          <p:cNvSpPr>
            <a:spLocks noGrp="1" noChangeArrowheads="1"/>
          </p:cNvSpPr>
          <p:nvPr>
            <p:ph type="title"/>
          </p:nvPr>
        </p:nvSpPr>
        <p:spPr/>
        <p:txBody>
          <a:bodyPr/>
          <a:lstStyle/>
          <a:p>
            <a:r>
              <a:rPr lang="en-US"/>
              <a:t>Thought Question</a:t>
            </a:r>
          </a:p>
        </p:txBody>
      </p:sp>
      <p:sp>
        <p:nvSpPr>
          <p:cNvPr id="67598" name="Rectangle 14"/>
          <p:cNvSpPr>
            <a:spLocks noGrp="1" noChangeArrowheads="1"/>
          </p:cNvSpPr>
          <p:nvPr>
            <p:ph type="body" idx="1"/>
          </p:nvPr>
        </p:nvSpPr>
        <p:spPr/>
        <p:txBody>
          <a:bodyPr/>
          <a:lstStyle/>
          <a:p>
            <a:pPr marL="0" indent="0">
              <a:buFontTx/>
              <a:buNone/>
              <a:tabLst>
                <a:tab pos="571500" algn="l"/>
              </a:tabLst>
            </a:pPr>
            <a:r>
              <a:rPr lang="en-US"/>
              <a:t>What would happen to a contracting cloud fragment if it were not able to radiate away its thermal energy?</a:t>
            </a:r>
          </a:p>
          <a:p>
            <a:pPr marL="0" indent="0">
              <a:buFontTx/>
              <a:buNone/>
              <a:tabLst>
                <a:tab pos="571500" algn="l"/>
              </a:tabLst>
            </a:pPr>
            <a:r>
              <a:rPr lang="en-US"/>
              <a:t> </a:t>
            </a:r>
          </a:p>
          <a:p>
            <a:pPr marL="0" indent="0">
              <a:buFont typeface="Arial" pitchFamily="-101" charset="0"/>
              <a:buAutoNum type="alphaUcPeriod"/>
              <a:tabLst>
                <a:tab pos="571500" algn="l"/>
              </a:tabLst>
            </a:pPr>
            <a:r>
              <a:rPr lang="en-US"/>
              <a:t>	It would continue contracting, but its 			temperature would not change.</a:t>
            </a:r>
          </a:p>
          <a:p>
            <a:pPr marL="0" indent="0">
              <a:buFont typeface="Arial" pitchFamily="-101" charset="0"/>
              <a:buAutoNum type="alphaUcPeriod"/>
              <a:tabLst>
                <a:tab pos="571500" algn="l"/>
              </a:tabLst>
            </a:pPr>
            <a:r>
              <a:rPr lang="en-US"/>
              <a:t>	Its mass would increase.</a:t>
            </a:r>
          </a:p>
          <a:p>
            <a:pPr marL="0" indent="0">
              <a:buFont typeface="Arial" pitchFamily="-101" charset="0"/>
              <a:buAutoNum type="alphaUcPeriod"/>
              <a:tabLst>
                <a:tab pos="571500" algn="l"/>
              </a:tabLst>
            </a:pPr>
            <a:r>
              <a:rPr lang="en-US" b="1"/>
              <a:t>	Its internal pressure would increase.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1" name="Rectangle 9"/>
          <p:cNvSpPr>
            <a:spLocks noGrp="1" noChangeArrowheads="1"/>
          </p:cNvSpPr>
          <p:nvPr>
            <p:ph type="title"/>
          </p:nvPr>
        </p:nvSpPr>
        <p:spPr/>
        <p:txBody>
          <a:bodyPr/>
          <a:lstStyle/>
          <a:p>
            <a:r>
              <a:rPr lang="en-US"/>
              <a:t>The First Stars</a:t>
            </a:r>
          </a:p>
        </p:txBody>
      </p:sp>
      <p:sp>
        <p:nvSpPr>
          <p:cNvPr id="69642" name="Rectangle 10"/>
          <p:cNvSpPr>
            <a:spLocks noGrp="1" noChangeArrowheads="1"/>
          </p:cNvSpPr>
          <p:nvPr>
            <p:ph type="body" idx="1"/>
          </p:nvPr>
        </p:nvSpPr>
        <p:spPr/>
        <p:txBody>
          <a:bodyPr/>
          <a:lstStyle/>
          <a:p>
            <a:pPr>
              <a:lnSpc>
                <a:spcPct val="90000"/>
              </a:lnSpc>
            </a:pPr>
            <a:r>
              <a:rPr lang="en-US" dirty="0"/>
              <a:t>Elements like carbon and oxygen had not yet been made when the first stars formed.</a:t>
            </a:r>
          </a:p>
          <a:p>
            <a:pPr>
              <a:lnSpc>
                <a:spcPct val="90000"/>
              </a:lnSpc>
            </a:pPr>
            <a:endParaRPr lang="en-US" dirty="0"/>
          </a:p>
          <a:p>
            <a:pPr>
              <a:lnSpc>
                <a:spcPct val="90000"/>
              </a:lnSpc>
            </a:pPr>
            <a:r>
              <a:rPr lang="en-US" dirty="0"/>
              <a:t>Without CO molecules to provide cooling, the clouds that formed the first stars had to be considerably warmer than today</a:t>
            </a:r>
            <a:r>
              <a:rPr lang="en-US" altLang="ja-JP" dirty="0"/>
              <a:t>'s molecular clouds</a:t>
            </a:r>
            <a:r>
              <a:rPr lang="en-US" altLang="ja-JP" dirty="0" smtClean="0"/>
              <a:t>. (H</a:t>
            </a:r>
            <a:r>
              <a:rPr lang="en-US" altLang="ja-JP" baseline="-25000" dirty="0" smtClean="0"/>
              <a:t>2</a:t>
            </a:r>
            <a:r>
              <a:rPr lang="en-US" altLang="ja-JP" dirty="0" smtClean="0"/>
              <a:t> can radiate at temperatures &gt; 100 K)</a:t>
            </a:r>
          </a:p>
          <a:p>
            <a:pPr>
              <a:lnSpc>
                <a:spcPct val="90000"/>
              </a:lnSpc>
            </a:pPr>
            <a:endParaRPr lang="en-US" dirty="0"/>
          </a:p>
          <a:p>
            <a:pPr>
              <a:lnSpc>
                <a:spcPct val="90000"/>
              </a:lnSpc>
            </a:pPr>
            <a:r>
              <a:rPr lang="en-US" b="1" dirty="0"/>
              <a:t>The first stars must therefore have been more massive </a:t>
            </a:r>
            <a:r>
              <a:rPr lang="en-US" dirty="0"/>
              <a:t>than most of today</a:t>
            </a:r>
            <a:r>
              <a:rPr lang="en-US" altLang="ja-JP" dirty="0"/>
              <a:t>'s stars, for gravity to overcome pressure.</a:t>
            </a:r>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2" name="Picture 22" descr="16_12_Figure"/>
          <p:cNvPicPr>
            <a:picLocks noChangeAspect="1" noChangeArrowheads="1"/>
          </p:cNvPicPr>
          <p:nvPr/>
        </p:nvPicPr>
        <p:blipFill>
          <a:blip r:embed="rId3"/>
          <a:srcRect b="4651"/>
          <a:stretch>
            <a:fillRect/>
          </a:stretch>
        </p:blipFill>
        <p:spPr bwMode="auto">
          <a:xfrm>
            <a:off x="269875" y="889000"/>
            <a:ext cx="8602663" cy="3644900"/>
          </a:xfrm>
          <a:prstGeom prst="rect">
            <a:avLst/>
          </a:prstGeom>
          <a:noFill/>
        </p:spPr>
      </p:pic>
      <p:sp>
        <p:nvSpPr>
          <p:cNvPr id="71697" name="Rectangle 17"/>
          <p:cNvSpPr>
            <a:spLocks noGrp="1" noChangeArrowheads="1"/>
          </p:cNvSpPr>
          <p:nvPr>
            <p:ph type="title"/>
          </p:nvPr>
        </p:nvSpPr>
        <p:spPr/>
        <p:txBody>
          <a:bodyPr/>
          <a:lstStyle/>
          <a:p>
            <a:r>
              <a:rPr lang="en-US"/>
              <a:t>Simulation of the First Star</a:t>
            </a:r>
          </a:p>
        </p:txBody>
      </p:sp>
      <p:sp>
        <p:nvSpPr>
          <p:cNvPr id="71698" name="Rectangle 18"/>
          <p:cNvSpPr>
            <a:spLocks noGrp="1" noChangeArrowheads="1"/>
          </p:cNvSpPr>
          <p:nvPr>
            <p:ph type="body" idx="1"/>
          </p:nvPr>
        </p:nvSpPr>
        <p:spPr>
          <a:xfrm>
            <a:off x="365125" y="4546600"/>
            <a:ext cx="8229600" cy="1701800"/>
          </a:xfrm>
        </p:spPr>
        <p:txBody>
          <a:bodyPr/>
          <a:lstStyle/>
          <a:p>
            <a:r>
              <a:rPr lang="en-US"/>
              <a:t>Simulations of early star formation suggest the first molecular clouds never cooled below 100 K, making stars of ~100</a:t>
            </a:r>
            <a:r>
              <a:rPr lang="en-US" i="1"/>
              <a:t>M</a:t>
            </a:r>
            <a:r>
              <a:rPr lang="en-US" baseline="-25000"/>
              <a:t>Sun</a:t>
            </a:r>
            <a:r>
              <a:rPr lang="en-US"/>
              <a: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41" name="Rectangle 13"/>
          <p:cNvSpPr>
            <a:spLocks noGrp="1" noChangeArrowheads="1"/>
          </p:cNvSpPr>
          <p:nvPr>
            <p:ph type="title"/>
          </p:nvPr>
        </p:nvSpPr>
        <p:spPr/>
        <p:txBody>
          <a:bodyPr/>
          <a:lstStyle/>
          <a:p>
            <a:r>
              <a:rPr lang="en-US"/>
              <a:t>What have we learned?</a:t>
            </a:r>
          </a:p>
        </p:txBody>
      </p:sp>
      <p:sp>
        <p:nvSpPr>
          <p:cNvPr id="73742" name="Rectangle 14"/>
          <p:cNvSpPr>
            <a:spLocks noGrp="1" noChangeArrowheads="1"/>
          </p:cNvSpPr>
          <p:nvPr>
            <p:ph type="body" idx="1"/>
          </p:nvPr>
        </p:nvSpPr>
        <p:spPr/>
        <p:txBody>
          <a:bodyPr/>
          <a:lstStyle/>
          <a:p>
            <a:r>
              <a:rPr lang="en-US" sz="2400" b="1"/>
              <a:t>Where do stars form?</a:t>
            </a:r>
          </a:p>
          <a:p>
            <a:pPr lvl="1"/>
            <a:r>
              <a:rPr lang="en-US" sz="2400"/>
              <a:t>Stars form in dark, dusty clouds of molecular gas with temperatures of 10–30 K.</a:t>
            </a:r>
          </a:p>
          <a:p>
            <a:pPr lvl="1"/>
            <a:r>
              <a:rPr lang="en-US" sz="2400"/>
              <a:t>These clouds are made mostly of molecular hydrogen (H</a:t>
            </a:r>
            <a:r>
              <a:rPr lang="en-US" sz="2400" baseline="-25000"/>
              <a:t>2</a:t>
            </a:r>
            <a:r>
              <a:rPr lang="en-US" sz="2400"/>
              <a:t>) but stay cool because of emission by carbon monoxide (CO).</a:t>
            </a:r>
          </a:p>
          <a:p>
            <a:r>
              <a:rPr lang="en-US" sz="2400" b="1"/>
              <a:t>Why do stars form?</a:t>
            </a:r>
          </a:p>
          <a:p>
            <a:pPr lvl="1"/>
            <a:r>
              <a:rPr lang="en-US" sz="2400"/>
              <a:t>Stars form in clouds that are massive enough for gravity to overcome thermal pressure (and any other forms of resistance).</a:t>
            </a:r>
          </a:p>
          <a:p>
            <a:pPr lvl="1"/>
            <a:r>
              <a:rPr lang="en-US" sz="2400"/>
              <a:t>Such a cloud contracts and breaks up into pieces that go on to form stars.</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5" name="Rectangle 9"/>
          <p:cNvSpPr>
            <a:spLocks noGrp="1" noChangeArrowheads="1"/>
          </p:cNvSpPr>
          <p:nvPr>
            <p:ph type="title"/>
          </p:nvPr>
        </p:nvSpPr>
        <p:spPr/>
        <p:txBody>
          <a:bodyPr/>
          <a:lstStyle/>
          <a:p>
            <a:r>
              <a:rPr lang="en-US"/>
              <a:t>16.2 Stages of Star Birth</a:t>
            </a:r>
          </a:p>
        </p:txBody>
      </p:sp>
      <p:sp>
        <p:nvSpPr>
          <p:cNvPr id="75786" name="Rectangle 10"/>
          <p:cNvSpPr>
            <a:spLocks noGrp="1" noChangeArrowheads="1"/>
          </p:cNvSpPr>
          <p:nvPr>
            <p:ph type="body" idx="1"/>
          </p:nvPr>
        </p:nvSpPr>
        <p:spPr/>
        <p:txBody>
          <a:bodyPr/>
          <a:lstStyle/>
          <a:p>
            <a:r>
              <a:rPr lang="en-US"/>
              <a:t>Our goals for learning:</a:t>
            </a:r>
          </a:p>
          <a:p>
            <a:pPr lvl="1"/>
            <a:r>
              <a:rPr lang="en-US" b="1"/>
              <a:t>What slows the contraction of a star-forming cloud?</a:t>
            </a:r>
          </a:p>
          <a:p>
            <a:pPr lvl="1"/>
            <a:r>
              <a:rPr lang="en-US" b="1"/>
              <a:t>What is the role of rotation in star birth?</a:t>
            </a:r>
          </a:p>
          <a:p>
            <a:pPr lvl="1"/>
            <a:r>
              <a:rPr lang="en-US" b="1"/>
              <a:t>How does nuclear fusion begin in a newborn star?</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4" descr="16_10_FigureC"/>
          <p:cNvPicPr>
            <a:picLocks noChangeAspect="1" noChangeArrowheads="1"/>
          </p:cNvPicPr>
          <p:nvPr/>
        </p:nvPicPr>
        <p:blipFill>
          <a:blip r:embed="rId3"/>
          <a:srcRect b="25703"/>
          <a:stretch>
            <a:fillRect/>
          </a:stretch>
        </p:blipFill>
        <p:spPr bwMode="auto">
          <a:xfrm>
            <a:off x="457200" y="1295401"/>
            <a:ext cx="4492337" cy="4571999"/>
          </a:xfrm>
          <a:prstGeom prst="rect">
            <a:avLst/>
          </a:prstGeom>
          <a:noFill/>
          <a:ln w="9525">
            <a:noFill/>
            <a:miter lim="800000"/>
            <a:headEnd/>
            <a:tailEnd/>
          </a:ln>
        </p:spPr>
      </p:pic>
      <p:sp>
        <p:nvSpPr>
          <p:cNvPr id="77837" name="Rectangle 13"/>
          <p:cNvSpPr>
            <a:spLocks noGrp="1" noChangeArrowheads="1"/>
          </p:cNvSpPr>
          <p:nvPr>
            <p:ph type="title"/>
          </p:nvPr>
        </p:nvSpPr>
        <p:spPr>
          <a:xfrm>
            <a:off x="0" y="0"/>
            <a:ext cx="9144000" cy="1066800"/>
          </a:xfrm>
        </p:spPr>
        <p:txBody>
          <a:bodyPr/>
          <a:lstStyle/>
          <a:p>
            <a:r>
              <a:rPr lang="en-US"/>
              <a:t>What slows the contraction of a star-forming cloud?</a:t>
            </a:r>
          </a:p>
        </p:txBody>
      </p:sp>
      <p:sp>
        <p:nvSpPr>
          <p:cNvPr id="5" name="TextBox 4"/>
          <p:cNvSpPr txBox="1"/>
          <p:nvPr/>
        </p:nvSpPr>
        <p:spPr>
          <a:xfrm>
            <a:off x="5181600" y="1219200"/>
            <a:ext cx="3733800" cy="4154983"/>
          </a:xfrm>
          <a:prstGeom prst="rect">
            <a:avLst/>
          </a:prstGeom>
          <a:noFill/>
        </p:spPr>
        <p:txBody>
          <a:bodyPr wrap="square" rtlCol="0">
            <a:spAutoFit/>
          </a:bodyPr>
          <a:lstStyle/>
          <a:p>
            <a:r>
              <a:rPr lang="en-US" sz="2000" b="0" dirty="0" smtClean="0">
                <a:latin typeface="Arial"/>
                <a:cs typeface="Arial"/>
              </a:rPr>
              <a:t>As contraction packs the molecules and dust particles of a cloud fragment closer together, </a:t>
            </a:r>
            <a:r>
              <a:rPr lang="en-US" sz="2000" dirty="0" smtClean="0">
                <a:latin typeface="Arial"/>
                <a:cs typeface="Arial"/>
              </a:rPr>
              <a:t>it becomes harder for infrared and radio photons to escape.</a:t>
            </a:r>
          </a:p>
          <a:p>
            <a:endParaRPr lang="en-US" sz="2000" b="0" dirty="0" smtClean="0">
              <a:latin typeface="Arial"/>
              <a:cs typeface="Arial"/>
            </a:endParaRPr>
          </a:p>
          <a:p>
            <a:r>
              <a:rPr lang="en-US" sz="2000" b="0" dirty="0">
                <a:latin typeface="Arial"/>
                <a:cs typeface="Arial"/>
              </a:rPr>
              <a:t>The difficultly arises because the IR</a:t>
            </a:r>
            <a:r>
              <a:rPr lang="en-US" sz="2000" b="0" dirty="0" smtClean="0">
                <a:latin typeface="Arial"/>
                <a:cs typeface="Arial"/>
              </a:rPr>
              <a:t> photon emitted </a:t>
            </a:r>
            <a:r>
              <a:rPr lang="en-US" sz="2000" b="0" dirty="0">
                <a:latin typeface="Arial"/>
                <a:cs typeface="Arial"/>
              </a:rPr>
              <a:t>by a molecule </a:t>
            </a:r>
            <a:r>
              <a:rPr lang="en-US" sz="2000" b="0" dirty="0" smtClean="0">
                <a:latin typeface="Arial"/>
                <a:cs typeface="Arial"/>
              </a:rPr>
              <a:t>will </a:t>
            </a:r>
            <a:r>
              <a:rPr lang="en-US" sz="2000" b="0" dirty="0">
                <a:latin typeface="Arial"/>
                <a:cs typeface="Arial"/>
              </a:rPr>
              <a:t>likely</a:t>
            </a:r>
            <a:r>
              <a:rPr lang="en-US" sz="2000" b="0" dirty="0" smtClean="0">
                <a:latin typeface="Arial"/>
                <a:cs typeface="Arial"/>
              </a:rPr>
              <a:t> be absorbed </a:t>
            </a:r>
            <a:r>
              <a:rPr lang="en-US" sz="2000" b="0" dirty="0">
                <a:latin typeface="Arial"/>
                <a:cs typeface="Arial"/>
              </a:rPr>
              <a:t>by a nearby molecule if the density is too high.</a:t>
            </a:r>
            <a:endParaRPr lang="en-US" sz="2000" b="0" dirty="0" smtClean="0">
              <a:latin typeface="Arial"/>
              <a:cs typeface="Arial"/>
            </a:endParaRPr>
          </a:p>
          <a:p>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4" descr="16_10_FigureC"/>
          <p:cNvPicPr>
            <a:picLocks noChangeAspect="1" noChangeArrowheads="1"/>
          </p:cNvPicPr>
          <p:nvPr/>
        </p:nvPicPr>
        <p:blipFill>
          <a:blip r:embed="rId3"/>
          <a:srcRect b="25703"/>
          <a:stretch>
            <a:fillRect/>
          </a:stretch>
        </p:blipFill>
        <p:spPr bwMode="auto">
          <a:xfrm>
            <a:off x="457201" y="1295401"/>
            <a:ext cx="4267720" cy="4343399"/>
          </a:xfrm>
          <a:prstGeom prst="rect">
            <a:avLst/>
          </a:prstGeom>
          <a:noFill/>
          <a:ln w="9525">
            <a:noFill/>
            <a:miter lim="800000"/>
            <a:headEnd/>
            <a:tailEnd/>
          </a:ln>
        </p:spPr>
      </p:pic>
      <p:sp>
        <p:nvSpPr>
          <p:cNvPr id="77837" name="Rectangle 13"/>
          <p:cNvSpPr>
            <a:spLocks noGrp="1" noChangeArrowheads="1"/>
          </p:cNvSpPr>
          <p:nvPr>
            <p:ph type="title"/>
          </p:nvPr>
        </p:nvSpPr>
        <p:spPr>
          <a:xfrm>
            <a:off x="0" y="0"/>
            <a:ext cx="9144000" cy="1077218"/>
          </a:xfrm>
        </p:spPr>
        <p:txBody>
          <a:bodyPr/>
          <a:lstStyle/>
          <a:p>
            <a:r>
              <a:rPr lang="en-US" dirty="0" smtClean="0"/>
              <a:t>Trapping of Thermal Energy and Formation of a </a:t>
            </a:r>
            <a:r>
              <a:rPr lang="en-US" dirty="0" err="1" smtClean="0"/>
              <a:t>Protostar</a:t>
            </a:r>
            <a:endParaRPr lang="en-US" dirty="0"/>
          </a:p>
        </p:txBody>
      </p:sp>
      <p:sp>
        <p:nvSpPr>
          <p:cNvPr id="5" name="TextBox 4"/>
          <p:cNvSpPr txBox="1"/>
          <p:nvPr/>
        </p:nvSpPr>
        <p:spPr>
          <a:xfrm>
            <a:off x="4953000" y="1219200"/>
            <a:ext cx="3810000" cy="3231654"/>
          </a:xfrm>
          <a:prstGeom prst="rect">
            <a:avLst/>
          </a:prstGeom>
          <a:noFill/>
        </p:spPr>
        <p:txBody>
          <a:bodyPr wrap="square" rtlCol="0">
            <a:spAutoFit/>
          </a:bodyPr>
          <a:lstStyle/>
          <a:p>
            <a:r>
              <a:rPr lang="en-US" sz="2000" b="0" dirty="0" smtClean="0">
                <a:latin typeface="Arial"/>
                <a:cs typeface="Arial"/>
              </a:rPr>
              <a:t>Thermal energy then begins to build up inside, increasing the internal pressure.</a:t>
            </a:r>
          </a:p>
          <a:p>
            <a:endParaRPr lang="en-US" sz="2000" b="0" dirty="0" smtClean="0">
              <a:latin typeface="Arial"/>
              <a:cs typeface="Arial"/>
            </a:endParaRPr>
          </a:p>
          <a:p>
            <a:r>
              <a:rPr lang="en-US" sz="2000" b="0" dirty="0" smtClean="0">
                <a:latin typeface="Arial"/>
                <a:cs typeface="Arial"/>
              </a:rPr>
              <a:t>Contraction slows down, and the center of the cloud fragment becomes a </a:t>
            </a:r>
            <a:r>
              <a:rPr lang="en-US" sz="2000" dirty="0" err="1">
                <a:latin typeface="Arial"/>
                <a:cs typeface="Arial"/>
              </a:rPr>
              <a:t>protostar</a:t>
            </a:r>
            <a:r>
              <a:rPr lang="en-US" sz="2000" dirty="0" smtClean="0">
                <a:latin typeface="Arial"/>
                <a:cs typeface="Arial"/>
              </a:rPr>
              <a:t>.</a:t>
            </a:r>
          </a:p>
          <a:p>
            <a:endParaRPr lang="en-US" sz="2000" b="0" dirty="0" smtClean="0">
              <a:latin typeface="Arial"/>
              <a:cs typeface="Arial"/>
            </a:endParaRPr>
          </a:p>
          <a:p>
            <a:endParaRPr lang="en-US" sz="2000" b="0" dirty="0" smtClean="0">
              <a:latin typeface="Arial"/>
              <a:cs typeface="Arial"/>
            </a:endParaRPr>
          </a:p>
          <a:p>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1922" name="Picture 5" descr="16_13_Figure-Unanno"/>
          <p:cNvPicPr>
            <a:picLocks noChangeAspect="1" noChangeArrowheads="1"/>
          </p:cNvPicPr>
          <p:nvPr/>
        </p:nvPicPr>
        <p:blipFill>
          <a:blip r:embed="rId3"/>
          <a:srcRect b="2933"/>
          <a:stretch>
            <a:fillRect/>
          </a:stretch>
        </p:blipFill>
        <p:spPr bwMode="auto">
          <a:xfrm>
            <a:off x="352425" y="1371600"/>
            <a:ext cx="4498975" cy="3756025"/>
          </a:xfrm>
          <a:prstGeom prst="rect">
            <a:avLst/>
          </a:prstGeom>
          <a:noFill/>
          <a:ln w="9525">
            <a:noFill/>
            <a:miter lim="800000"/>
            <a:headEnd/>
            <a:tailEnd/>
          </a:ln>
        </p:spPr>
      </p:pic>
      <p:sp>
        <p:nvSpPr>
          <p:cNvPr id="81932" name="Rectangle 12"/>
          <p:cNvSpPr>
            <a:spLocks noGrp="1" noChangeArrowheads="1"/>
          </p:cNvSpPr>
          <p:nvPr>
            <p:ph type="title"/>
          </p:nvPr>
        </p:nvSpPr>
        <p:spPr/>
        <p:txBody>
          <a:bodyPr/>
          <a:lstStyle/>
          <a:p>
            <a:r>
              <a:rPr lang="en-US"/>
              <a:t>Growth of a Protostar</a:t>
            </a:r>
          </a:p>
        </p:txBody>
      </p:sp>
      <p:sp>
        <p:nvSpPr>
          <p:cNvPr id="81933" name="Rectangle 13"/>
          <p:cNvSpPr>
            <a:spLocks noGrp="1" noChangeArrowheads="1"/>
          </p:cNvSpPr>
          <p:nvPr>
            <p:ph type="body" idx="1"/>
          </p:nvPr>
        </p:nvSpPr>
        <p:spPr>
          <a:xfrm>
            <a:off x="5027613" y="1370013"/>
            <a:ext cx="3656012" cy="5106987"/>
          </a:xfrm>
          <a:noFill/>
        </p:spPr>
        <p:txBody>
          <a:bodyPr/>
          <a:lstStyle/>
          <a:p>
            <a:r>
              <a:rPr lang="en-US"/>
              <a:t>Matter from the cloud continues to fall onto the protostar until either the protostar or a neighboring star blows the surrounding gas away.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7" descr="16_14_Figure"/>
          <p:cNvPicPr>
            <a:picLocks noChangeAspect="1" noChangeArrowheads="1"/>
          </p:cNvPicPr>
          <p:nvPr/>
        </p:nvPicPr>
        <p:blipFill>
          <a:blip r:embed="rId3"/>
          <a:srcRect/>
          <a:stretch>
            <a:fillRect/>
          </a:stretch>
        </p:blipFill>
        <p:spPr bwMode="auto">
          <a:xfrm>
            <a:off x="1171575" y="989013"/>
            <a:ext cx="6800850" cy="5384800"/>
          </a:xfrm>
          <a:prstGeom prst="rect">
            <a:avLst/>
          </a:prstGeom>
          <a:noFill/>
          <a:ln w="9525">
            <a:noFill/>
            <a:miter lim="800000"/>
            <a:headEnd/>
            <a:tailEnd/>
          </a:ln>
        </p:spPr>
      </p:pic>
      <p:sp>
        <p:nvSpPr>
          <p:cNvPr id="83981" name="Rectangle 13"/>
          <p:cNvSpPr>
            <a:spLocks noGrp="1" noChangeArrowheads="1"/>
          </p:cNvSpPr>
          <p:nvPr>
            <p:ph type="title"/>
          </p:nvPr>
        </p:nvSpPr>
        <p:spPr/>
        <p:txBody>
          <a:bodyPr/>
          <a:lstStyle/>
          <a:p>
            <a:r>
              <a:rPr lang="en-US"/>
              <a:t>What is the role of rotation in star birth?</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7" descr="16_14_Figure"/>
          <p:cNvPicPr>
            <a:picLocks noChangeAspect="1" noChangeArrowheads="1"/>
          </p:cNvPicPr>
          <p:nvPr/>
        </p:nvPicPr>
        <p:blipFill>
          <a:blip r:embed="rId3"/>
          <a:srcRect/>
          <a:stretch>
            <a:fillRect/>
          </a:stretch>
        </p:blipFill>
        <p:spPr bwMode="auto">
          <a:xfrm>
            <a:off x="609600" y="989013"/>
            <a:ext cx="3370350" cy="2668587"/>
          </a:xfrm>
          <a:prstGeom prst="rect">
            <a:avLst/>
          </a:prstGeom>
          <a:noFill/>
          <a:ln w="9525">
            <a:noFill/>
            <a:miter lim="800000"/>
            <a:headEnd/>
            <a:tailEnd/>
          </a:ln>
        </p:spPr>
      </p:pic>
      <p:sp>
        <p:nvSpPr>
          <p:cNvPr id="83981" name="Rectangle 13"/>
          <p:cNvSpPr>
            <a:spLocks noGrp="1" noChangeArrowheads="1"/>
          </p:cNvSpPr>
          <p:nvPr>
            <p:ph type="title"/>
          </p:nvPr>
        </p:nvSpPr>
        <p:spPr/>
        <p:txBody>
          <a:bodyPr/>
          <a:lstStyle/>
          <a:p>
            <a:r>
              <a:rPr lang="en-US"/>
              <a:t>What is the role of rotation in star birth?</a:t>
            </a:r>
          </a:p>
        </p:txBody>
      </p:sp>
      <p:sp>
        <p:nvSpPr>
          <p:cNvPr id="5" name="TextBox 4"/>
          <p:cNvSpPr txBox="1"/>
          <p:nvPr/>
        </p:nvSpPr>
        <p:spPr>
          <a:xfrm>
            <a:off x="4343400" y="1097340"/>
            <a:ext cx="4343400" cy="2985433"/>
          </a:xfrm>
          <a:prstGeom prst="rect">
            <a:avLst/>
          </a:prstGeom>
          <a:noFill/>
        </p:spPr>
        <p:txBody>
          <a:bodyPr wrap="square" rtlCol="0">
            <a:spAutoFit/>
          </a:bodyPr>
          <a:lstStyle/>
          <a:p>
            <a:r>
              <a:rPr lang="en-US" sz="2000" b="0" dirty="0" smtClean="0">
                <a:latin typeface="Arial"/>
                <a:cs typeface="Arial"/>
              </a:rPr>
              <a:t>Rotation leads to the:  </a:t>
            </a:r>
          </a:p>
          <a:p>
            <a:pPr>
              <a:buFont typeface="Arial"/>
              <a:buChar char="•"/>
            </a:pPr>
            <a:endParaRPr lang="en-US" sz="2000" b="0" dirty="0" smtClean="0">
              <a:latin typeface="Arial"/>
              <a:cs typeface="Arial"/>
            </a:endParaRPr>
          </a:p>
          <a:p>
            <a:pPr>
              <a:buFont typeface="Arial"/>
              <a:buChar char="•"/>
            </a:pPr>
            <a:r>
              <a:rPr lang="en-US" sz="2000" b="0" dirty="0" smtClean="0">
                <a:latin typeface="Arial"/>
                <a:cs typeface="Arial"/>
              </a:rPr>
              <a:t>   Formation of a </a:t>
            </a:r>
            <a:r>
              <a:rPr lang="en-US" sz="2000" b="0" dirty="0" err="1" smtClean="0">
                <a:latin typeface="Arial"/>
                <a:cs typeface="Arial"/>
              </a:rPr>
              <a:t>protostellar</a:t>
            </a:r>
            <a:r>
              <a:rPr lang="en-US" sz="2000" b="0" dirty="0" smtClean="0">
                <a:latin typeface="Arial"/>
                <a:cs typeface="Arial"/>
              </a:rPr>
              <a:t> disk</a:t>
            </a:r>
          </a:p>
          <a:p>
            <a:pPr>
              <a:buFont typeface="Arial"/>
              <a:buChar char="•"/>
            </a:pPr>
            <a:endParaRPr lang="en-US" sz="2000" b="0" dirty="0" smtClean="0">
              <a:latin typeface="Arial"/>
              <a:cs typeface="Arial"/>
            </a:endParaRPr>
          </a:p>
          <a:p>
            <a:pPr>
              <a:buFont typeface="Arial"/>
              <a:buChar char="•"/>
            </a:pPr>
            <a:r>
              <a:rPr lang="en-US" sz="2000" b="0" dirty="0" smtClean="0">
                <a:latin typeface="Arial"/>
                <a:cs typeface="Arial"/>
              </a:rPr>
              <a:t>   Formation of jets</a:t>
            </a:r>
          </a:p>
          <a:p>
            <a:pPr>
              <a:buFont typeface="Arial"/>
              <a:buChar char="•"/>
            </a:pPr>
            <a:endParaRPr lang="en-US" sz="2000" b="0" dirty="0" smtClean="0">
              <a:latin typeface="Arial"/>
              <a:cs typeface="Arial"/>
            </a:endParaRPr>
          </a:p>
          <a:p>
            <a:pPr>
              <a:buFont typeface="Arial"/>
              <a:buChar char="•"/>
            </a:pPr>
            <a:r>
              <a:rPr lang="en-US" sz="2000" b="0" dirty="0" smtClean="0">
                <a:latin typeface="Arial"/>
                <a:cs typeface="Arial"/>
              </a:rPr>
              <a:t>   Formation of binary </a:t>
            </a:r>
            <a:r>
              <a:rPr lang="en-US" sz="2000" b="0" dirty="0" err="1" smtClean="0">
                <a:latin typeface="Arial"/>
                <a:cs typeface="Arial"/>
              </a:rPr>
              <a:t>protostars</a:t>
            </a:r>
            <a:endParaRPr lang="en-US" sz="2000" b="0" dirty="0" smtClean="0">
              <a:latin typeface="Arial"/>
              <a:cs typeface="Arial"/>
            </a:endParaRPr>
          </a:p>
          <a:p>
            <a:endParaRPr lang="en-US" dirty="0" smtClean="0"/>
          </a:p>
          <a:p>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6" descr="16_14_Figure-Anno"/>
          <p:cNvPicPr>
            <a:picLocks noChangeAspect="1" noChangeArrowheads="1"/>
          </p:cNvPicPr>
          <p:nvPr/>
        </p:nvPicPr>
        <p:blipFill>
          <a:blip r:embed="rId3"/>
          <a:srcRect b="38428"/>
          <a:stretch>
            <a:fillRect/>
          </a:stretch>
        </p:blipFill>
        <p:spPr bwMode="auto">
          <a:xfrm>
            <a:off x="342900" y="1358901"/>
            <a:ext cx="4241297" cy="4508500"/>
          </a:xfrm>
          <a:prstGeom prst="rect">
            <a:avLst/>
          </a:prstGeom>
          <a:noFill/>
          <a:ln w="9525">
            <a:noFill/>
            <a:miter lim="800000"/>
            <a:headEnd/>
            <a:tailEnd/>
          </a:ln>
        </p:spPr>
      </p:pic>
      <p:sp>
        <p:nvSpPr>
          <p:cNvPr id="86033" name="Rectangle 17"/>
          <p:cNvSpPr>
            <a:spLocks noGrp="1" noChangeArrowheads="1"/>
          </p:cNvSpPr>
          <p:nvPr>
            <p:ph type="title"/>
          </p:nvPr>
        </p:nvSpPr>
        <p:spPr/>
        <p:txBody>
          <a:bodyPr/>
          <a:lstStyle/>
          <a:p>
            <a:r>
              <a:rPr lang="en-US" dirty="0" smtClean="0"/>
              <a:t>Formation of a </a:t>
            </a:r>
            <a:r>
              <a:rPr lang="en-US" dirty="0" err="1" smtClean="0"/>
              <a:t>Protostellar</a:t>
            </a:r>
            <a:r>
              <a:rPr lang="en-US" dirty="0" smtClean="0"/>
              <a:t> Disk</a:t>
            </a:r>
            <a:endParaRPr lang="en-US" dirty="0"/>
          </a:p>
        </p:txBody>
      </p:sp>
      <p:sp>
        <p:nvSpPr>
          <p:cNvPr id="86034" name="Rectangle 18"/>
          <p:cNvSpPr>
            <a:spLocks noGrp="1" noChangeArrowheads="1"/>
          </p:cNvSpPr>
          <p:nvPr>
            <p:ph type="body" idx="1"/>
          </p:nvPr>
        </p:nvSpPr>
        <p:spPr>
          <a:xfrm>
            <a:off x="4800600" y="990600"/>
            <a:ext cx="4191000" cy="5106987"/>
          </a:xfrm>
          <a:noFill/>
        </p:spPr>
        <p:txBody>
          <a:bodyPr/>
          <a:lstStyle/>
          <a:p>
            <a:r>
              <a:rPr lang="en-US" sz="2000" dirty="0" smtClean="0"/>
              <a:t>As the molecular cloud collapses any small amounts of rotation will increase because of </a:t>
            </a:r>
            <a:r>
              <a:rPr lang="en-US" sz="2000" b="1" dirty="0" smtClean="0"/>
              <a:t>conservation of angular momentum</a:t>
            </a:r>
            <a:r>
              <a:rPr lang="en-US" sz="2000" dirty="0" smtClean="0"/>
              <a:t>.</a:t>
            </a:r>
          </a:p>
          <a:p>
            <a:pPr>
              <a:buNone/>
            </a:pPr>
            <a:r>
              <a:rPr lang="en-US" sz="2000" dirty="0" smtClean="0"/>
              <a:t> </a:t>
            </a:r>
          </a:p>
          <a:p>
            <a:r>
              <a:rPr lang="en-US" sz="2000" dirty="0" smtClean="0"/>
              <a:t>Conservation of angular momentum prevents the material from falling directly onto the </a:t>
            </a:r>
            <a:r>
              <a:rPr lang="en-US" sz="2000" dirty="0" err="1" smtClean="0"/>
              <a:t>protostar</a:t>
            </a:r>
            <a:r>
              <a:rPr lang="en-US" sz="2000" dirty="0" smtClean="0"/>
              <a:t>.</a:t>
            </a:r>
          </a:p>
          <a:p>
            <a:endParaRPr lang="en-US" sz="2000" dirty="0" smtClean="0"/>
          </a:p>
          <a:p>
            <a:r>
              <a:rPr lang="en-US" sz="2000" dirty="0" smtClean="0"/>
              <a:t>Material can move along the axis of rotation and collisions lead to the formation of a flattened </a:t>
            </a:r>
            <a:r>
              <a:rPr lang="en-US" sz="2000" b="1" dirty="0" err="1" smtClean="0">
                <a:solidFill>
                  <a:srgbClr val="000000"/>
                </a:solidFill>
              </a:rPr>
              <a:t>protostellar</a:t>
            </a:r>
            <a:r>
              <a:rPr lang="en-US" sz="2000" b="1" dirty="0" smtClean="0">
                <a:solidFill>
                  <a:srgbClr val="000000"/>
                </a:solidFill>
              </a:rPr>
              <a:t> disk </a:t>
            </a:r>
            <a:r>
              <a:rPr lang="en-US" sz="2000" dirty="0" smtClean="0"/>
              <a:t>around the </a:t>
            </a:r>
            <a:r>
              <a:rPr lang="en-US" sz="2000" dirty="0" err="1" smtClean="0"/>
              <a:t>protostar</a:t>
            </a:r>
            <a:r>
              <a:rPr lang="en-US" sz="2000" dirty="0" smtClean="0"/>
              <a:t>. </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6" descr="16_14_Figure-Anno"/>
          <p:cNvPicPr>
            <a:picLocks noChangeAspect="1" noChangeArrowheads="1"/>
          </p:cNvPicPr>
          <p:nvPr/>
        </p:nvPicPr>
        <p:blipFill>
          <a:blip r:embed="rId3"/>
          <a:srcRect b="38428"/>
          <a:stretch>
            <a:fillRect/>
          </a:stretch>
        </p:blipFill>
        <p:spPr bwMode="auto">
          <a:xfrm>
            <a:off x="342900" y="1358901"/>
            <a:ext cx="4241297" cy="4508500"/>
          </a:xfrm>
          <a:prstGeom prst="rect">
            <a:avLst/>
          </a:prstGeom>
          <a:noFill/>
          <a:ln w="9525">
            <a:noFill/>
            <a:miter lim="800000"/>
            <a:headEnd/>
            <a:tailEnd/>
          </a:ln>
        </p:spPr>
      </p:pic>
      <p:sp>
        <p:nvSpPr>
          <p:cNvPr id="86033" name="Rectangle 17"/>
          <p:cNvSpPr>
            <a:spLocks noGrp="1" noChangeArrowheads="1"/>
          </p:cNvSpPr>
          <p:nvPr>
            <p:ph type="title"/>
          </p:nvPr>
        </p:nvSpPr>
        <p:spPr/>
        <p:txBody>
          <a:bodyPr/>
          <a:lstStyle/>
          <a:p>
            <a:r>
              <a:rPr lang="en-US" dirty="0" smtClean="0"/>
              <a:t>Accretion onto </a:t>
            </a:r>
            <a:r>
              <a:rPr lang="en-US" dirty="0" err="1" smtClean="0"/>
              <a:t>Protostar</a:t>
            </a:r>
            <a:endParaRPr lang="en-US" dirty="0"/>
          </a:p>
        </p:txBody>
      </p:sp>
      <p:sp>
        <p:nvSpPr>
          <p:cNvPr id="7" name="TextBox 6"/>
          <p:cNvSpPr txBox="1"/>
          <p:nvPr/>
        </p:nvSpPr>
        <p:spPr>
          <a:xfrm>
            <a:off x="4876800" y="1295400"/>
            <a:ext cx="3886200" cy="4462760"/>
          </a:xfrm>
          <a:prstGeom prst="rect">
            <a:avLst/>
          </a:prstGeom>
          <a:noFill/>
        </p:spPr>
        <p:txBody>
          <a:bodyPr wrap="square" rtlCol="0">
            <a:spAutoFit/>
          </a:bodyPr>
          <a:lstStyle/>
          <a:p>
            <a:endParaRPr lang="en-US" sz="2000" b="0" dirty="0" smtClean="0">
              <a:latin typeface="Arial"/>
              <a:cs typeface="Arial"/>
            </a:endParaRPr>
          </a:p>
          <a:p>
            <a:pPr>
              <a:buFont typeface="Arial"/>
              <a:buChar char="•"/>
            </a:pPr>
            <a:r>
              <a:rPr lang="en-US" b="0" dirty="0" smtClean="0">
                <a:latin typeface="Arial"/>
                <a:cs typeface="Arial"/>
              </a:rPr>
              <a:t>   Material at different radii rotates at different velocities. Friction between neighboring particles leads to loss of energy and particles fall towards to </a:t>
            </a:r>
            <a:r>
              <a:rPr lang="en-US" b="0" dirty="0" err="1" smtClean="0">
                <a:latin typeface="Arial"/>
                <a:cs typeface="Arial"/>
              </a:rPr>
              <a:t>protostar</a:t>
            </a:r>
            <a:r>
              <a:rPr lang="en-US" b="0" dirty="0" smtClean="0">
                <a:latin typeface="Arial"/>
                <a:cs typeface="Arial"/>
              </a:rPr>
              <a:t>.</a:t>
            </a:r>
          </a:p>
          <a:p>
            <a:pPr>
              <a:buFont typeface="Arial"/>
              <a:buChar char="•"/>
            </a:pPr>
            <a:endParaRPr lang="en-US" b="0" dirty="0" smtClean="0">
              <a:latin typeface="Arial"/>
              <a:cs typeface="Arial"/>
            </a:endParaRPr>
          </a:p>
          <a:p>
            <a:pPr>
              <a:buFont typeface="Arial"/>
              <a:buChar char="•"/>
            </a:pPr>
            <a:r>
              <a:rPr lang="en-US" b="0" dirty="0" smtClean="0">
                <a:latin typeface="Arial"/>
                <a:cs typeface="Arial"/>
              </a:rPr>
              <a:t>   The </a:t>
            </a:r>
            <a:r>
              <a:rPr lang="en-US" dirty="0" err="1" smtClean="0">
                <a:latin typeface="Arial"/>
                <a:cs typeface="Arial"/>
              </a:rPr>
              <a:t>protostar</a:t>
            </a:r>
            <a:r>
              <a:rPr lang="en-US" b="0" dirty="0" smtClean="0">
                <a:latin typeface="Arial"/>
                <a:cs typeface="Arial"/>
              </a:rPr>
              <a:t> gradually </a:t>
            </a:r>
            <a:r>
              <a:rPr lang="en-US" dirty="0" smtClean="0">
                <a:latin typeface="Arial"/>
                <a:cs typeface="Arial"/>
              </a:rPr>
              <a:t>accretes material </a:t>
            </a:r>
            <a:r>
              <a:rPr lang="en-US" b="0" dirty="0" smtClean="0">
                <a:latin typeface="Arial"/>
                <a:cs typeface="Arial"/>
              </a:rPr>
              <a:t>to become more massive.</a:t>
            </a:r>
            <a:endParaRPr lang="en-US" b="0" dirty="0">
              <a:latin typeface="Arial"/>
              <a:cs typeface="Aria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6" descr="16_14_Figure-Unanno"/>
          <p:cNvPicPr>
            <a:picLocks noChangeAspect="1" noChangeArrowheads="1"/>
          </p:cNvPicPr>
          <p:nvPr/>
        </p:nvPicPr>
        <p:blipFill>
          <a:blip r:embed="rId3"/>
          <a:srcRect b="2483"/>
          <a:stretch>
            <a:fillRect/>
          </a:stretch>
        </p:blipFill>
        <p:spPr bwMode="auto">
          <a:xfrm>
            <a:off x="639763" y="660400"/>
            <a:ext cx="3368675" cy="5667375"/>
          </a:xfrm>
          <a:prstGeom prst="rect">
            <a:avLst/>
          </a:prstGeom>
          <a:noFill/>
          <a:ln w="9525">
            <a:noFill/>
            <a:miter lim="800000"/>
            <a:headEnd/>
            <a:tailEnd/>
          </a:ln>
        </p:spPr>
      </p:pic>
      <p:sp>
        <p:nvSpPr>
          <p:cNvPr id="100369" name="Rectangle 17"/>
          <p:cNvSpPr>
            <a:spLocks noGrp="1" noChangeArrowheads="1"/>
          </p:cNvSpPr>
          <p:nvPr>
            <p:ph type="title"/>
          </p:nvPr>
        </p:nvSpPr>
        <p:spPr/>
        <p:txBody>
          <a:bodyPr/>
          <a:lstStyle/>
          <a:p>
            <a:r>
              <a:rPr lang="en-US"/>
              <a:t>Formation of Jets</a:t>
            </a:r>
          </a:p>
        </p:txBody>
      </p:sp>
      <p:sp>
        <p:nvSpPr>
          <p:cNvPr id="6" name="TextBox 5"/>
          <p:cNvSpPr txBox="1"/>
          <p:nvPr/>
        </p:nvSpPr>
        <p:spPr>
          <a:xfrm>
            <a:off x="4343400" y="990600"/>
            <a:ext cx="4419600" cy="5016758"/>
          </a:xfrm>
          <a:prstGeom prst="rect">
            <a:avLst/>
          </a:prstGeom>
          <a:noFill/>
        </p:spPr>
        <p:txBody>
          <a:bodyPr wrap="square" rtlCol="0">
            <a:spAutoFit/>
          </a:bodyPr>
          <a:lstStyle/>
          <a:p>
            <a:pPr>
              <a:buFont typeface="Arial"/>
              <a:buChar char="•"/>
            </a:pPr>
            <a:r>
              <a:rPr lang="en-US" sz="1800" b="0" dirty="0" smtClean="0">
                <a:latin typeface="Arial"/>
                <a:cs typeface="Arial"/>
              </a:rPr>
              <a:t>  </a:t>
            </a:r>
            <a:r>
              <a:rPr lang="en-US" sz="2000" b="0" dirty="0" smtClean="0">
                <a:latin typeface="Arial"/>
                <a:cs typeface="Arial"/>
              </a:rPr>
              <a:t>Many </a:t>
            </a:r>
            <a:r>
              <a:rPr lang="en-US" sz="2000" b="0" dirty="0" err="1" smtClean="0">
                <a:latin typeface="Arial"/>
                <a:cs typeface="Arial"/>
              </a:rPr>
              <a:t>protostars</a:t>
            </a:r>
            <a:r>
              <a:rPr lang="en-US" sz="2000" b="0" dirty="0" smtClean="0">
                <a:latin typeface="Arial"/>
                <a:cs typeface="Arial"/>
              </a:rPr>
              <a:t> are observed to launch </a:t>
            </a:r>
            <a:r>
              <a:rPr lang="en-US" sz="2000" dirty="0" smtClean="0">
                <a:latin typeface="Arial"/>
                <a:cs typeface="Arial"/>
              </a:rPr>
              <a:t>jets</a:t>
            </a:r>
            <a:r>
              <a:rPr lang="en-US" sz="2000" b="0" dirty="0" smtClean="0">
                <a:latin typeface="Arial"/>
                <a:cs typeface="Arial"/>
              </a:rPr>
              <a:t> of material that is highly </a:t>
            </a:r>
            <a:r>
              <a:rPr lang="en-US" sz="2000" dirty="0" smtClean="0">
                <a:latin typeface="Arial"/>
                <a:cs typeface="Arial"/>
              </a:rPr>
              <a:t>collimated along the rotation axis</a:t>
            </a:r>
            <a:r>
              <a:rPr lang="en-US" sz="2000" b="0" dirty="0" smtClean="0">
                <a:latin typeface="Arial"/>
                <a:cs typeface="Arial"/>
              </a:rPr>
              <a:t>.</a:t>
            </a:r>
          </a:p>
          <a:p>
            <a:pPr>
              <a:buFont typeface="Arial"/>
              <a:buChar char="•"/>
            </a:pPr>
            <a:endParaRPr lang="en-US" sz="2000" b="0" dirty="0" smtClean="0">
              <a:latin typeface="Arial"/>
              <a:cs typeface="Arial"/>
            </a:endParaRPr>
          </a:p>
          <a:p>
            <a:pPr>
              <a:buFont typeface="Arial"/>
              <a:buChar char="•"/>
            </a:pPr>
            <a:r>
              <a:rPr lang="en-US" sz="2000" b="0" dirty="0" smtClean="0">
                <a:latin typeface="Arial"/>
                <a:cs typeface="Arial"/>
              </a:rPr>
              <a:t>  These jets occasionally collide with clumps of interstellar gas to form hot spots on either end of these jets( </a:t>
            </a:r>
            <a:r>
              <a:rPr lang="en-US" sz="2000" dirty="0" err="1" smtClean="0">
                <a:latin typeface="Arial"/>
                <a:cs typeface="Arial"/>
              </a:rPr>
              <a:t>Herbig</a:t>
            </a:r>
            <a:r>
              <a:rPr lang="en-US" sz="2000" dirty="0" smtClean="0">
                <a:latin typeface="Arial"/>
                <a:cs typeface="Arial"/>
              </a:rPr>
              <a:t> - </a:t>
            </a:r>
            <a:r>
              <a:rPr lang="en-US" sz="2000" dirty="0" err="1" smtClean="0">
                <a:latin typeface="Arial"/>
                <a:cs typeface="Arial"/>
              </a:rPr>
              <a:t>Haro</a:t>
            </a:r>
            <a:r>
              <a:rPr lang="en-US" sz="2000" dirty="0" smtClean="0">
                <a:latin typeface="Arial"/>
                <a:cs typeface="Arial"/>
              </a:rPr>
              <a:t> Objects</a:t>
            </a:r>
            <a:r>
              <a:rPr lang="en-US" sz="2000" b="0" dirty="0" smtClean="0">
                <a:latin typeface="Arial"/>
                <a:cs typeface="Arial"/>
              </a:rPr>
              <a:t>).</a:t>
            </a:r>
          </a:p>
          <a:p>
            <a:pPr>
              <a:buFont typeface="Arial"/>
              <a:buChar char="•"/>
            </a:pPr>
            <a:endParaRPr lang="en-US" sz="2000" b="0" dirty="0" smtClean="0">
              <a:latin typeface="Arial"/>
              <a:cs typeface="Arial"/>
            </a:endParaRPr>
          </a:p>
          <a:p>
            <a:pPr>
              <a:buFont typeface="Arial"/>
              <a:buChar char="•"/>
            </a:pPr>
            <a:r>
              <a:rPr lang="en-US" sz="2000" b="0" dirty="0" smtClean="0">
                <a:latin typeface="Arial"/>
                <a:cs typeface="Arial"/>
              </a:rPr>
              <a:t>  Jets are thought to be formed by the </a:t>
            </a:r>
            <a:r>
              <a:rPr lang="en-US" sz="2000" dirty="0" smtClean="0">
                <a:latin typeface="Arial"/>
                <a:cs typeface="Arial"/>
              </a:rPr>
              <a:t>twisting of magnetic filed lines </a:t>
            </a:r>
            <a:r>
              <a:rPr lang="en-US" sz="2000" b="0" dirty="0" smtClean="0">
                <a:latin typeface="Arial"/>
                <a:cs typeface="Arial"/>
              </a:rPr>
              <a:t>that thread the </a:t>
            </a:r>
            <a:r>
              <a:rPr lang="en-US" sz="2000" b="0" dirty="0" err="1" smtClean="0">
                <a:latin typeface="Arial"/>
                <a:cs typeface="Arial"/>
              </a:rPr>
              <a:t>protostellar</a:t>
            </a:r>
            <a:r>
              <a:rPr lang="en-US" sz="2000" b="0" dirty="0" smtClean="0">
                <a:latin typeface="Arial"/>
                <a:cs typeface="Arial"/>
              </a:rPr>
              <a:t> disk. The spinning </a:t>
            </a:r>
            <a:r>
              <a:rPr lang="en-US" sz="2000" b="0" dirty="0" err="1" smtClean="0">
                <a:latin typeface="Arial"/>
                <a:cs typeface="Arial"/>
              </a:rPr>
              <a:t>protostellar</a:t>
            </a:r>
            <a:r>
              <a:rPr lang="en-US" sz="2000" b="0" dirty="0" smtClean="0">
                <a:latin typeface="Arial"/>
                <a:cs typeface="Arial"/>
              </a:rPr>
              <a:t> disk twists the magnetic field lines to channel jets of charged particles along the rotation axis.</a:t>
            </a:r>
            <a:endParaRPr lang="en-US" sz="2000" b="0" dirty="0">
              <a:latin typeface="Arial"/>
              <a:cs typeface="Aria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4" descr="ProtostarJets"/>
          <p:cNvPicPr>
            <a:picLocks noChangeAspect="1" noChangeArrowheads="1"/>
          </p:cNvPicPr>
          <p:nvPr/>
        </p:nvPicPr>
        <p:blipFill>
          <a:blip r:embed="rId3"/>
          <a:srcRect/>
          <a:stretch>
            <a:fillRect/>
          </a:stretch>
        </p:blipFill>
        <p:spPr bwMode="auto">
          <a:xfrm>
            <a:off x="504825" y="433388"/>
            <a:ext cx="3838575" cy="5978525"/>
          </a:xfrm>
          <a:prstGeom prst="rect">
            <a:avLst/>
          </a:prstGeom>
          <a:noFill/>
          <a:ln w="9525">
            <a:noFill/>
            <a:miter lim="800000"/>
            <a:headEnd/>
            <a:tailEnd/>
          </a:ln>
        </p:spPr>
      </p:pic>
      <p:sp>
        <p:nvSpPr>
          <p:cNvPr id="102418" name="Rectangle 18"/>
          <p:cNvSpPr>
            <a:spLocks noGrp="1" noChangeArrowheads="1"/>
          </p:cNvSpPr>
          <p:nvPr>
            <p:ph type="body" idx="1"/>
          </p:nvPr>
        </p:nvSpPr>
        <p:spPr>
          <a:xfrm>
            <a:off x="5027613" y="1141413"/>
            <a:ext cx="3656012" cy="5106987"/>
          </a:xfrm>
          <a:noFill/>
        </p:spPr>
        <p:txBody>
          <a:bodyPr/>
          <a:lstStyle/>
          <a:p>
            <a:r>
              <a:rPr lang="en-US"/>
              <a:t>Jets are observed coming from the centers of disks around protostars.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4" descr="ProtostarJets"/>
          <p:cNvPicPr>
            <a:picLocks noChangeAspect="1" noChangeArrowheads="1"/>
          </p:cNvPicPr>
          <p:nvPr/>
        </p:nvPicPr>
        <p:blipFill>
          <a:blip r:embed="rId3"/>
          <a:srcRect/>
          <a:stretch>
            <a:fillRect/>
          </a:stretch>
        </p:blipFill>
        <p:spPr bwMode="auto">
          <a:xfrm>
            <a:off x="504825" y="433388"/>
            <a:ext cx="3838575" cy="5978525"/>
          </a:xfrm>
          <a:prstGeom prst="rect">
            <a:avLst/>
          </a:prstGeom>
          <a:noFill/>
          <a:ln w="9525">
            <a:noFill/>
            <a:miter lim="800000"/>
            <a:headEnd/>
            <a:tailEnd/>
          </a:ln>
        </p:spPr>
      </p:pic>
      <p:pic>
        <p:nvPicPr>
          <p:cNvPr id="104450" name="Picture 5" descr="ProtostarJetsIR"/>
          <p:cNvPicPr>
            <a:picLocks noChangeAspect="1" noChangeArrowheads="1"/>
          </p:cNvPicPr>
          <p:nvPr/>
        </p:nvPicPr>
        <p:blipFill>
          <a:blip r:embed="rId4"/>
          <a:srcRect/>
          <a:stretch>
            <a:fillRect/>
          </a:stretch>
        </p:blipFill>
        <p:spPr bwMode="auto">
          <a:xfrm>
            <a:off x="4724400" y="434975"/>
            <a:ext cx="3997325" cy="597535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23" name="Rectangle 27"/>
          <p:cNvSpPr>
            <a:spLocks noGrp="1" noChangeArrowheads="1"/>
          </p:cNvSpPr>
          <p:nvPr>
            <p:ph type="title"/>
          </p:nvPr>
        </p:nvSpPr>
        <p:spPr/>
        <p:txBody>
          <a:bodyPr/>
          <a:lstStyle/>
          <a:p>
            <a:r>
              <a:rPr lang="en-US"/>
              <a:t>Thought Question</a:t>
            </a:r>
          </a:p>
        </p:txBody>
      </p:sp>
      <p:sp>
        <p:nvSpPr>
          <p:cNvPr id="106526" name="Rectangle 30"/>
          <p:cNvSpPr>
            <a:spLocks noGrp="1" noChangeArrowheads="1"/>
          </p:cNvSpPr>
          <p:nvPr>
            <p:ph type="body" idx="1"/>
          </p:nvPr>
        </p:nvSpPr>
        <p:spPr>
          <a:noFill/>
          <a:ln/>
        </p:spPr>
        <p:txBody>
          <a:bodyPr/>
          <a:lstStyle/>
          <a:p>
            <a:pPr marL="0" indent="0">
              <a:buFontTx/>
              <a:buNone/>
              <a:tabLst>
                <a:tab pos="571500" algn="l"/>
              </a:tabLst>
            </a:pPr>
            <a:r>
              <a:rPr lang="en-US"/>
              <a:t>What would happen to a protostar that formed without any rotation at all?</a:t>
            </a:r>
          </a:p>
          <a:p>
            <a:pPr marL="0" indent="0">
              <a:buFontTx/>
              <a:buNone/>
              <a:tabLst>
                <a:tab pos="571500" algn="l"/>
              </a:tabLst>
            </a:pPr>
            <a:endParaRPr lang="en-US"/>
          </a:p>
          <a:p>
            <a:pPr marL="0" indent="0">
              <a:buFont typeface="Arial" pitchFamily="-101" charset="0"/>
              <a:buAutoNum type="alphaUcPeriod"/>
              <a:tabLst>
                <a:tab pos="571500" algn="l"/>
              </a:tabLst>
            </a:pPr>
            <a:r>
              <a:rPr lang="en-US"/>
              <a:t>	Its jets would go in multiple directions.</a:t>
            </a:r>
          </a:p>
          <a:p>
            <a:pPr marL="0" indent="0">
              <a:buFont typeface="Arial" pitchFamily="-101" charset="0"/>
              <a:buAutoNum type="alphaUcPeriod"/>
              <a:tabLst>
                <a:tab pos="571500" algn="l"/>
              </a:tabLst>
            </a:pPr>
            <a:r>
              <a:rPr lang="en-US"/>
              <a:t>	It would not have planets.</a:t>
            </a:r>
          </a:p>
          <a:p>
            <a:pPr marL="0" indent="0">
              <a:buFont typeface="Arial" pitchFamily="-101" charset="0"/>
              <a:buAutoNum type="alphaUcPeriod"/>
              <a:tabLst>
                <a:tab pos="571500" algn="l"/>
              </a:tabLst>
            </a:pPr>
            <a:r>
              <a:rPr lang="en-US"/>
              <a:t>	It would be very bright in infrared light.</a:t>
            </a:r>
          </a:p>
          <a:p>
            <a:pPr marL="0" indent="0">
              <a:buFont typeface="Arial" pitchFamily="-101" charset="0"/>
              <a:buAutoNum type="alphaUcPeriod"/>
              <a:tabLst>
                <a:tab pos="571500" algn="l"/>
              </a:tabLst>
            </a:pPr>
            <a:r>
              <a:rPr lang="en-US"/>
              <a:t>	It would not be round.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3" name="Rectangle 9"/>
          <p:cNvSpPr>
            <a:spLocks noGrp="1" noChangeArrowheads="1"/>
          </p:cNvSpPr>
          <p:nvPr>
            <p:ph type="title"/>
          </p:nvPr>
        </p:nvSpPr>
        <p:spPr/>
        <p:txBody>
          <a:bodyPr/>
          <a:lstStyle/>
          <a:p>
            <a:r>
              <a:rPr lang="en-US"/>
              <a:t>Thought Question</a:t>
            </a:r>
          </a:p>
        </p:txBody>
      </p:sp>
      <p:sp>
        <p:nvSpPr>
          <p:cNvPr id="108559" name="Rectangle 15"/>
          <p:cNvSpPr>
            <a:spLocks noGrp="1" noChangeArrowheads="1"/>
          </p:cNvSpPr>
          <p:nvPr>
            <p:ph type="body" idx="1"/>
          </p:nvPr>
        </p:nvSpPr>
        <p:spPr>
          <a:noFill/>
          <a:ln/>
        </p:spPr>
        <p:txBody>
          <a:bodyPr/>
          <a:lstStyle/>
          <a:p>
            <a:pPr marL="0" indent="0">
              <a:buFontTx/>
              <a:buNone/>
              <a:tabLst>
                <a:tab pos="571500" algn="l"/>
              </a:tabLst>
            </a:pPr>
            <a:r>
              <a:rPr lang="en-US"/>
              <a:t>What would happen to a protostar that formed without any rotation at all?</a:t>
            </a:r>
          </a:p>
          <a:p>
            <a:pPr marL="0" indent="0">
              <a:buFontTx/>
              <a:buNone/>
              <a:tabLst>
                <a:tab pos="571500" algn="l"/>
              </a:tabLst>
            </a:pPr>
            <a:endParaRPr lang="en-US"/>
          </a:p>
          <a:p>
            <a:pPr marL="0" indent="0">
              <a:buFont typeface="Arial" pitchFamily="-101" charset="0"/>
              <a:buAutoNum type="alphaUcPeriod"/>
              <a:tabLst>
                <a:tab pos="571500" algn="l"/>
              </a:tabLst>
            </a:pPr>
            <a:r>
              <a:rPr lang="en-US"/>
              <a:t>	Its jets would go in multiple directions.</a:t>
            </a:r>
          </a:p>
          <a:p>
            <a:pPr marL="0" indent="0">
              <a:buFont typeface="Arial" pitchFamily="-101" charset="0"/>
              <a:buAutoNum type="alphaUcPeriod"/>
              <a:tabLst>
                <a:tab pos="571500" algn="l"/>
              </a:tabLst>
            </a:pPr>
            <a:r>
              <a:rPr lang="en-US" b="1"/>
              <a:t>	It would not have planets.</a:t>
            </a:r>
          </a:p>
          <a:p>
            <a:pPr marL="0" indent="0">
              <a:buFont typeface="Arial" pitchFamily="-101" charset="0"/>
              <a:buAutoNum type="alphaUcPeriod"/>
              <a:tabLst>
                <a:tab pos="571500" algn="l"/>
              </a:tabLst>
            </a:pPr>
            <a:r>
              <a:rPr lang="en-US"/>
              <a:t>	It would be very bright in infrared light.</a:t>
            </a:r>
          </a:p>
          <a:p>
            <a:pPr marL="0" indent="0">
              <a:buFont typeface="Arial" pitchFamily="-101" charset="0"/>
              <a:buAutoNum type="alphaUcPeriod"/>
              <a:tabLst>
                <a:tab pos="571500" algn="l"/>
              </a:tabLst>
            </a:pPr>
            <a:r>
              <a:rPr lang="en-US"/>
              <a:t>	It would not be round.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4" descr="14_05_Figure"/>
          <p:cNvPicPr>
            <a:picLocks noChangeAspect="1" noChangeArrowheads="1"/>
          </p:cNvPicPr>
          <p:nvPr/>
        </p:nvPicPr>
        <p:blipFill>
          <a:blip r:embed="rId3"/>
          <a:srcRect l="65256" b="29053"/>
          <a:stretch>
            <a:fillRect/>
          </a:stretch>
        </p:blipFill>
        <p:spPr bwMode="auto">
          <a:xfrm>
            <a:off x="889000" y="1382713"/>
            <a:ext cx="6746875" cy="5016500"/>
          </a:xfrm>
          <a:prstGeom prst="rect">
            <a:avLst/>
          </a:prstGeom>
          <a:noFill/>
          <a:ln w="9525">
            <a:noFill/>
            <a:miter lim="800000"/>
            <a:headEnd/>
            <a:tailEnd/>
          </a:ln>
        </p:spPr>
      </p:pic>
      <p:sp>
        <p:nvSpPr>
          <p:cNvPr id="110606" name="Rectangle 14"/>
          <p:cNvSpPr>
            <a:spLocks noGrp="1" noChangeArrowheads="1"/>
          </p:cNvSpPr>
          <p:nvPr>
            <p:ph type="title"/>
          </p:nvPr>
        </p:nvSpPr>
        <p:spPr>
          <a:xfrm>
            <a:off x="0" y="0"/>
            <a:ext cx="9144000" cy="1066800"/>
          </a:xfrm>
        </p:spPr>
        <p:txBody>
          <a:bodyPr/>
          <a:lstStyle/>
          <a:p>
            <a:r>
              <a:rPr lang="en-US"/>
              <a:t>How does nuclear fusion begin in a newborn star?</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9" name="Rectangle 9"/>
          <p:cNvSpPr>
            <a:spLocks noGrp="1" noChangeArrowheads="1"/>
          </p:cNvSpPr>
          <p:nvPr>
            <p:ph type="title"/>
          </p:nvPr>
        </p:nvSpPr>
        <p:spPr/>
        <p:txBody>
          <a:bodyPr/>
          <a:lstStyle/>
          <a:p>
            <a:r>
              <a:rPr lang="en-US" dirty="0"/>
              <a:t>From </a:t>
            </a:r>
            <a:r>
              <a:rPr lang="en-US" dirty="0" err="1"/>
              <a:t>Protostar</a:t>
            </a:r>
            <a:r>
              <a:rPr lang="en-US" dirty="0"/>
              <a:t> to Main Sequence</a:t>
            </a:r>
          </a:p>
        </p:txBody>
      </p:sp>
      <p:sp>
        <p:nvSpPr>
          <p:cNvPr id="6" name="TextBox 5"/>
          <p:cNvSpPr txBox="1"/>
          <p:nvPr/>
        </p:nvSpPr>
        <p:spPr>
          <a:xfrm>
            <a:off x="533400" y="1126153"/>
            <a:ext cx="7696200" cy="4893647"/>
          </a:xfrm>
          <a:prstGeom prst="rect">
            <a:avLst/>
          </a:prstGeom>
          <a:noFill/>
        </p:spPr>
        <p:txBody>
          <a:bodyPr wrap="square" rtlCol="0">
            <a:spAutoFit/>
          </a:bodyPr>
          <a:lstStyle/>
          <a:p>
            <a:r>
              <a:rPr lang="en-US" b="0" dirty="0" smtClean="0">
                <a:latin typeface="Arial"/>
                <a:cs typeface="Arial"/>
              </a:rPr>
              <a:t>The </a:t>
            </a:r>
            <a:r>
              <a:rPr lang="en-US" dirty="0" smtClean="0">
                <a:latin typeface="Arial"/>
                <a:cs typeface="Arial"/>
              </a:rPr>
              <a:t>central temperature of a newly formed </a:t>
            </a:r>
            <a:r>
              <a:rPr lang="en-US" dirty="0" err="1" smtClean="0">
                <a:latin typeface="Arial"/>
                <a:cs typeface="Arial"/>
              </a:rPr>
              <a:t>protostar</a:t>
            </a:r>
            <a:r>
              <a:rPr lang="en-US" dirty="0" smtClean="0">
                <a:latin typeface="Arial"/>
                <a:cs typeface="Arial"/>
              </a:rPr>
              <a:t> is about 1 million degrees</a:t>
            </a:r>
            <a:r>
              <a:rPr lang="en-US" b="0" dirty="0" smtClean="0">
                <a:latin typeface="Arial"/>
                <a:cs typeface="Arial"/>
              </a:rPr>
              <a:t>. The </a:t>
            </a:r>
            <a:r>
              <a:rPr lang="en-US" b="0" dirty="0" err="1" smtClean="0">
                <a:latin typeface="Arial"/>
                <a:cs typeface="Arial"/>
              </a:rPr>
              <a:t>protostar</a:t>
            </a:r>
            <a:r>
              <a:rPr lang="en-US" b="0" dirty="0" smtClean="0">
                <a:latin typeface="Arial"/>
                <a:cs typeface="Arial"/>
              </a:rPr>
              <a:t> needs to contract to increase its temperature to about 10 million degrees before fusion may begin. How does it do this?</a:t>
            </a:r>
          </a:p>
          <a:p>
            <a:endParaRPr lang="en-US" b="0" dirty="0" smtClean="0">
              <a:latin typeface="Arial"/>
              <a:cs typeface="Arial"/>
            </a:endParaRPr>
          </a:p>
          <a:p>
            <a:r>
              <a:rPr lang="en-US" dirty="0" smtClean="0">
                <a:latin typeface="Arial"/>
                <a:cs typeface="Arial"/>
              </a:rPr>
              <a:t>Answer:</a:t>
            </a:r>
            <a:r>
              <a:rPr lang="en-US" b="0" dirty="0" smtClean="0">
                <a:latin typeface="Arial"/>
                <a:cs typeface="Arial"/>
              </a:rPr>
              <a:t> Thermal energy in the interior decreases by radiation emitted at the </a:t>
            </a:r>
            <a:r>
              <a:rPr lang="en-US" b="0" dirty="0" err="1" smtClean="0">
                <a:latin typeface="Arial"/>
                <a:cs typeface="Arial"/>
              </a:rPr>
              <a:t>protostars</a:t>
            </a:r>
            <a:r>
              <a:rPr lang="en-US" b="0" dirty="0" smtClean="0">
                <a:latin typeface="Arial"/>
                <a:cs typeface="Arial"/>
              </a:rPr>
              <a:t> surface. This decrease in thermal energy results in the further collapse and increase in the core temperature. </a:t>
            </a:r>
          </a:p>
          <a:p>
            <a:endParaRPr lang="en-US" b="0" dirty="0" smtClean="0">
              <a:latin typeface="Arial"/>
              <a:cs typeface="Arial"/>
            </a:endParaRPr>
          </a:p>
          <a:p>
            <a:r>
              <a:rPr lang="en-US" b="0" dirty="0" smtClean="0">
                <a:latin typeface="Arial"/>
                <a:cs typeface="Arial"/>
              </a:rPr>
              <a:t>When the core temperature reaches 10 million degrees fusion of H to He begins.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9" name="Rectangle 9"/>
          <p:cNvSpPr>
            <a:spLocks noGrp="1" noChangeArrowheads="1"/>
          </p:cNvSpPr>
          <p:nvPr>
            <p:ph type="title"/>
          </p:nvPr>
        </p:nvSpPr>
        <p:spPr/>
        <p:txBody>
          <a:bodyPr/>
          <a:lstStyle/>
          <a:p>
            <a:r>
              <a:rPr lang="en-US"/>
              <a:t>From Protostar to Main Sequence</a:t>
            </a:r>
          </a:p>
        </p:txBody>
      </p:sp>
      <p:sp>
        <p:nvSpPr>
          <p:cNvPr id="6" name="TextBox 5"/>
          <p:cNvSpPr txBox="1"/>
          <p:nvPr/>
        </p:nvSpPr>
        <p:spPr>
          <a:xfrm>
            <a:off x="609600" y="1066800"/>
            <a:ext cx="7391400" cy="5262979"/>
          </a:xfrm>
          <a:prstGeom prst="rect">
            <a:avLst/>
          </a:prstGeom>
          <a:noFill/>
        </p:spPr>
        <p:txBody>
          <a:bodyPr wrap="square" rtlCol="0">
            <a:spAutoFit/>
          </a:bodyPr>
          <a:lstStyle/>
          <a:p>
            <a:pPr>
              <a:buFont typeface="Arial"/>
              <a:buChar char="•"/>
            </a:pPr>
            <a:r>
              <a:rPr lang="en-US" b="0" dirty="0" smtClean="0">
                <a:latin typeface="Arial"/>
                <a:cs typeface="Arial"/>
              </a:rPr>
              <a:t>  Contraction stops when the energy released by core fusion balances energy radiated from the surface—the star is now a </a:t>
            </a:r>
            <a:r>
              <a:rPr lang="en-US" b="0" i="1" dirty="0" smtClean="0">
                <a:latin typeface="Arial"/>
                <a:cs typeface="Arial"/>
              </a:rPr>
              <a:t>main-sequence star</a:t>
            </a:r>
            <a:r>
              <a:rPr lang="en-US" b="0" dirty="0" smtClean="0">
                <a:latin typeface="Arial"/>
                <a:cs typeface="Arial"/>
              </a:rPr>
              <a:t>.</a:t>
            </a:r>
          </a:p>
          <a:p>
            <a:pPr>
              <a:buFont typeface="Arial"/>
              <a:buChar char="•"/>
            </a:pPr>
            <a:endParaRPr lang="en-US" b="0" dirty="0" smtClean="0">
              <a:latin typeface="Arial"/>
              <a:cs typeface="Arial"/>
            </a:endParaRPr>
          </a:p>
          <a:p>
            <a:pPr>
              <a:buFont typeface="Arial"/>
              <a:buChar char="•"/>
            </a:pPr>
            <a:r>
              <a:rPr lang="en-US" b="0" dirty="0" smtClean="0">
                <a:latin typeface="Arial"/>
                <a:cs typeface="Arial"/>
              </a:rPr>
              <a:t>  The length of time needed to go from the formation of a </a:t>
            </a:r>
            <a:r>
              <a:rPr lang="en-US" b="0" dirty="0" err="1" smtClean="0">
                <a:latin typeface="Arial"/>
                <a:cs typeface="Arial"/>
              </a:rPr>
              <a:t>protostar</a:t>
            </a:r>
            <a:r>
              <a:rPr lang="en-US" b="0" dirty="0" smtClean="0">
                <a:latin typeface="Arial"/>
                <a:cs typeface="Arial"/>
              </a:rPr>
              <a:t> to the onset of fusion depends on the mass of the </a:t>
            </a:r>
            <a:r>
              <a:rPr lang="en-US" b="0" dirty="0" err="1" smtClean="0">
                <a:latin typeface="Arial"/>
                <a:cs typeface="Arial"/>
              </a:rPr>
              <a:t>protostar</a:t>
            </a:r>
            <a:r>
              <a:rPr lang="en-US" b="0" dirty="0" smtClean="0">
                <a:latin typeface="Arial"/>
                <a:cs typeface="Arial"/>
              </a:rPr>
              <a:t>. </a:t>
            </a:r>
            <a:r>
              <a:rPr lang="en-US" dirty="0" smtClean="0">
                <a:latin typeface="Arial"/>
                <a:cs typeface="Arial"/>
              </a:rPr>
              <a:t>Massive </a:t>
            </a:r>
            <a:r>
              <a:rPr lang="en-US" dirty="0" err="1" smtClean="0">
                <a:latin typeface="Arial"/>
                <a:cs typeface="Arial"/>
              </a:rPr>
              <a:t>protostars</a:t>
            </a:r>
            <a:r>
              <a:rPr lang="en-US" dirty="0" smtClean="0">
                <a:latin typeface="Arial"/>
                <a:cs typeface="Arial"/>
              </a:rPr>
              <a:t> evolve faster</a:t>
            </a:r>
            <a:r>
              <a:rPr lang="en-US" b="0" dirty="0" smtClean="0">
                <a:latin typeface="Arial"/>
                <a:cs typeface="Arial"/>
              </a:rPr>
              <a:t>.</a:t>
            </a:r>
          </a:p>
          <a:p>
            <a:pPr>
              <a:buFont typeface="Arial"/>
              <a:buChar char="•"/>
            </a:pPr>
            <a:endParaRPr lang="en-US" b="0" dirty="0" smtClean="0">
              <a:latin typeface="Arial"/>
              <a:cs typeface="Arial"/>
            </a:endParaRPr>
          </a:p>
          <a:p>
            <a:pPr>
              <a:buFont typeface="Arial"/>
              <a:buChar char="•"/>
            </a:pPr>
            <a:r>
              <a:rPr lang="en-US" b="0" dirty="0" smtClean="0">
                <a:latin typeface="Arial"/>
                <a:cs typeface="Arial"/>
              </a:rPr>
              <a:t>  A </a:t>
            </a:r>
            <a:r>
              <a:rPr lang="en-US" b="0" dirty="0" err="1" smtClean="0">
                <a:latin typeface="Arial"/>
                <a:cs typeface="Arial"/>
              </a:rPr>
              <a:t>protostar</a:t>
            </a:r>
            <a:r>
              <a:rPr lang="en-US" b="0" dirty="0" smtClean="0">
                <a:latin typeface="Arial"/>
                <a:cs typeface="Arial"/>
              </a:rPr>
              <a:t> with the mass of our sun would take about 30 million years to contract to the point of reaching fusion temperatures in the core.</a:t>
            </a:r>
          </a:p>
          <a:p>
            <a:endParaRPr lang="en-US" b="0" dirty="0" smtClean="0">
              <a:latin typeface="Arial"/>
              <a:cs typeface="Arial"/>
            </a:endParaRPr>
          </a:p>
          <a:p>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89" name="Picture 6" descr="16_16_Figure-Unanno"/>
          <p:cNvPicPr>
            <a:picLocks noChangeAspect="1" noChangeArrowheads="1"/>
          </p:cNvPicPr>
          <p:nvPr/>
        </p:nvPicPr>
        <p:blipFill>
          <a:blip r:embed="rId3"/>
          <a:srcRect b="2910"/>
          <a:stretch>
            <a:fillRect/>
          </a:stretch>
        </p:blipFill>
        <p:spPr bwMode="auto">
          <a:xfrm>
            <a:off x="1444625" y="1096963"/>
            <a:ext cx="6251575" cy="3759200"/>
          </a:xfrm>
          <a:prstGeom prst="rect">
            <a:avLst/>
          </a:prstGeom>
          <a:noFill/>
          <a:ln w="9525">
            <a:noFill/>
            <a:miter lim="800000"/>
            <a:headEnd/>
            <a:tailEnd/>
          </a:ln>
        </p:spPr>
      </p:pic>
      <p:pic>
        <p:nvPicPr>
          <p:cNvPr id="114692" name="Picture 5" descr="InteractiveFig">
            <a:hlinkClick r:id="rId4"/>
          </p:cNvPr>
          <p:cNvPicPr>
            <a:picLocks noChangeAspect="1" noChangeArrowheads="1"/>
          </p:cNvPicPr>
          <p:nvPr/>
        </p:nvPicPr>
        <p:blipFill>
          <a:blip r:embed="rId5"/>
          <a:srcRect/>
          <a:stretch>
            <a:fillRect/>
          </a:stretch>
        </p:blipFill>
        <p:spPr bwMode="auto">
          <a:xfrm>
            <a:off x="6630988" y="4821238"/>
            <a:ext cx="1130300" cy="206375"/>
          </a:xfrm>
          <a:prstGeom prst="rect">
            <a:avLst/>
          </a:prstGeom>
          <a:noFill/>
          <a:ln w="9525">
            <a:noFill/>
            <a:miter lim="800000"/>
            <a:headEnd/>
            <a:tailEnd/>
          </a:ln>
        </p:spPr>
      </p:pic>
      <p:sp>
        <p:nvSpPr>
          <p:cNvPr id="114707" name="Rectangle 19"/>
          <p:cNvSpPr>
            <a:spLocks noGrp="1" noChangeArrowheads="1"/>
          </p:cNvSpPr>
          <p:nvPr>
            <p:ph type="title"/>
          </p:nvPr>
        </p:nvSpPr>
        <p:spPr/>
        <p:txBody>
          <a:bodyPr/>
          <a:lstStyle/>
          <a:p>
            <a:r>
              <a:rPr lang="en-US"/>
              <a:t>Birth Stages on a Life Track</a:t>
            </a:r>
          </a:p>
        </p:txBody>
      </p:sp>
      <p:sp>
        <p:nvSpPr>
          <p:cNvPr id="114708" name="Rectangle 20"/>
          <p:cNvSpPr>
            <a:spLocks noGrp="1" noChangeArrowheads="1"/>
          </p:cNvSpPr>
          <p:nvPr>
            <p:ph type="body" idx="1"/>
          </p:nvPr>
        </p:nvSpPr>
        <p:spPr>
          <a:xfrm>
            <a:off x="365125" y="5118100"/>
            <a:ext cx="8394700" cy="1104900"/>
          </a:xfrm>
          <a:noFill/>
        </p:spPr>
        <p:txBody>
          <a:bodyPr/>
          <a:lstStyle/>
          <a:p>
            <a:r>
              <a:rPr lang="en-US"/>
              <a:t>A life track illustrates a star</a:t>
            </a:r>
            <a:r>
              <a:rPr lang="en-US" altLang="ja-JP"/>
              <a:t>'s surface temperature and luminosity at different moments in time.</a:t>
            </a:r>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7" name="Picture 6" descr="16_16_Figure-Unanno"/>
          <p:cNvPicPr>
            <a:picLocks noChangeAspect="1" noChangeArrowheads="1"/>
          </p:cNvPicPr>
          <p:nvPr/>
        </p:nvPicPr>
        <p:blipFill>
          <a:blip r:embed="rId3"/>
          <a:srcRect b="2910"/>
          <a:stretch>
            <a:fillRect/>
          </a:stretch>
        </p:blipFill>
        <p:spPr bwMode="auto">
          <a:xfrm>
            <a:off x="1444625" y="1096963"/>
            <a:ext cx="6251575" cy="3759200"/>
          </a:xfrm>
          <a:prstGeom prst="rect">
            <a:avLst/>
          </a:prstGeom>
          <a:noFill/>
          <a:ln w="9525">
            <a:noFill/>
            <a:miter lim="800000"/>
            <a:headEnd/>
            <a:tailEnd/>
          </a:ln>
        </p:spPr>
      </p:pic>
      <p:sp>
        <p:nvSpPr>
          <p:cNvPr id="116740" name="Line 5"/>
          <p:cNvSpPr>
            <a:spLocks noChangeShapeType="1"/>
          </p:cNvSpPr>
          <p:nvPr/>
        </p:nvSpPr>
        <p:spPr bwMode="auto">
          <a:xfrm flipV="1">
            <a:off x="6215063" y="1582738"/>
            <a:ext cx="1042987" cy="1209675"/>
          </a:xfrm>
          <a:prstGeom prst="line">
            <a:avLst/>
          </a:prstGeom>
          <a:noFill/>
          <a:ln w="38100">
            <a:solidFill>
              <a:schemeClr val="accent2"/>
            </a:solidFill>
            <a:round/>
            <a:headEnd type="stealth" w="med" len="med"/>
            <a:tailEnd/>
          </a:ln>
        </p:spPr>
        <p:txBody>
          <a:bodyPr wrap="none" anchor="ctr">
            <a:prstTxWarp prst="textNoShape">
              <a:avLst/>
            </a:prstTxWarp>
          </a:bodyPr>
          <a:lstStyle/>
          <a:p>
            <a:endParaRPr lang="en-US"/>
          </a:p>
        </p:txBody>
      </p:sp>
      <p:sp>
        <p:nvSpPr>
          <p:cNvPr id="116755" name="Rectangle 19"/>
          <p:cNvSpPr>
            <a:spLocks noGrp="1" noChangeArrowheads="1"/>
          </p:cNvSpPr>
          <p:nvPr>
            <p:ph type="title"/>
          </p:nvPr>
        </p:nvSpPr>
        <p:spPr/>
        <p:txBody>
          <a:bodyPr/>
          <a:lstStyle/>
          <a:p>
            <a:r>
              <a:rPr lang="en-US"/>
              <a:t>Assembly of a Protostar</a:t>
            </a:r>
          </a:p>
        </p:txBody>
      </p:sp>
      <p:sp>
        <p:nvSpPr>
          <p:cNvPr id="116756" name="Rectangle 20"/>
          <p:cNvSpPr>
            <a:spLocks noGrp="1" noChangeArrowheads="1"/>
          </p:cNvSpPr>
          <p:nvPr>
            <p:ph type="body" idx="1"/>
          </p:nvPr>
        </p:nvSpPr>
        <p:spPr>
          <a:xfrm>
            <a:off x="365125" y="5118100"/>
            <a:ext cx="8229600" cy="1195388"/>
          </a:xfrm>
          <a:noFill/>
        </p:spPr>
        <p:txBody>
          <a:bodyPr/>
          <a:lstStyle/>
          <a:p>
            <a:r>
              <a:rPr lang="en-US"/>
              <a:t>Luminosity and temperature grow as matter collects into a protostar.</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Picture 6" descr="16_16_Figure-Unanno"/>
          <p:cNvPicPr>
            <a:picLocks noChangeAspect="1" noChangeArrowheads="1"/>
          </p:cNvPicPr>
          <p:nvPr/>
        </p:nvPicPr>
        <p:blipFill>
          <a:blip r:embed="rId3"/>
          <a:srcRect b="2910"/>
          <a:stretch>
            <a:fillRect/>
          </a:stretch>
        </p:blipFill>
        <p:spPr bwMode="auto">
          <a:xfrm>
            <a:off x="1444625" y="1096963"/>
            <a:ext cx="6251575" cy="3759200"/>
          </a:xfrm>
          <a:prstGeom prst="rect">
            <a:avLst/>
          </a:prstGeom>
          <a:noFill/>
          <a:ln w="9525">
            <a:noFill/>
            <a:miter lim="800000"/>
            <a:headEnd/>
            <a:tailEnd/>
          </a:ln>
        </p:spPr>
      </p:pic>
      <p:sp>
        <p:nvSpPr>
          <p:cNvPr id="118788" name="Line 5"/>
          <p:cNvSpPr>
            <a:spLocks noChangeShapeType="1"/>
          </p:cNvSpPr>
          <p:nvPr/>
        </p:nvSpPr>
        <p:spPr bwMode="auto">
          <a:xfrm flipV="1">
            <a:off x="4584700" y="1263650"/>
            <a:ext cx="1143000" cy="1284288"/>
          </a:xfrm>
          <a:prstGeom prst="line">
            <a:avLst/>
          </a:prstGeom>
          <a:noFill/>
          <a:ln w="38100">
            <a:solidFill>
              <a:schemeClr val="accent2"/>
            </a:solidFill>
            <a:round/>
            <a:headEnd type="stealth" w="med" len="med"/>
            <a:tailEnd/>
          </a:ln>
        </p:spPr>
        <p:txBody>
          <a:bodyPr wrap="none" anchor="ctr">
            <a:prstTxWarp prst="textNoShape">
              <a:avLst/>
            </a:prstTxWarp>
          </a:bodyPr>
          <a:lstStyle/>
          <a:p>
            <a:endParaRPr lang="en-US"/>
          </a:p>
        </p:txBody>
      </p:sp>
      <p:sp>
        <p:nvSpPr>
          <p:cNvPr id="118802" name="Rectangle 18"/>
          <p:cNvSpPr>
            <a:spLocks noGrp="1" noChangeArrowheads="1"/>
          </p:cNvSpPr>
          <p:nvPr>
            <p:ph type="title"/>
          </p:nvPr>
        </p:nvSpPr>
        <p:spPr/>
        <p:txBody>
          <a:bodyPr/>
          <a:lstStyle/>
          <a:p>
            <a:r>
              <a:rPr lang="en-US"/>
              <a:t>Convective Contraction</a:t>
            </a:r>
          </a:p>
        </p:txBody>
      </p:sp>
      <p:sp>
        <p:nvSpPr>
          <p:cNvPr id="118803" name="Rectangle 19"/>
          <p:cNvSpPr>
            <a:spLocks noGrp="1" noChangeArrowheads="1"/>
          </p:cNvSpPr>
          <p:nvPr>
            <p:ph type="body" idx="1"/>
          </p:nvPr>
        </p:nvSpPr>
        <p:spPr>
          <a:xfrm>
            <a:off x="365125" y="5118100"/>
            <a:ext cx="8229600" cy="1295400"/>
          </a:xfrm>
          <a:noFill/>
        </p:spPr>
        <p:txBody>
          <a:bodyPr/>
          <a:lstStyle/>
          <a:p>
            <a:r>
              <a:rPr lang="en-US"/>
              <a:t>Surface temperature remains near 3000 K while convection is main energy transport mechanism.</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3" name="Picture 6" descr="16_16_Figure-Unanno"/>
          <p:cNvPicPr>
            <a:picLocks noChangeAspect="1" noChangeArrowheads="1"/>
          </p:cNvPicPr>
          <p:nvPr/>
        </p:nvPicPr>
        <p:blipFill>
          <a:blip r:embed="rId3"/>
          <a:srcRect b="2910"/>
          <a:stretch>
            <a:fillRect/>
          </a:stretch>
        </p:blipFill>
        <p:spPr bwMode="auto">
          <a:xfrm>
            <a:off x="1444625" y="1096963"/>
            <a:ext cx="6251575" cy="3759200"/>
          </a:xfrm>
          <a:prstGeom prst="rect">
            <a:avLst/>
          </a:prstGeom>
          <a:noFill/>
          <a:ln w="9525">
            <a:noFill/>
            <a:miter lim="800000"/>
            <a:headEnd/>
            <a:tailEnd/>
          </a:ln>
        </p:spPr>
      </p:pic>
      <p:sp>
        <p:nvSpPr>
          <p:cNvPr id="120836" name="Line 5"/>
          <p:cNvSpPr>
            <a:spLocks noChangeShapeType="1"/>
          </p:cNvSpPr>
          <p:nvPr/>
        </p:nvSpPr>
        <p:spPr bwMode="auto">
          <a:xfrm flipH="1" flipV="1">
            <a:off x="2743200" y="1219200"/>
            <a:ext cx="1371600" cy="1524000"/>
          </a:xfrm>
          <a:prstGeom prst="line">
            <a:avLst/>
          </a:prstGeom>
          <a:noFill/>
          <a:ln w="38100">
            <a:solidFill>
              <a:schemeClr val="accent2"/>
            </a:solidFill>
            <a:round/>
            <a:headEnd type="stealth" w="med" len="med"/>
            <a:tailEnd/>
          </a:ln>
        </p:spPr>
        <p:txBody>
          <a:bodyPr wrap="none" anchor="ctr">
            <a:prstTxWarp prst="textNoShape">
              <a:avLst/>
            </a:prstTxWarp>
          </a:bodyPr>
          <a:lstStyle/>
          <a:p>
            <a:endParaRPr lang="en-US"/>
          </a:p>
        </p:txBody>
      </p:sp>
      <p:sp>
        <p:nvSpPr>
          <p:cNvPr id="120850" name="Rectangle 18"/>
          <p:cNvSpPr>
            <a:spLocks noGrp="1" noChangeArrowheads="1"/>
          </p:cNvSpPr>
          <p:nvPr>
            <p:ph type="title"/>
          </p:nvPr>
        </p:nvSpPr>
        <p:spPr/>
        <p:txBody>
          <a:bodyPr/>
          <a:lstStyle/>
          <a:p>
            <a:r>
              <a:rPr lang="en-US"/>
              <a:t>Radiative Contraction</a:t>
            </a:r>
          </a:p>
        </p:txBody>
      </p:sp>
      <p:sp>
        <p:nvSpPr>
          <p:cNvPr id="120851" name="Rectangle 19"/>
          <p:cNvSpPr>
            <a:spLocks noGrp="1" noChangeArrowheads="1"/>
          </p:cNvSpPr>
          <p:nvPr>
            <p:ph type="body" idx="1"/>
          </p:nvPr>
        </p:nvSpPr>
        <p:spPr>
          <a:xfrm>
            <a:off x="365125" y="5118100"/>
            <a:ext cx="8229600" cy="1322388"/>
          </a:xfrm>
          <a:noFill/>
        </p:spPr>
        <p:txBody>
          <a:bodyPr/>
          <a:lstStyle/>
          <a:p>
            <a:pPr>
              <a:lnSpc>
                <a:spcPct val="90000"/>
              </a:lnSpc>
            </a:pPr>
            <a:r>
              <a:rPr lang="en-US"/>
              <a:t>Luminosity remains nearly constant during late stages of contraction, while radiation transports energy through star.</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1" name="Picture 6" descr="16_16_Figure-Unanno"/>
          <p:cNvPicPr>
            <a:picLocks noChangeAspect="1" noChangeArrowheads="1"/>
          </p:cNvPicPr>
          <p:nvPr/>
        </p:nvPicPr>
        <p:blipFill>
          <a:blip r:embed="rId3"/>
          <a:srcRect b="2910"/>
          <a:stretch>
            <a:fillRect/>
          </a:stretch>
        </p:blipFill>
        <p:spPr bwMode="auto">
          <a:xfrm>
            <a:off x="1444625" y="1096963"/>
            <a:ext cx="6251575" cy="3759200"/>
          </a:xfrm>
          <a:prstGeom prst="rect">
            <a:avLst/>
          </a:prstGeom>
          <a:noFill/>
          <a:ln w="9525">
            <a:noFill/>
            <a:miter lim="800000"/>
            <a:headEnd/>
            <a:tailEnd/>
          </a:ln>
        </p:spPr>
      </p:pic>
      <p:sp>
        <p:nvSpPr>
          <p:cNvPr id="122884" name="Line 5"/>
          <p:cNvSpPr>
            <a:spLocks noChangeShapeType="1"/>
          </p:cNvSpPr>
          <p:nvPr/>
        </p:nvSpPr>
        <p:spPr bwMode="auto">
          <a:xfrm flipH="1" flipV="1">
            <a:off x="2232025" y="2917825"/>
            <a:ext cx="1600200" cy="0"/>
          </a:xfrm>
          <a:prstGeom prst="line">
            <a:avLst/>
          </a:prstGeom>
          <a:noFill/>
          <a:ln w="38100">
            <a:solidFill>
              <a:schemeClr val="accent2"/>
            </a:solidFill>
            <a:round/>
            <a:headEnd type="stealth" w="med" len="med"/>
            <a:tailEnd/>
          </a:ln>
        </p:spPr>
        <p:txBody>
          <a:bodyPr wrap="none" anchor="ctr">
            <a:prstTxWarp prst="textNoShape">
              <a:avLst/>
            </a:prstTxWarp>
          </a:bodyPr>
          <a:lstStyle/>
          <a:p>
            <a:endParaRPr lang="en-US"/>
          </a:p>
        </p:txBody>
      </p:sp>
      <p:sp>
        <p:nvSpPr>
          <p:cNvPr id="122900" name="Rectangle 20"/>
          <p:cNvSpPr>
            <a:spLocks noGrp="1" noChangeArrowheads="1"/>
          </p:cNvSpPr>
          <p:nvPr>
            <p:ph type="title"/>
          </p:nvPr>
        </p:nvSpPr>
        <p:spPr/>
        <p:txBody>
          <a:bodyPr/>
          <a:lstStyle/>
          <a:p>
            <a:r>
              <a:rPr lang="en-US"/>
              <a:t>Self-Sustaining Fusion</a:t>
            </a:r>
          </a:p>
        </p:txBody>
      </p:sp>
      <p:sp>
        <p:nvSpPr>
          <p:cNvPr id="122901" name="Rectangle 21"/>
          <p:cNvSpPr>
            <a:spLocks noGrp="1" noChangeArrowheads="1"/>
          </p:cNvSpPr>
          <p:nvPr>
            <p:ph type="body" idx="1"/>
          </p:nvPr>
        </p:nvSpPr>
        <p:spPr>
          <a:xfrm>
            <a:off x="365125" y="5118100"/>
            <a:ext cx="8229600" cy="1169988"/>
          </a:xfrm>
          <a:noFill/>
        </p:spPr>
        <p:txBody>
          <a:bodyPr/>
          <a:lstStyle/>
          <a:p>
            <a:r>
              <a:rPr lang="en-US"/>
              <a:t>Core temperature continues to rise until star begins fusion and arrives on the main sequence.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4942" name="Picture 14" descr="16_17_Figure"/>
          <p:cNvPicPr>
            <a:picLocks noChangeAspect="1" noChangeArrowheads="1"/>
          </p:cNvPicPr>
          <p:nvPr/>
        </p:nvPicPr>
        <p:blipFill>
          <a:blip r:embed="rId3"/>
          <a:srcRect b="2991"/>
          <a:stretch>
            <a:fillRect/>
          </a:stretch>
        </p:blipFill>
        <p:spPr bwMode="auto">
          <a:xfrm>
            <a:off x="330200" y="1358900"/>
            <a:ext cx="4573588" cy="4711700"/>
          </a:xfrm>
          <a:prstGeom prst="rect">
            <a:avLst/>
          </a:prstGeom>
          <a:noFill/>
        </p:spPr>
      </p:pic>
      <p:sp>
        <p:nvSpPr>
          <p:cNvPr id="124940" name="Rectangle 12"/>
          <p:cNvSpPr>
            <a:spLocks noGrp="1" noChangeArrowheads="1"/>
          </p:cNvSpPr>
          <p:nvPr>
            <p:ph type="title"/>
          </p:nvPr>
        </p:nvSpPr>
        <p:spPr/>
        <p:txBody>
          <a:bodyPr/>
          <a:lstStyle/>
          <a:p>
            <a:r>
              <a:rPr lang="en-US"/>
              <a:t>Life Tracks for Different Masses</a:t>
            </a:r>
          </a:p>
        </p:txBody>
      </p:sp>
      <p:sp>
        <p:nvSpPr>
          <p:cNvPr id="124941" name="Rectangle 13"/>
          <p:cNvSpPr>
            <a:spLocks noGrp="1" noChangeArrowheads="1"/>
          </p:cNvSpPr>
          <p:nvPr>
            <p:ph type="body" idx="1"/>
          </p:nvPr>
        </p:nvSpPr>
        <p:spPr>
          <a:xfrm>
            <a:off x="5027613" y="1370013"/>
            <a:ext cx="3656012" cy="5106987"/>
          </a:xfrm>
          <a:noFill/>
        </p:spPr>
        <p:txBody>
          <a:bodyPr/>
          <a:lstStyle/>
          <a:p>
            <a:pPr>
              <a:lnSpc>
                <a:spcPct val="90000"/>
              </a:lnSpc>
            </a:pPr>
            <a:r>
              <a:rPr lang="en-US"/>
              <a:t>Models show that Sun required about 30 million years to go from protostar to main sequence.</a:t>
            </a:r>
          </a:p>
          <a:p>
            <a:pPr>
              <a:lnSpc>
                <a:spcPct val="90000"/>
              </a:lnSpc>
            </a:pPr>
            <a:endParaRPr lang="en-US"/>
          </a:p>
          <a:p>
            <a:pPr>
              <a:lnSpc>
                <a:spcPct val="90000"/>
              </a:lnSpc>
            </a:pPr>
            <a:r>
              <a:rPr lang="en-US"/>
              <a:t>Higher-mass stars form faster.</a:t>
            </a:r>
          </a:p>
          <a:p>
            <a:pPr>
              <a:lnSpc>
                <a:spcPct val="90000"/>
              </a:lnSpc>
            </a:pPr>
            <a:endParaRPr lang="en-US"/>
          </a:p>
          <a:p>
            <a:pPr>
              <a:lnSpc>
                <a:spcPct val="90000"/>
              </a:lnSpc>
            </a:pPr>
            <a:r>
              <a:rPr lang="en-US"/>
              <a:t>Lower-mass stars form more slowly.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5" name="Rectangle 9"/>
          <p:cNvSpPr>
            <a:spLocks noGrp="1" noChangeArrowheads="1"/>
          </p:cNvSpPr>
          <p:nvPr>
            <p:ph type="title"/>
          </p:nvPr>
        </p:nvSpPr>
        <p:spPr/>
        <p:txBody>
          <a:bodyPr/>
          <a:lstStyle/>
          <a:p>
            <a:r>
              <a:rPr lang="en-US"/>
              <a:t>What have we learned?</a:t>
            </a:r>
          </a:p>
        </p:txBody>
      </p:sp>
      <p:sp>
        <p:nvSpPr>
          <p:cNvPr id="126986" name="Rectangle 10"/>
          <p:cNvSpPr>
            <a:spLocks noGrp="1" noChangeArrowheads="1"/>
          </p:cNvSpPr>
          <p:nvPr>
            <p:ph type="body" idx="1"/>
          </p:nvPr>
        </p:nvSpPr>
        <p:spPr/>
        <p:txBody>
          <a:bodyPr/>
          <a:lstStyle/>
          <a:p>
            <a:r>
              <a:rPr lang="en-US" b="1"/>
              <a:t>What slows the contraction of a star-forming cloud?</a:t>
            </a:r>
          </a:p>
          <a:p>
            <a:pPr lvl="1"/>
            <a:r>
              <a:rPr lang="en-US"/>
              <a:t>The contraction of a cloud fragment slows when thermal pressure builds up because infrared and radio photons can no longer escape.</a:t>
            </a:r>
          </a:p>
          <a:p>
            <a:r>
              <a:rPr lang="en-US" b="1"/>
              <a:t>What is the role of rotation in star birth?</a:t>
            </a:r>
          </a:p>
          <a:p>
            <a:pPr lvl="1"/>
            <a:r>
              <a:rPr lang="en-US"/>
              <a:t>Conservation of angular momentum leads to the formation of disks around protostars.</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7" name="Rectangle 13"/>
          <p:cNvSpPr>
            <a:spLocks noGrp="1" noChangeArrowheads="1"/>
          </p:cNvSpPr>
          <p:nvPr>
            <p:ph type="title"/>
          </p:nvPr>
        </p:nvSpPr>
        <p:spPr/>
        <p:txBody>
          <a:bodyPr/>
          <a:lstStyle/>
          <a:p>
            <a:r>
              <a:rPr lang="en-US"/>
              <a:t>What have we learned?</a:t>
            </a:r>
          </a:p>
        </p:txBody>
      </p:sp>
      <p:sp>
        <p:nvSpPr>
          <p:cNvPr id="129038" name="Rectangle 14"/>
          <p:cNvSpPr>
            <a:spLocks noGrp="1" noChangeArrowheads="1"/>
          </p:cNvSpPr>
          <p:nvPr>
            <p:ph type="body" idx="1"/>
          </p:nvPr>
        </p:nvSpPr>
        <p:spPr>
          <a:xfrm>
            <a:off x="365125" y="1141413"/>
            <a:ext cx="8382000" cy="5106987"/>
          </a:xfrm>
        </p:spPr>
        <p:txBody>
          <a:bodyPr/>
          <a:lstStyle/>
          <a:p>
            <a:r>
              <a:rPr lang="en-US" b="1"/>
              <a:t>How does nuclear fusion begin in a newborn star?</a:t>
            </a:r>
          </a:p>
          <a:p>
            <a:pPr lvl="1"/>
            <a:r>
              <a:rPr lang="en-US"/>
              <a:t>Nuclear fusion begins when contraction causes the star</a:t>
            </a:r>
            <a:r>
              <a:rPr lang="en-US" altLang="ja-JP"/>
              <a:t>'s core to grow hot enough for fusion.</a:t>
            </a:r>
            <a:endParaRPr lang="en-US"/>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81" name="Rectangle 9"/>
          <p:cNvSpPr>
            <a:spLocks noGrp="1" noChangeArrowheads="1"/>
          </p:cNvSpPr>
          <p:nvPr>
            <p:ph type="title"/>
          </p:nvPr>
        </p:nvSpPr>
        <p:spPr/>
        <p:txBody>
          <a:bodyPr/>
          <a:lstStyle/>
          <a:p>
            <a:r>
              <a:rPr lang="en-US"/>
              <a:t>16.3 Masses of Newborn Stars</a:t>
            </a:r>
          </a:p>
        </p:txBody>
      </p:sp>
      <p:sp>
        <p:nvSpPr>
          <p:cNvPr id="131082" name="Rectangle 10"/>
          <p:cNvSpPr>
            <a:spLocks noGrp="1" noChangeArrowheads="1"/>
          </p:cNvSpPr>
          <p:nvPr>
            <p:ph type="body" idx="1"/>
          </p:nvPr>
        </p:nvSpPr>
        <p:spPr/>
        <p:txBody>
          <a:bodyPr/>
          <a:lstStyle/>
          <a:p>
            <a:r>
              <a:rPr lang="en-US" dirty="0"/>
              <a:t>Our goals for learning:</a:t>
            </a:r>
          </a:p>
          <a:p>
            <a:pPr lvl="1"/>
            <a:r>
              <a:rPr lang="en-US" b="1" dirty="0"/>
              <a:t>What is the smallest mass a newborn star can have?</a:t>
            </a:r>
          </a:p>
          <a:p>
            <a:pPr lvl="1"/>
            <a:r>
              <a:rPr lang="en-US" b="1" dirty="0"/>
              <a:t>What is the greatest mass a newborn star can have?</a:t>
            </a:r>
          </a:p>
          <a:p>
            <a:pPr lvl="1"/>
            <a:r>
              <a:rPr lang="en-US" b="1" dirty="0"/>
              <a:t>What are the typical masses of newborn stars?</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81" name="Rectangle 9"/>
          <p:cNvSpPr>
            <a:spLocks noGrp="1" noChangeArrowheads="1"/>
          </p:cNvSpPr>
          <p:nvPr>
            <p:ph type="title"/>
          </p:nvPr>
        </p:nvSpPr>
        <p:spPr/>
        <p:txBody>
          <a:bodyPr/>
          <a:lstStyle/>
          <a:p>
            <a:r>
              <a:rPr lang="en-US"/>
              <a:t>16.3 Masses of Newborn Stars</a:t>
            </a:r>
          </a:p>
        </p:txBody>
      </p:sp>
      <p:sp>
        <p:nvSpPr>
          <p:cNvPr id="6" name="TextBox 5"/>
          <p:cNvSpPr txBox="1"/>
          <p:nvPr/>
        </p:nvSpPr>
        <p:spPr>
          <a:xfrm>
            <a:off x="609600" y="1219200"/>
            <a:ext cx="7620000" cy="1569660"/>
          </a:xfrm>
          <a:prstGeom prst="rect">
            <a:avLst/>
          </a:prstGeom>
          <a:noFill/>
        </p:spPr>
        <p:txBody>
          <a:bodyPr wrap="square" rtlCol="0">
            <a:spAutoFit/>
          </a:bodyPr>
          <a:lstStyle/>
          <a:p>
            <a:r>
              <a:rPr lang="en-US" b="0" dirty="0" smtClean="0">
                <a:latin typeface="Arial"/>
                <a:cs typeface="Arial"/>
              </a:rPr>
              <a:t>Astronomers observe that the masses of stars range between 0.08 M</a:t>
            </a:r>
            <a:r>
              <a:rPr lang="en-US" b="0" baseline="-25000" dirty="0" smtClean="0">
                <a:latin typeface="Wingdings"/>
                <a:ea typeface="Wingdings"/>
                <a:cs typeface="Wingdings"/>
              </a:rPr>
              <a:t></a:t>
            </a:r>
            <a:r>
              <a:rPr lang="en-US" b="0" dirty="0" smtClean="0">
                <a:latin typeface="Arial"/>
                <a:cs typeface="Arial"/>
              </a:rPr>
              <a:t> to 150 M</a:t>
            </a:r>
            <a:r>
              <a:rPr lang="en-US" b="0" baseline="-25000" dirty="0" smtClean="0">
                <a:latin typeface="Wingdings"/>
                <a:ea typeface="Wingdings"/>
                <a:cs typeface="Wingdings"/>
              </a:rPr>
              <a:t></a:t>
            </a:r>
            <a:endParaRPr lang="en-US" b="0" dirty="0" smtClean="0">
              <a:latin typeface="Arial"/>
              <a:cs typeface="Arial"/>
            </a:endParaRPr>
          </a:p>
          <a:p>
            <a:endParaRPr lang="en-US" b="0" dirty="0" smtClean="0">
              <a:latin typeface="Arial"/>
              <a:cs typeface="Arial"/>
            </a:endParaRPr>
          </a:p>
          <a:p>
            <a:r>
              <a:rPr lang="en-US" b="0" dirty="0" smtClean="0">
                <a:latin typeface="Arial"/>
                <a:cs typeface="Arial"/>
              </a:rPr>
              <a:t>Why this mass range limit?</a:t>
            </a:r>
            <a:endParaRPr lang="en-US" b="0" dirty="0">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7" name="Picture 17" descr="16_18_Figure"/>
          <p:cNvPicPr>
            <a:picLocks noChangeAspect="1" noChangeArrowheads="1"/>
          </p:cNvPicPr>
          <p:nvPr/>
        </p:nvPicPr>
        <p:blipFill>
          <a:blip r:embed="rId3"/>
          <a:srcRect/>
          <a:stretch>
            <a:fillRect/>
          </a:stretch>
        </p:blipFill>
        <p:spPr bwMode="auto">
          <a:xfrm>
            <a:off x="381001" y="1219200"/>
            <a:ext cx="4191000" cy="3160335"/>
          </a:xfrm>
          <a:prstGeom prst="rect">
            <a:avLst/>
          </a:prstGeom>
          <a:noFill/>
        </p:spPr>
      </p:pic>
      <p:sp>
        <p:nvSpPr>
          <p:cNvPr id="133134" name="Rectangle 14"/>
          <p:cNvSpPr>
            <a:spLocks noGrp="1" noChangeArrowheads="1"/>
          </p:cNvSpPr>
          <p:nvPr>
            <p:ph type="title"/>
          </p:nvPr>
        </p:nvSpPr>
        <p:spPr>
          <a:xfrm>
            <a:off x="0" y="0"/>
            <a:ext cx="9144000" cy="1066800"/>
          </a:xfrm>
        </p:spPr>
        <p:txBody>
          <a:bodyPr/>
          <a:lstStyle/>
          <a:p>
            <a:r>
              <a:rPr lang="en-US"/>
              <a:t>What is the smallest mass a newborn star can have?</a:t>
            </a:r>
          </a:p>
        </p:txBody>
      </p:sp>
      <p:sp>
        <p:nvSpPr>
          <p:cNvPr id="5" name="TextBox 4"/>
          <p:cNvSpPr txBox="1"/>
          <p:nvPr/>
        </p:nvSpPr>
        <p:spPr>
          <a:xfrm>
            <a:off x="4800600" y="1219200"/>
            <a:ext cx="4114800" cy="3785652"/>
          </a:xfrm>
          <a:prstGeom prst="rect">
            <a:avLst/>
          </a:prstGeom>
          <a:noFill/>
        </p:spPr>
        <p:txBody>
          <a:bodyPr wrap="square" rtlCol="0">
            <a:spAutoFit/>
          </a:bodyPr>
          <a:lstStyle/>
          <a:p>
            <a:r>
              <a:rPr lang="en-US" sz="2000" dirty="0" smtClean="0">
                <a:latin typeface="Arial"/>
                <a:cs typeface="Arial"/>
              </a:rPr>
              <a:t>Stars cannot have masses less than ~ 0.08 </a:t>
            </a:r>
            <a:r>
              <a:rPr lang="en-US" sz="2000" dirty="0" err="1" smtClean="0">
                <a:latin typeface="Arial"/>
                <a:cs typeface="Arial"/>
              </a:rPr>
              <a:t>M</a:t>
            </a:r>
            <a:r>
              <a:rPr lang="en-US" sz="2000" baseline="-25000" dirty="0" err="1" smtClean="0">
                <a:latin typeface="Wingdings"/>
                <a:ea typeface="Wingdings"/>
                <a:cs typeface="Wingdings"/>
              </a:rPr>
              <a:t></a:t>
            </a:r>
            <a:r>
              <a:rPr lang="en-US" sz="2000" b="0" dirty="0" err="1" smtClean="0">
                <a:latin typeface="Arial"/>
                <a:cs typeface="Arial"/>
              </a:rPr>
              <a:t>.The</a:t>
            </a:r>
            <a:r>
              <a:rPr lang="en-US" sz="2000" b="0" dirty="0" smtClean="0">
                <a:latin typeface="Arial"/>
                <a:cs typeface="Arial"/>
              </a:rPr>
              <a:t> reason for this limit is that </a:t>
            </a:r>
            <a:r>
              <a:rPr lang="en-US" sz="2000" dirty="0" smtClean="0">
                <a:latin typeface="Arial"/>
                <a:cs typeface="Arial"/>
              </a:rPr>
              <a:t>degeneracy pressure </a:t>
            </a:r>
            <a:r>
              <a:rPr lang="en-US" sz="2000" b="0" dirty="0" smtClean="0">
                <a:latin typeface="Arial"/>
                <a:cs typeface="Arial"/>
              </a:rPr>
              <a:t>of electrons prevents </a:t>
            </a:r>
            <a:r>
              <a:rPr lang="en-US" sz="2000" b="0" dirty="0" err="1" smtClean="0">
                <a:latin typeface="Arial"/>
                <a:cs typeface="Arial"/>
              </a:rPr>
              <a:t>protostars</a:t>
            </a:r>
            <a:r>
              <a:rPr lang="en-US" sz="2000" b="0" dirty="0" smtClean="0">
                <a:latin typeface="Arial"/>
                <a:cs typeface="Arial"/>
              </a:rPr>
              <a:t> with a mass of less than 0.08 M</a:t>
            </a:r>
            <a:r>
              <a:rPr lang="en-US" sz="2000" b="0" baseline="-25000" dirty="0" smtClean="0">
                <a:latin typeface="Wingdings"/>
                <a:ea typeface="Wingdings"/>
                <a:cs typeface="Wingdings"/>
              </a:rPr>
              <a:t></a:t>
            </a:r>
            <a:r>
              <a:rPr lang="en-US" sz="2000" b="0" dirty="0" smtClean="0">
                <a:latin typeface="Arial"/>
                <a:cs typeface="Arial"/>
              </a:rPr>
              <a:t> to collapse.</a:t>
            </a:r>
          </a:p>
          <a:p>
            <a:endParaRPr lang="en-US" sz="2000" b="0" dirty="0" smtClean="0">
              <a:latin typeface="Arial"/>
              <a:cs typeface="Arial"/>
            </a:endParaRPr>
          </a:p>
          <a:p>
            <a:r>
              <a:rPr lang="en-US" sz="2000" dirty="0" smtClean="0">
                <a:latin typeface="Arial"/>
                <a:cs typeface="Arial"/>
              </a:rPr>
              <a:t>Thermal pressure </a:t>
            </a:r>
            <a:r>
              <a:rPr lang="en-US" sz="2000" b="0" dirty="0" smtClean="0">
                <a:latin typeface="Arial"/>
                <a:cs typeface="Arial"/>
              </a:rPr>
              <a:t>depends on density and temperature.</a:t>
            </a:r>
          </a:p>
          <a:p>
            <a:endParaRPr lang="en-US" sz="2000" b="0" dirty="0" smtClean="0">
              <a:latin typeface="Arial"/>
              <a:cs typeface="Arial"/>
            </a:endParaRPr>
          </a:p>
          <a:p>
            <a:r>
              <a:rPr lang="en-US" sz="2000" dirty="0" smtClean="0">
                <a:latin typeface="Arial"/>
                <a:cs typeface="Arial"/>
              </a:rPr>
              <a:t>Degeneracy pressure</a:t>
            </a:r>
            <a:r>
              <a:rPr lang="en-US" sz="2000" b="0" dirty="0" smtClean="0">
                <a:latin typeface="Arial"/>
                <a:cs typeface="Arial"/>
              </a:rPr>
              <a:t> depends on density but not on Temperature </a:t>
            </a:r>
            <a:endParaRPr lang="en-US" sz="2000" b="0" dirty="0">
              <a:latin typeface="Arial"/>
              <a:cs typeface="Aria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584776"/>
          </a:xfrm>
        </p:spPr>
        <p:txBody>
          <a:bodyPr/>
          <a:lstStyle/>
          <a:p>
            <a:pPr algn="ctr" eaLnBrk="0" hangingPunct="0"/>
            <a:r>
              <a:rPr lang="en-US" b="0" dirty="0" smtClean="0">
                <a:solidFill>
                  <a:schemeClr val="bg2"/>
                </a:solidFill>
                <a:latin typeface="Desdemona"/>
                <a:cs typeface="Desdemona"/>
              </a:rPr>
              <a:t>Degeneracy Pressure</a:t>
            </a:r>
            <a:endParaRPr kumimoji="1" lang="en-US" b="0" dirty="0">
              <a:solidFill>
                <a:schemeClr val="bg2"/>
              </a:solidFill>
              <a:latin typeface="Desdemona"/>
              <a:cs typeface="Desdemona"/>
            </a:endParaRPr>
          </a:p>
        </p:txBody>
      </p:sp>
      <p:sp>
        <p:nvSpPr>
          <p:cNvPr id="6" name="TextBox 5"/>
          <p:cNvSpPr txBox="1"/>
          <p:nvPr/>
        </p:nvSpPr>
        <p:spPr>
          <a:xfrm>
            <a:off x="609600" y="990600"/>
            <a:ext cx="5715000" cy="2554545"/>
          </a:xfrm>
          <a:prstGeom prst="rect">
            <a:avLst/>
          </a:prstGeom>
          <a:noFill/>
        </p:spPr>
        <p:txBody>
          <a:bodyPr wrap="square" rtlCol="0">
            <a:spAutoFit/>
          </a:bodyPr>
          <a:lstStyle/>
          <a:p>
            <a:r>
              <a:rPr lang="en-US" sz="2000" b="1" dirty="0" smtClean="0">
                <a:solidFill>
                  <a:srgbClr val="000000"/>
                </a:solidFill>
                <a:latin typeface="Arial"/>
                <a:cs typeface="Arial"/>
              </a:rPr>
              <a:t>Closely packed electrons resist compression. </a:t>
            </a:r>
            <a:r>
              <a:rPr lang="en-US" sz="2000" b="0" dirty="0" smtClean="0">
                <a:solidFill>
                  <a:srgbClr val="000000"/>
                </a:solidFill>
                <a:latin typeface="Arial"/>
                <a:cs typeface="Arial"/>
              </a:rPr>
              <a:t>The reason for this is that no two electrons too close to each other can have the same four quantum numbers </a:t>
            </a:r>
            <a:r>
              <a:rPr lang="en-US" sz="2000" b="0" dirty="0" err="1" smtClean="0">
                <a:solidFill>
                  <a:srgbClr val="000000"/>
                </a:solidFill>
                <a:latin typeface="Arial"/>
                <a:cs typeface="Arial"/>
              </a:rPr>
              <a:t>n</a:t>
            </a:r>
            <a:r>
              <a:rPr lang="en-US" sz="2000" b="0" dirty="0" smtClean="0">
                <a:solidFill>
                  <a:srgbClr val="000000"/>
                </a:solidFill>
                <a:latin typeface="Arial"/>
                <a:cs typeface="Arial"/>
              </a:rPr>
              <a:t>, </a:t>
            </a:r>
            <a:r>
              <a:rPr lang="en-US" sz="2000" b="0" dirty="0" err="1" smtClean="0">
                <a:solidFill>
                  <a:srgbClr val="000000"/>
                </a:solidFill>
                <a:latin typeface="Arial"/>
                <a:cs typeface="Arial"/>
              </a:rPr>
              <a:t>l</a:t>
            </a:r>
            <a:r>
              <a:rPr lang="en-US" sz="2000" b="0" dirty="0" smtClean="0">
                <a:solidFill>
                  <a:srgbClr val="000000"/>
                </a:solidFill>
                <a:latin typeface="Arial"/>
                <a:cs typeface="Arial"/>
              </a:rPr>
              <a:t>, m</a:t>
            </a:r>
            <a:r>
              <a:rPr lang="en-US" sz="2000" b="0" baseline="-25000" dirty="0" smtClean="0">
                <a:solidFill>
                  <a:srgbClr val="000000"/>
                </a:solidFill>
                <a:latin typeface="Arial"/>
                <a:cs typeface="Arial"/>
              </a:rPr>
              <a:t>l</a:t>
            </a:r>
            <a:r>
              <a:rPr lang="en-US" sz="2000" b="0" dirty="0" smtClean="0">
                <a:solidFill>
                  <a:srgbClr val="000000"/>
                </a:solidFill>
                <a:latin typeface="Arial"/>
                <a:cs typeface="Arial"/>
              </a:rPr>
              <a:t>, m</a:t>
            </a:r>
            <a:r>
              <a:rPr lang="en-US" sz="2000" b="0" baseline="-25000" dirty="0" smtClean="0">
                <a:solidFill>
                  <a:srgbClr val="000000"/>
                </a:solidFill>
                <a:latin typeface="Arial"/>
                <a:cs typeface="Arial"/>
              </a:rPr>
              <a:t>s </a:t>
            </a:r>
            <a:r>
              <a:rPr lang="en-US" sz="2000" b="0" dirty="0" smtClean="0">
                <a:solidFill>
                  <a:srgbClr val="000000"/>
                </a:solidFill>
                <a:latin typeface="Arial"/>
                <a:cs typeface="Arial"/>
              </a:rPr>
              <a:t>(</a:t>
            </a:r>
            <a:r>
              <a:rPr lang="en-US" sz="2000" dirty="0" smtClean="0">
                <a:solidFill>
                  <a:srgbClr val="000000"/>
                </a:solidFill>
                <a:latin typeface="Arial"/>
                <a:cs typeface="Arial"/>
              </a:rPr>
              <a:t>The Pauli exclusion principle</a:t>
            </a:r>
            <a:r>
              <a:rPr lang="en-US" sz="2000" b="0" dirty="0" smtClean="0">
                <a:solidFill>
                  <a:srgbClr val="000000"/>
                </a:solidFill>
                <a:latin typeface="Arial"/>
                <a:cs typeface="Arial"/>
              </a:rPr>
              <a:t>).</a:t>
            </a:r>
          </a:p>
          <a:p>
            <a:endParaRPr lang="en-US" sz="2000" b="0" dirty="0" smtClean="0">
              <a:solidFill>
                <a:srgbClr val="000000"/>
              </a:solidFill>
              <a:latin typeface="Arial"/>
              <a:cs typeface="Arial"/>
            </a:endParaRPr>
          </a:p>
          <a:p>
            <a:r>
              <a:rPr lang="en-US" sz="2000" b="1" dirty="0" smtClean="0">
                <a:solidFill>
                  <a:srgbClr val="000000"/>
                </a:solidFill>
                <a:latin typeface="Arial"/>
                <a:cs typeface="Arial"/>
              </a:rPr>
              <a:t>The pressure of the electrons resisting compression is called degeneracy pressure. </a:t>
            </a:r>
          </a:p>
        </p:txBody>
      </p:sp>
      <p:pic>
        <p:nvPicPr>
          <p:cNvPr id="7" name="Picture 6"/>
          <p:cNvPicPr>
            <a:picLocks noChangeAspect="1"/>
          </p:cNvPicPr>
          <p:nvPr/>
        </p:nvPicPr>
        <p:blipFill>
          <a:blip r:embed="rId2"/>
          <a:stretch>
            <a:fillRect/>
          </a:stretch>
        </p:blipFill>
        <p:spPr>
          <a:xfrm>
            <a:off x="6487886" y="1752600"/>
            <a:ext cx="2286000" cy="3200400"/>
          </a:xfrm>
          <a:prstGeom prst="rect">
            <a:avLst/>
          </a:prstGeom>
        </p:spPr>
      </p:pic>
      <p:sp>
        <p:nvSpPr>
          <p:cNvPr id="8" name="TextBox 7"/>
          <p:cNvSpPr txBox="1"/>
          <p:nvPr/>
        </p:nvSpPr>
        <p:spPr>
          <a:xfrm>
            <a:off x="6629400" y="4953000"/>
            <a:ext cx="2209800" cy="461665"/>
          </a:xfrm>
          <a:prstGeom prst="rect">
            <a:avLst/>
          </a:prstGeom>
          <a:noFill/>
        </p:spPr>
        <p:txBody>
          <a:bodyPr wrap="square" rtlCol="0">
            <a:spAutoFit/>
          </a:bodyPr>
          <a:lstStyle/>
          <a:p>
            <a:r>
              <a:rPr lang="en-US" b="0" dirty="0" smtClean="0">
                <a:solidFill>
                  <a:srgbClr val="000000"/>
                </a:solidFill>
              </a:rPr>
              <a:t>Wolfgang Pauli</a:t>
            </a:r>
            <a:endParaRPr lang="en-US" b="0" dirty="0">
              <a:solidFill>
                <a:srgbClr val="0000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1314" name="Picture 5" descr="16_18_Figure"/>
          <p:cNvPicPr>
            <a:picLocks noChangeAspect="1" noChangeArrowheads="1"/>
          </p:cNvPicPr>
          <p:nvPr/>
        </p:nvPicPr>
        <p:blipFill>
          <a:blip r:embed="rId3"/>
          <a:srcRect b="3392"/>
          <a:stretch>
            <a:fillRect/>
          </a:stretch>
        </p:blipFill>
        <p:spPr bwMode="auto">
          <a:xfrm>
            <a:off x="342900" y="1600200"/>
            <a:ext cx="4592638" cy="3444875"/>
          </a:xfrm>
          <a:prstGeom prst="rect">
            <a:avLst/>
          </a:prstGeom>
          <a:noFill/>
          <a:ln w="9525">
            <a:noFill/>
            <a:miter lim="800000"/>
            <a:headEnd/>
            <a:tailEnd/>
          </a:ln>
        </p:spPr>
      </p:pic>
      <p:sp>
        <p:nvSpPr>
          <p:cNvPr id="141324" name="Rectangle 12"/>
          <p:cNvSpPr>
            <a:spLocks noGrp="1" noChangeArrowheads="1"/>
          </p:cNvSpPr>
          <p:nvPr>
            <p:ph type="title"/>
          </p:nvPr>
        </p:nvSpPr>
        <p:spPr/>
        <p:txBody>
          <a:bodyPr/>
          <a:lstStyle/>
          <a:p>
            <a:r>
              <a:rPr lang="en-US"/>
              <a:t>Brown Dwarfs</a:t>
            </a:r>
          </a:p>
        </p:txBody>
      </p:sp>
      <p:sp>
        <p:nvSpPr>
          <p:cNvPr id="141325" name="Rectangle 13"/>
          <p:cNvSpPr>
            <a:spLocks noGrp="1" noChangeArrowheads="1"/>
          </p:cNvSpPr>
          <p:nvPr>
            <p:ph type="body" idx="1"/>
          </p:nvPr>
        </p:nvSpPr>
        <p:spPr>
          <a:xfrm>
            <a:off x="5027613" y="1141413"/>
            <a:ext cx="3821112" cy="5106987"/>
          </a:xfrm>
          <a:noFill/>
        </p:spPr>
        <p:txBody>
          <a:bodyPr/>
          <a:lstStyle/>
          <a:p>
            <a:r>
              <a:rPr lang="en-US" sz="2400" dirty="0"/>
              <a:t>Degeneracy pressure halts the contraction of objects with &lt; </a:t>
            </a:r>
            <a:r>
              <a:rPr lang="en-US" sz="2400" dirty="0" smtClean="0"/>
              <a:t>0.08</a:t>
            </a:r>
            <a:r>
              <a:rPr lang="en-US" sz="2400" i="1" dirty="0" smtClean="0"/>
              <a:t>M</a:t>
            </a:r>
            <a:r>
              <a:rPr lang="en-US" sz="2400" baseline="-25000" dirty="0" smtClean="0">
                <a:latin typeface="Wingdings"/>
                <a:ea typeface="Wingdings"/>
                <a:cs typeface="Wingdings"/>
              </a:rPr>
              <a:t></a:t>
            </a:r>
            <a:r>
              <a:rPr lang="en-US" sz="2400" dirty="0" smtClean="0"/>
              <a:t> </a:t>
            </a:r>
            <a:r>
              <a:rPr lang="en-US" sz="2400" dirty="0"/>
              <a:t>before core temperature becomes hot enough for fusion.</a:t>
            </a:r>
          </a:p>
          <a:p>
            <a:endParaRPr lang="en-US" sz="2400" dirty="0"/>
          </a:p>
          <a:p>
            <a:r>
              <a:rPr lang="en-US" sz="2400" dirty="0" err="1"/>
              <a:t>Starlike</a:t>
            </a:r>
            <a:r>
              <a:rPr lang="en-US" sz="2400" dirty="0"/>
              <a:t> objects not massive enough to start </a:t>
            </a:r>
            <a:r>
              <a:rPr lang="en-US" sz="2400" dirty="0" smtClean="0"/>
              <a:t>fusion (M&lt; 0.08</a:t>
            </a:r>
            <a:r>
              <a:rPr lang="en-US" sz="2400" i="1" dirty="0" smtClean="0"/>
              <a:t>M</a:t>
            </a:r>
            <a:r>
              <a:rPr lang="en-US" sz="2400" baseline="-25000" dirty="0" smtClean="0">
                <a:latin typeface="Wingdings"/>
                <a:ea typeface="Wingdings"/>
                <a:cs typeface="Wingdings"/>
              </a:rPr>
              <a:t></a:t>
            </a:r>
            <a:r>
              <a:rPr lang="en-US" sz="2400" dirty="0" smtClean="0"/>
              <a:t>) </a:t>
            </a:r>
            <a:r>
              <a:rPr lang="en-US" sz="2400" dirty="0"/>
              <a:t>are</a:t>
            </a:r>
            <a:r>
              <a:rPr lang="en-US" sz="2400" dirty="0" smtClean="0"/>
              <a:t> called </a:t>
            </a:r>
            <a:r>
              <a:rPr lang="en-US" sz="2400" b="1" dirty="0" smtClean="0"/>
              <a:t>brown </a:t>
            </a:r>
            <a:r>
              <a:rPr lang="en-US" sz="2400" b="1" dirty="0"/>
              <a:t>dwarfs</a:t>
            </a:r>
            <a:r>
              <a:rPr lang="en-US" sz="2400" dirty="0"/>
              <a:t>.</a:t>
            </a:r>
          </a:p>
        </p:txBody>
      </p:sp>
      <p:pic>
        <p:nvPicPr>
          <p:cNvPr id="141326" name="Picture 14" descr="16_18_Figure"/>
          <p:cNvPicPr>
            <a:picLocks noChangeAspect="1" noChangeArrowheads="1"/>
          </p:cNvPicPr>
          <p:nvPr/>
        </p:nvPicPr>
        <p:blipFill>
          <a:blip r:embed="rId4"/>
          <a:srcRect/>
          <a:stretch>
            <a:fillRect/>
          </a:stretch>
        </p:blipFill>
        <p:spPr bwMode="auto">
          <a:xfrm>
            <a:off x="333375" y="1611313"/>
            <a:ext cx="4627563" cy="3489325"/>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3374" name="Picture 14" descr="16_18_Figure"/>
          <p:cNvPicPr>
            <a:picLocks noChangeAspect="1" noChangeArrowheads="1"/>
          </p:cNvPicPr>
          <p:nvPr/>
        </p:nvPicPr>
        <p:blipFill>
          <a:blip r:embed="rId3"/>
          <a:srcRect/>
          <a:stretch>
            <a:fillRect/>
          </a:stretch>
        </p:blipFill>
        <p:spPr bwMode="auto">
          <a:xfrm>
            <a:off x="333375" y="1611313"/>
            <a:ext cx="4627563" cy="3489325"/>
          </a:xfrm>
          <a:prstGeom prst="rect">
            <a:avLst/>
          </a:prstGeom>
          <a:noFill/>
        </p:spPr>
      </p:pic>
      <p:sp>
        <p:nvSpPr>
          <p:cNvPr id="143372" name="Rectangle 12"/>
          <p:cNvSpPr>
            <a:spLocks noGrp="1" noChangeArrowheads="1"/>
          </p:cNvSpPr>
          <p:nvPr>
            <p:ph type="title"/>
          </p:nvPr>
        </p:nvSpPr>
        <p:spPr/>
        <p:txBody>
          <a:bodyPr/>
          <a:lstStyle/>
          <a:p>
            <a:r>
              <a:rPr lang="en-US"/>
              <a:t>Brown Dwarfs</a:t>
            </a:r>
          </a:p>
        </p:txBody>
      </p:sp>
      <p:sp>
        <p:nvSpPr>
          <p:cNvPr id="143373" name="Rectangle 13"/>
          <p:cNvSpPr>
            <a:spLocks noGrp="1" noChangeArrowheads="1"/>
          </p:cNvSpPr>
          <p:nvPr>
            <p:ph type="body" idx="1"/>
          </p:nvPr>
        </p:nvSpPr>
        <p:spPr>
          <a:xfrm>
            <a:off x="5027613" y="1141413"/>
            <a:ext cx="3656012" cy="5106987"/>
          </a:xfrm>
          <a:noFill/>
        </p:spPr>
        <p:txBody>
          <a:bodyPr/>
          <a:lstStyle/>
          <a:p>
            <a:r>
              <a:rPr lang="en-US"/>
              <a:t>A brown dwarf emits infrared light because of heat left over from contraction.</a:t>
            </a:r>
          </a:p>
          <a:p>
            <a:endParaRPr lang="en-US"/>
          </a:p>
          <a:p>
            <a:r>
              <a:rPr lang="en-US"/>
              <a:t>Its luminosity gradually declines with time as it loses thermal energy.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69" name="Picture 13" descr="16_20_Figure"/>
          <p:cNvPicPr>
            <a:picLocks noChangeAspect="1" noChangeArrowheads="1"/>
          </p:cNvPicPr>
          <p:nvPr/>
        </p:nvPicPr>
        <p:blipFill>
          <a:blip r:embed="rId3"/>
          <a:srcRect/>
          <a:stretch>
            <a:fillRect/>
          </a:stretch>
        </p:blipFill>
        <p:spPr bwMode="auto">
          <a:xfrm>
            <a:off x="1439863" y="949325"/>
            <a:ext cx="6264275" cy="5591175"/>
          </a:xfrm>
          <a:prstGeom prst="rect">
            <a:avLst/>
          </a:prstGeom>
          <a:noFill/>
        </p:spPr>
      </p:pic>
      <p:sp>
        <p:nvSpPr>
          <p:cNvPr id="147468" name="Rectangle 12"/>
          <p:cNvSpPr>
            <a:spLocks noGrp="1" noChangeArrowheads="1"/>
          </p:cNvSpPr>
          <p:nvPr>
            <p:ph type="title"/>
          </p:nvPr>
        </p:nvSpPr>
        <p:spPr>
          <a:xfrm>
            <a:off x="0" y="0"/>
            <a:ext cx="9144000" cy="1066800"/>
          </a:xfrm>
        </p:spPr>
        <p:txBody>
          <a:bodyPr/>
          <a:lstStyle/>
          <a:p>
            <a:r>
              <a:rPr lang="en-US"/>
              <a:t>What is the greatest mass a newborn star can have?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19" name="Rectangle 15"/>
          <p:cNvSpPr>
            <a:spLocks noGrp="1" noChangeArrowheads="1"/>
          </p:cNvSpPr>
          <p:nvPr>
            <p:ph type="title"/>
          </p:nvPr>
        </p:nvSpPr>
        <p:spPr/>
        <p:txBody>
          <a:bodyPr/>
          <a:lstStyle/>
          <a:p>
            <a:r>
              <a:rPr lang="en-US"/>
              <a:t>Radiation Pressure</a:t>
            </a:r>
          </a:p>
        </p:txBody>
      </p:sp>
      <p:sp>
        <p:nvSpPr>
          <p:cNvPr id="149520" name="Rectangle 16"/>
          <p:cNvSpPr>
            <a:spLocks noGrp="1" noChangeArrowheads="1"/>
          </p:cNvSpPr>
          <p:nvPr>
            <p:ph type="body" idx="1"/>
          </p:nvPr>
        </p:nvSpPr>
        <p:spPr>
          <a:xfrm>
            <a:off x="5027612" y="1141413"/>
            <a:ext cx="3811587" cy="4154487"/>
          </a:xfrm>
          <a:noFill/>
        </p:spPr>
        <p:txBody>
          <a:bodyPr/>
          <a:lstStyle/>
          <a:p>
            <a:r>
              <a:rPr lang="en-US" sz="2400" dirty="0"/>
              <a:t>Photons exert</a:t>
            </a:r>
            <a:r>
              <a:rPr lang="en-US" sz="2400" dirty="0" smtClean="0"/>
              <a:t> pressure </a:t>
            </a:r>
            <a:r>
              <a:rPr lang="en-US" sz="2400" dirty="0"/>
              <a:t>when they strike </a:t>
            </a:r>
            <a:r>
              <a:rPr lang="en-US" sz="2400" dirty="0" smtClean="0"/>
              <a:t>matter (</a:t>
            </a:r>
            <a:r>
              <a:rPr lang="en-US" sz="2400" b="1" dirty="0" smtClean="0"/>
              <a:t>radiation pressure</a:t>
            </a:r>
            <a:r>
              <a:rPr lang="en-US" sz="2400" dirty="0" smtClean="0"/>
              <a:t>).</a:t>
            </a:r>
            <a:endParaRPr lang="en-US" sz="2400" dirty="0"/>
          </a:p>
          <a:p>
            <a:endParaRPr lang="en-US" sz="2400" dirty="0"/>
          </a:p>
          <a:p>
            <a:r>
              <a:rPr lang="en-US" sz="2400" dirty="0"/>
              <a:t>Very massive </a:t>
            </a:r>
            <a:r>
              <a:rPr lang="en-US" sz="2400" dirty="0" smtClean="0"/>
              <a:t>stars (M&gt;150M</a:t>
            </a:r>
            <a:r>
              <a:rPr lang="en-US" sz="2400" baseline="-25000" dirty="0" smtClean="0">
                <a:latin typeface="Wingdings"/>
                <a:ea typeface="Wingdings"/>
                <a:cs typeface="Wingdings"/>
              </a:rPr>
              <a:t></a:t>
            </a:r>
            <a:r>
              <a:rPr lang="en-US" sz="2400" dirty="0" smtClean="0"/>
              <a:t>) </a:t>
            </a:r>
            <a:r>
              <a:rPr lang="en-US" sz="2400" dirty="0"/>
              <a:t>are so luminous that</a:t>
            </a:r>
            <a:r>
              <a:rPr lang="en-US" sz="2400" dirty="0" smtClean="0"/>
              <a:t> their radiation </a:t>
            </a:r>
            <a:r>
              <a:rPr lang="en-US" sz="2400" dirty="0"/>
              <a:t>pressure</a:t>
            </a:r>
            <a:r>
              <a:rPr lang="en-US" sz="2400" dirty="0" smtClean="0"/>
              <a:t> can blow apart the star.</a:t>
            </a:r>
            <a:endParaRPr lang="en-US" sz="2400" dirty="0"/>
          </a:p>
        </p:txBody>
      </p:sp>
      <p:pic>
        <p:nvPicPr>
          <p:cNvPr id="149521" name="Picture 17" descr="16_20_Figure"/>
          <p:cNvPicPr>
            <a:picLocks noChangeAspect="1" noChangeArrowheads="1"/>
          </p:cNvPicPr>
          <p:nvPr/>
        </p:nvPicPr>
        <p:blipFill>
          <a:blip r:embed="rId3"/>
          <a:srcRect/>
          <a:stretch>
            <a:fillRect/>
          </a:stretch>
        </p:blipFill>
        <p:spPr bwMode="auto">
          <a:xfrm>
            <a:off x="347663" y="1368425"/>
            <a:ext cx="4557712" cy="4067175"/>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1" name="Picture 12" descr="15_10_Step5-6-Unanno"/>
          <p:cNvPicPr>
            <a:picLocks noChangeAspect="1" noChangeArrowheads="1"/>
          </p:cNvPicPr>
          <p:nvPr/>
        </p:nvPicPr>
        <p:blipFill>
          <a:blip r:embed="rId3"/>
          <a:srcRect t="9485" b="2531"/>
          <a:stretch>
            <a:fillRect/>
          </a:stretch>
        </p:blipFill>
        <p:spPr bwMode="auto">
          <a:xfrm>
            <a:off x="609600" y="673100"/>
            <a:ext cx="5721350" cy="5537200"/>
          </a:xfrm>
          <a:prstGeom prst="rect">
            <a:avLst/>
          </a:prstGeom>
          <a:noFill/>
          <a:ln w="9525">
            <a:noFill/>
            <a:miter lim="800000"/>
            <a:headEnd/>
            <a:tailEnd/>
          </a:ln>
        </p:spPr>
      </p:pic>
      <p:sp>
        <p:nvSpPr>
          <p:cNvPr id="153602" name="Text Box 3"/>
          <p:cNvSpPr txBox="1">
            <a:spLocks noChangeArrowheads="1"/>
          </p:cNvSpPr>
          <p:nvPr/>
        </p:nvSpPr>
        <p:spPr bwMode="auto">
          <a:xfrm>
            <a:off x="3022600" y="6169025"/>
            <a:ext cx="1741488" cy="457200"/>
          </a:xfrm>
          <a:prstGeom prst="rect">
            <a:avLst/>
          </a:prstGeom>
          <a:noFill/>
          <a:ln w="9525">
            <a:noFill/>
            <a:miter lim="800000"/>
            <a:headEnd/>
            <a:tailEnd/>
          </a:ln>
        </p:spPr>
        <p:txBody>
          <a:bodyPr wrap="none">
            <a:prstTxWarp prst="textNoShape">
              <a:avLst/>
            </a:prstTxWarp>
            <a:spAutoFit/>
          </a:bodyPr>
          <a:lstStyle/>
          <a:p>
            <a:pPr eaLnBrk="0" hangingPunct="0"/>
            <a:r>
              <a:rPr lang="en-US" b="0"/>
              <a:t>Temperature</a:t>
            </a:r>
          </a:p>
        </p:txBody>
      </p:sp>
      <p:sp>
        <p:nvSpPr>
          <p:cNvPr id="153603" name="Line 4"/>
          <p:cNvSpPr>
            <a:spLocks noChangeShapeType="1"/>
          </p:cNvSpPr>
          <p:nvPr/>
        </p:nvSpPr>
        <p:spPr bwMode="auto">
          <a:xfrm flipH="1">
            <a:off x="1971675" y="6438900"/>
            <a:ext cx="990600" cy="0"/>
          </a:xfrm>
          <a:prstGeom prst="line">
            <a:avLst/>
          </a:prstGeom>
          <a:noFill/>
          <a:ln w="38100">
            <a:solidFill>
              <a:schemeClr val="tx1"/>
            </a:solidFill>
            <a:round/>
            <a:headEnd/>
            <a:tailEnd type="stealth" w="med" len="med"/>
          </a:ln>
        </p:spPr>
        <p:txBody>
          <a:bodyPr wrap="none" anchor="ctr">
            <a:prstTxWarp prst="textNoShape">
              <a:avLst/>
            </a:prstTxWarp>
          </a:bodyPr>
          <a:lstStyle/>
          <a:p>
            <a:endParaRPr lang="en-US"/>
          </a:p>
        </p:txBody>
      </p:sp>
      <p:grpSp>
        <p:nvGrpSpPr>
          <p:cNvPr id="153604" name="Group 13"/>
          <p:cNvGrpSpPr>
            <a:grpSpLocks/>
          </p:cNvGrpSpPr>
          <p:nvPr/>
        </p:nvGrpSpPr>
        <p:grpSpPr bwMode="auto">
          <a:xfrm>
            <a:off x="142875" y="1638300"/>
            <a:ext cx="457200" cy="2551113"/>
            <a:chOff x="90" y="864"/>
            <a:chExt cx="288" cy="1607"/>
          </a:xfrm>
        </p:grpSpPr>
        <p:sp>
          <p:nvSpPr>
            <p:cNvPr id="153609" name="Text Box 5"/>
            <p:cNvSpPr txBox="1">
              <a:spLocks noChangeArrowheads="1"/>
            </p:cNvSpPr>
            <p:nvPr/>
          </p:nvSpPr>
          <p:spPr bwMode="auto">
            <a:xfrm rot="-5400000">
              <a:off x="-267" y="1827"/>
              <a:ext cx="1001" cy="288"/>
            </a:xfrm>
            <a:prstGeom prst="rect">
              <a:avLst/>
            </a:prstGeom>
            <a:noFill/>
            <a:ln w="9525">
              <a:noFill/>
              <a:miter lim="800000"/>
              <a:headEnd/>
              <a:tailEnd/>
            </a:ln>
          </p:spPr>
          <p:txBody>
            <a:bodyPr wrap="none">
              <a:prstTxWarp prst="textNoShape">
                <a:avLst/>
              </a:prstTxWarp>
              <a:spAutoFit/>
            </a:bodyPr>
            <a:lstStyle/>
            <a:p>
              <a:pPr eaLnBrk="0" hangingPunct="0"/>
              <a:r>
                <a:rPr lang="en-US" b="0"/>
                <a:t>Luminosity</a:t>
              </a:r>
            </a:p>
          </p:txBody>
        </p:sp>
        <p:sp>
          <p:nvSpPr>
            <p:cNvPr id="153610" name="Line 6"/>
            <p:cNvSpPr>
              <a:spLocks noChangeShapeType="1"/>
            </p:cNvSpPr>
            <p:nvPr/>
          </p:nvSpPr>
          <p:spPr bwMode="auto">
            <a:xfrm rot="5400000" flipH="1">
              <a:off x="-78" y="1176"/>
              <a:ext cx="624" cy="0"/>
            </a:xfrm>
            <a:prstGeom prst="line">
              <a:avLst/>
            </a:prstGeom>
            <a:noFill/>
            <a:ln w="38100">
              <a:solidFill>
                <a:schemeClr val="tx1"/>
              </a:solidFill>
              <a:round/>
              <a:headEnd/>
              <a:tailEnd type="stealth" w="med" len="med"/>
            </a:ln>
          </p:spPr>
          <p:txBody>
            <a:bodyPr wrap="none" anchor="ctr">
              <a:prstTxWarp prst="textNoShape">
                <a:avLst/>
              </a:prstTxWarp>
            </a:bodyPr>
            <a:lstStyle/>
            <a:p>
              <a:endParaRPr lang="en-US"/>
            </a:p>
          </p:txBody>
        </p:sp>
      </p:grpSp>
      <p:sp>
        <p:nvSpPr>
          <p:cNvPr id="153606" name="Line 8"/>
          <p:cNvSpPr>
            <a:spLocks noChangeShapeType="1"/>
          </p:cNvSpPr>
          <p:nvPr/>
        </p:nvSpPr>
        <p:spPr bwMode="auto">
          <a:xfrm>
            <a:off x="2057400" y="444500"/>
            <a:ext cx="4635500" cy="508000"/>
          </a:xfrm>
          <a:custGeom>
            <a:avLst/>
            <a:gdLst/>
            <a:ahLst/>
            <a:cxnLst>
              <a:cxn ang="0">
                <a:pos x="0" y="320"/>
              </a:cxn>
              <a:cxn ang="0">
                <a:pos x="2920" y="0"/>
              </a:cxn>
            </a:cxnLst>
            <a:rect l="0" t="0" r="r" b="b"/>
            <a:pathLst>
              <a:path w="2920" h="320">
                <a:moveTo>
                  <a:pt x="0" y="320"/>
                </a:moveTo>
                <a:lnTo>
                  <a:pt x="2920" y="0"/>
                </a:lnTo>
              </a:path>
            </a:pathLst>
          </a:custGeom>
          <a:noFill/>
          <a:ln w="28575">
            <a:solidFill>
              <a:srgbClr val="FF0000"/>
            </a:solidFill>
            <a:round/>
            <a:headEnd type="stealth" w="med" len="med"/>
            <a:tailEnd/>
          </a:ln>
        </p:spPr>
        <p:txBody>
          <a:bodyPr wrap="none" anchor="ctr">
            <a:prstTxWarp prst="textNoShape">
              <a:avLst/>
            </a:prstTxWarp>
          </a:bodyPr>
          <a:lstStyle/>
          <a:p>
            <a:endParaRPr lang="en-US"/>
          </a:p>
        </p:txBody>
      </p:sp>
      <p:sp>
        <p:nvSpPr>
          <p:cNvPr id="153607" name="Line 9"/>
          <p:cNvSpPr>
            <a:spLocks noChangeShapeType="1"/>
          </p:cNvSpPr>
          <p:nvPr/>
        </p:nvSpPr>
        <p:spPr bwMode="auto">
          <a:xfrm>
            <a:off x="5715000" y="3759200"/>
            <a:ext cx="977900" cy="622300"/>
          </a:xfrm>
          <a:custGeom>
            <a:avLst/>
            <a:gdLst/>
            <a:ahLst/>
            <a:cxnLst>
              <a:cxn ang="0">
                <a:pos x="0" y="392"/>
              </a:cxn>
              <a:cxn ang="0">
                <a:pos x="616" y="0"/>
              </a:cxn>
            </a:cxnLst>
            <a:rect l="0" t="0" r="r" b="b"/>
            <a:pathLst>
              <a:path w="616" h="392">
                <a:moveTo>
                  <a:pt x="0" y="392"/>
                </a:moveTo>
                <a:lnTo>
                  <a:pt x="616" y="0"/>
                </a:lnTo>
              </a:path>
            </a:pathLst>
          </a:custGeom>
          <a:noFill/>
          <a:ln w="28575">
            <a:solidFill>
              <a:srgbClr val="FF0000"/>
            </a:solidFill>
            <a:round/>
            <a:headEnd type="stealth" w="med" len="med"/>
            <a:tailEnd/>
          </a:ln>
        </p:spPr>
        <p:txBody>
          <a:bodyPr wrap="none" anchor="ctr">
            <a:prstTxWarp prst="textNoShape">
              <a:avLst/>
            </a:prstTxWarp>
          </a:bodyPr>
          <a:lstStyle/>
          <a:p>
            <a:endParaRPr lang="en-US"/>
          </a:p>
        </p:txBody>
      </p:sp>
      <p:sp>
        <p:nvSpPr>
          <p:cNvPr id="153626" name="Rectangle 26"/>
          <p:cNvSpPr>
            <a:spLocks noGrp="1" noChangeArrowheads="1"/>
          </p:cNvSpPr>
          <p:nvPr>
            <p:ph type="body" idx="1"/>
          </p:nvPr>
        </p:nvSpPr>
        <p:spPr>
          <a:xfrm>
            <a:off x="6702425" y="165100"/>
            <a:ext cx="2286000" cy="6324600"/>
          </a:xfrm>
          <a:noFill/>
        </p:spPr>
        <p:txBody>
          <a:bodyPr/>
          <a:lstStyle/>
          <a:p>
            <a:pPr marL="0" indent="0">
              <a:buFontTx/>
              <a:buNone/>
            </a:pPr>
            <a:r>
              <a:rPr lang="en-US"/>
              <a:t>Stars more massive than </a:t>
            </a:r>
          </a:p>
          <a:p>
            <a:pPr marL="0" indent="0">
              <a:buFontTx/>
              <a:buNone/>
            </a:pPr>
            <a:r>
              <a:rPr lang="en-US"/>
              <a:t>150</a:t>
            </a:r>
            <a:r>
              <a:rPr lang="en-US" i="1"/>
              <a:t>M</a:t>
            </a:r>
            <a:r>
              <a:rPr lang="en-US" baseline="-25000"/>
              <a:t>Sun</a:t>
            </a:r>
            <a:r>
              <a:rPr lang="en-US"/>
              <a:t> would blow apart.</a:t>
            </a:r>
          </a:p>
          <a:p>
            <a:pPr marL="0" indent="0">
              <a:buFontTx/>
              <a:buNone/>
            </a:pPr>
            <a:endParaRPr lang="en-US"/>
          </a:p>
          <a:p>
            <a:pPr marL="0" indent="0">
              <a:buFontTx/>
              <a:buNone/>
            </a:pPr>
            <a:endParaRPr lang="en-US"/>
          </a:p>
          <a:p>
            <a:pPr marL="0" indent="0">
              <a:buFontTx/>
              <a:buNone/>
            </a:pPr>
            <a:r>
              <a:rPr lang="en-US"/>
              <a:t>Stars less massive than </a:t>
            </a:r>
          </a:p>
          <a:p>
            <a:pPr marL="0" indent="0">
              <a:buFontTx/>
              <a:buNone/>
            </a:pPr>
            <a:r>
              <a:rPr lang="en-US"/>
              <a:t>0.08</a:t>
            </a:r>
            <a:r>
              <a:rPr lang="en-US" i="1"/>
              <a:t>M</a:t>
            </a:r>
            <a:r>
              <a:rPr lang="en-US" baseline="-25000"/>
              <a:t>Sun</a:t>
            </a:r>
            <a:r>
              <a:rPr lang="en-US"/>
              <a:t> can</a:t>
            </a:r>
            <a:r>
              <a:rPr lang="en-US" altLang="ja-JP"/>
              <a:t>'t sustain fusion.</a:t>
            </a:r>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63" name="Picture 15" descr="16_21_Figure"/>
          <p:cNvPicPr>
            <a:picLocks noChangeAspect="1" noChangeArrowheads="1"/>
          </p:cNvPicPr>
          <p:nvPr/>
        </p:nvPicPr>
        <p:blipFill>
          <a:blip r:embed="rId3"/>
          <a:srcRect b="3185"/>
          <a:stretch>
            <a:fillRect/>
          </a:stretch>
        </p:blipFill>
        <p:spPr bwMode="auto">
          <a:xfrm>
            <a:off x="612775" y="1012825"/>
            <a:ext cx="7915275" cy="5426075"/>
          </a:xfrm>
          <a:prstGeom prst="rect">
            <a:avLst/>
          </a:prstGeom>
          <a:noFill/>
        </p:spPr>
      </p:pic>
      <p:sp>
        <p:nvSpPr>
          <p:cNvPr id="155662" name="Rectangle 14"/>
          <p:cNvSpPr>
            <a:spLocks noGrp="1" noChangeArrowheads="1"/>
          </p:cNvSpPr>
          <p:nvPr>
            <p:ph type="title"/>
          </p:nvPr>
        </p:nvSpPr>
        <p:spPr>
          <a:xfrm>
            <a:off x="0" y="0"/>
            <a:ext cx="9144000" cy="1066800"/>
          </a:xfrm>
        </p:spPr>
        <p:txBody>
          <a:bodyPr/>
          <a:lstStyle/>
          <a:p>
            <a:r>
              <a:rPr lang="en-US"/>
              <a:t>What are the typical masses of newborn stars?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7710" name="Picture 14" descr="16_21_Figure"/>
          <p:cNvPicPr>
            <a:picLocks noChangeAspect="1" noChangeArrowheads="1"/>
          </p:cNvPicPr>
          <p:nvPr/>
        </p:nvPicPr>
        <p:blipFill>
          <a:blip r:embed="rId3"/>
          <a:srcRect b="3185"/>
          <a:stretch>
            <a:fillRect/>
          </a:stretch>
        </p:blipFill>
        <p:spPr bwMode="auto">
          <a:xfrm>
            <a:off x="1981200" y="718458"/>
            <a:ext cx="4953000" cy="3396342"/>
          </a:xfrm>
          <a:prstGeom prst="rect">
            <a:avLst/>
          </a:prstGeom>
          <a:noFill/>
        </p:spPr>
      </p:pic>
      <p:sp>
        <p:nvSpPr>
          <p:cNvPr id="157708" name="Rectangle 12"/>
          <p:cNvSpPr>
            <a:spLocks noGrp="1" noChangeArrowheads="1"/>
          </p:cNvSpPr>
          <p:nvPr>
            <p:ph type="title"/>
          </p:nvPr>
        </p:nvSpPr>
        <p:spPr/>
        <p:txBody>
          <a:bodyPr/>
          <a:lstStyle/>
          <a:p>
            <a:r>
              <a:rPr lang="en-US"/>
              <a:t>Demographics of Stars</a:t>
            </a:r>
          </a:p>
        </p:txBody>
      </p:sp>
      <p:sp>
        <p:nvSpPr>
          <p:cNvPr id="6" name="TextBox 5"/>
          <p:cNvSpPr txBox="1"/>
          <p:nvPr/>
        </p:nvSpPr>
        <p:spPr>
          <a:xfrm>
            <a:off x="304800" y="4154031"/>
            <a:ext cx="8382000" cy="2246769"/>
          </a:xfrm>
          <a:prstGeom prst="rect">
            <a:avLst/>
          </a:prstGeom>
          <a:noFill/>
        </p:spPr>
        <p:txBody>
          <a:bodyPr wrap="square" rtlCol="0">
            <a:spAutoFit/>
          </a:bodyPr>
          <a:lstStyle/>
          <a:p>
            <a:r>
              <a:rPr lang="en-US" sz="2000" b="0" dirty="0" smtClean="0">
                <a:latin typeface="Arial"/>
                <a:cs typeface="Arial"/>
              </a:rPr>
              <a:t>By studying stars in clusters astronomers have inferred the distribution of the masses of stars. Most stars have masses smaller than that of the sun and it is rare to find stars with masses larger than our sun.</a:t>
            </a:r>
          </a:p>
          <a:p>
            <a:endParaRPr lang="en-US" sz="2000" b="0" dirty="0" smtClean="0">
              <a:latin typeface="Arial"/>
              <a:cs typeface="Arial"/>
            </a:endParaRPr>
          </a:p>
          <a:p>
            <a:r>
              <a:rPr lang="en-US" sz="2000" b="0" dirty="0" smtClean="0">
                <a:latin typeface="Arial"/>
                <a:cs typeface="Arial"/>
              </a:rPr>
              <a:t>The distribution of stellar masses found in a star cluster depends on the age of the star cluster. In older star clusters the more massive stars will have evolved off the main sequence and there will be much less of them.</a:t>
            </a:r>
            <a:endParaRPr lang="en-US" sz="2000" b="0" dirty="0">
              <a:latin typeface="Arial"/>
              <a:cs typeface="Aria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57" name="Rectangle 13"/>
          <p:cNvSpPr>
            <a:spLocks noGrp="1" noChangeArrowheads="1"/>
          </p:cNvSpPr>
          <p:nvPr>
            <p:ph type="title"/>
          </p:nvPr>
        </p:nvSpPr>
        <p:spPr/>
        <p:txBody>
          <a:bodyPr/>
          <a:lstStyle/>
          <a:p>
            <a:r>
              <a:rPr lang="en-US"/>
              <a:t>What have we learned?</a:t>
            </a:r>
          </a:p>
        </p:txBody>
      </p:sp>
      <p:sp>
        <p:nvSpPr>
          <p:cNvPr id="159758" name="Rectangle 14"/>
          <p:cNvSpPr>
            <a:spLocks noGrp="1" noChangeArrowheads="1"/>
          </p:cNvSpPr>
          <p:nvPr>
            <p:ph type="body" idx="1"/>
          </p:nvPr>
        </p:nvSpPr>
        <p:spPr>
          <a:xfrm>
            <a:off x="365125" y="1141413"/>
            <a:ext cx="8445500" cy="5259387"/>
          </a:xfrm>
        </p:spPr>
        <p:txBody>
          <a:bodyPr/>
          <a:lstStyle/>
          <a:p>
            <a:r>
              <a:rPr lang="en-US" b="1"/>
              <a:t>What is the smallest mass a newborn star can have?</a:t>
            </a:r>
          </a:p>
          <a:p>
            <a:pPr lvl="1"/>
            <a:r>
              <a:rPr lang="en-US"/>
              <a:t>Degeneracy pressure stops the contraction of objects &lt;0.08</a:t>
            </a:r>
            <a:r>
              <a:rPr lang="en-US" i="1"/>
              <a:t>M</a:t>
            </a:r>
            <a:r>
              <a:rPr lang="en-US" baseline="-25000"/>
              <a:t>Sun</a:t>
            </a:r>
            <a:r>
              <a:rPr lang="en-US"/>
              <a:t> before fusion starts.</a:t>
            </a:r>
          </a:p>
          <a:p>
            <a:r>
              <a:rPr lang="en-US" b="1"/>
              <a:t>What is the greatest mass a newborn star can have?</a:t>
            </a:r>
          </a:p>
          <a:p>
            <a:pPr lvl="1"/>
            <a:r>
              <a:rPr lang="en-US"/>
              <a:t>Stars greater than about 150</a:t>
            </a:r>
            <a:r>
              <a:rPr lang="en-US" i="1"/>
              <a:t>M</a:t>
            </a:r>
            <a:r>
              <a:rPr lang="en-US" baseline="-25000"/>
              <a:t>Sun</a:t>
            </a:r>
            <a:r>
              <a:rPr lang="en-US"/>
              <a:t> would be so luminous that radiation pressure would blow them apart.</a:t>
            </a:r>
          </a:p>
          <a:p>
            <a:pPr lvl="1"/>
            <a:r>
              <a:rPr lang="en-US"/>
              <a:t>New observations may require raising this limit.</a:t>
            </a:r>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805" name="Rectangle 13"/>
          <p:cNvSpPr>
            <a:spLocks noGrp="1" noChangeArrowheads="1"/>
          </p:cNvSpPr>
          <p:nvPr>
            <p:ph type="title"/>
          </p:nvPr>
        </p:nvSpPr>
        <p:spPr/>
        <p:txBody>
          <a:bodyPr/>
          <a:lstStyle/>
          <a:p>
            <a:r>
              <a:rPr lang="en-US"/>
              <a:t>What have we learned?</a:t>
            </a:r>
          </a:p>
        </p:txBody>
      </p:sp>
      <p:sp>
        <p:nvSpPr>
          <p:cNvPr id="161806" name="Rectangle 14"/>
          <p:cNvSpPr>
            <a:spLocks noGrp="1" noChangeArrowheads="1"/>
          </p:cNvSpPr>
          <p:nvPr>
            <p:ph type="body" idx="1"/>
          </p:nvPr>
        </p:nvSpPr>
        <p:spPr/>
        <p:txBody>
          <a:bodyPr/>
          <a:lstStyle/>
          <a:p>
            <a:r>
              <a:rPr lang="en-US" b="1"/>
              <a:t>What are the typical masses of newborn stars?</a:t>
            </a:r>
          </a:p>
          <a:p>
            <a:pPr lvl="1"/>
            <a:r>
              <a:rPr lang="en-US"/>
              <a:t>Star formation makes many more low-mass stars than high-mass stars.</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XX_LectureOutline">
  <a:themeElements>
    <a:clrScheme name="XX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XX_LectureOutline">
      <a:majorFont>
        <a:latin typeface="Arial"/>
        <a:ea typeface="Arial"/>
        <a:cs typeface="Arial"/>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pitchFamily="-101" charset="0"/>
            <a:ea typeface="ＭＳ Ｐゴシック" pitchFamily="-101" charset="-128"/>
            <a:cs typeface="ＭＳ Ｐゴシック" pitchFamily="-10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pitchFamily="-101" charset="0"/>
            <a:ea typeface="ＭＳ Ｐゴシック" pitchFamily="-101" charset="-128"/>
            <a:cs typeface="ＭＳ Ｐゴシック" pitchFamily="-101" charset="-128"/>
          </a:defRPr>
        </a:defPPr>
      </a:lstStyle>
    </a:lnDef>
  </a:objectDefaults>
  <a:extraClrSchemeLst>
    <a:extraClrScheme>
      <a:clrScheme name="XX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XX_LectureOut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XX_LectureOut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XX_LectureOut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XX_LectureOut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XX_LectureOut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XX_LectureOutlin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XX_LectureOut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XX_LectureOut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XX_LectureOut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XX_LectureOut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XX_LectureOut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HD:Users:Shared:Vadivel:19-feb:XX_LectureOutline.pot</Template>
  <TotalTime>24617</TotalTime>
  <Words>2803</Words>
  <Application>Microsoft Macintosh PowerPoint</Application>
  <PresentationFormat>On-screen Show (4:3)</PresentationFormat>
  <Paragraphs>342</Paragraphs>
  <Slides>66</Slides>
  <Notes>64</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XX_LectureOutline</vt:lpstr>
      <vt:lpstr>Star Birth</vt:lpstr>
      <vt:lpstr>Star Birth</vt:lpstr>
      <vt:lpstr>16.1 Stellar Nurseries</vt:lpstr>
      <vt:lpstr>Where do stars form?</vt:lpstr>
      <vt:lpstr>Composition of Clouds</vt:lpstr>
      <vt:lpstr>Molecular Clouds</vt:lpstr>
      <vt:lpstr>Molecular Clouds</vt:lpstr>
      <vt:lpstr>Interstellar Dust</vt:lpstr>
      <vt:lpstr>Interstellar Extinction and Reddening</vt:lpstr>
      <vt:lpstr>Interstellar Reddening</vt:lpstr>
      <vt:lpstr>Interstellar Reddening</vt:lpstr>
      <vt:lpstr>Observing Newborn Stars</vt:lpstr>
      <vt:lpstr>Observing Newborn Stars</vt:lpstr>
      <vt:lpstr>Observing Newborn Stars</vt:lpstr>
      <vt:lpstr>How do stars form?</vt:lpstr>
      <vt:lpstr>Pressure of a Gas</vt:lpstr>
      <vt:lpstr>Gravity versus Pressure in Molecular Clouds</vt:lpstr>
      <vt:lpstr>Preventing a Pressure Buildup During Collapse</vt:lpstr>
      <vt:lpstr>Resistance to Gravity</vt:lpstr>
      <vt:lpstr>Resistance to Gravity</vt:lpstr>
      <vt:lpstr>Fragmentation of a Cloud</vt:lpstr>
      <vt:lpstr>Fragmentation of a Cloud</vt:lpstr>
      <vt:lpstr>Fragmentation of a Cloud</vt:lpstr>
      <vt:lpstr>Fragmentation of a Cloud</vt:lpstr>
      <vt:lpstr>Thought Question</vt:lpstr>
      <vt:lpstr>Thought Question</vt:lpstr>
      <vt:lpstr>The First Stars</vt:lpstr>
      <vt:lpstr>Simulation of the First Star</vt:lpstr>
      <vt:lpstr>What have we learned?</vt:lpstr>
      <vt:lpstr>16.2 Stages of Star Birth</vt:lpstr>
      <vt:lpstr>What slows the contraction of a star-forming cloud?</vt:lpstr>
      <vt:lpstr>Trapping of Thermal Energy and Formation of a Protostar</vt:lpstr>
      <vt:lpstr>Growth of a Protostar</vt:lpstr>
      <vt:lpstr>What is the role of rotation in star birth?</vt:lpstr>
      <vt:lpstr>What is the role of rotation in star birth?</vt:lpstr>
      <vt:lpstr>Formation of a Protostellar Disk</vt:lpstr>
      <vt:lpstr>Accretion onto Protostar</vt:lpstr>
      <vt:lpstr>Formation of Jets</vt:lpstr>
      <vt:lpstr>PowerPoint Presentation</vt:lpstr>
      <vt:lpstr>PowerPoint Presentation</vt:lpstr>
      <vt:lpstr>Thought Question</vt:lpstr>
      <vt:lpstr>Thought Question</vt:lpstr>
      <vt:lpstr>How does nuclear fusion begin in a newborn star?</vt:lpstr>
      <vt:lpstr>From Protostar to Main Sequence</vt:lpstr>
      <vt:lpstr>From Protostar to Main Sequence</vt:lpstr>
      <vt:lpstr>Birth Stages on a Life Track</vt:lpstr>
      <vt:lpstr>Assembly of a Protostar</vt:lpstr>
      <vt:lpstr>Convective Contraction</vt:lpstr>
      <vt:lpstr>Radiative Contraction</vt:lpstr>
      <vt:lpstr>Self-Sustaining Fusion</vt:lpstr>
      <vt:lpstr>Life Tracks for Different Masses</vt:lpstr>
      <vt:lpstr>What have we learned?</vt:lpstr>
      <vt:lpstr>What have we learned?</vt:lpstr>
      <vt:lpstr>16.3 Masses of Newborn Stars</vt:lpstr>
      <vt:lpstr>16.3 Masses of Newborn Stars</vt:lpstr>
      <vt:lpstr>What is the smallest mass a newborn star can have?</vt:lpstr>
      <vt:lpstr>Degeneracy Pressure</vt:lpstr>
      <vt:lpstr>Brown Dwarfs</vt:lpstr>
      <vt:lpstr>Brown Dwarfs</vt:lpstr>
      <vt:lpstr>What is the greatest mass a newborn star can have?</vt:lpstr>
      <vt:lpstr>Radiation Pressure</vt:lpstr>
      <vt:lpstr>PowerPoint Presentation</vt:lpstr>
      <vt:lpstr>What are the typical masses of newborn stars?</vt:lpstr>
      <vt:lpstr>Demographics of Stars</vt:lpstr>
      <vt:lpstr>What have we learned?</vt:lpstr>
      <vt:lpstr>What have we learned?</vt:lpstr>
    </vt:vector>
  </TitlesOfParts>
  <Company>STScI/OPO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Testing</dc:title>
  <dc:creator>Mark Voit</dc:creator>
  <cp:lastModifiedBy>George Chartas</cp:lastModifiedBy>
  <cp:revision>550</cp:revision>
  <cp:lastPrinted>2009-11-03T12:30:26Z</cp:lastPrinted>
  <dcterms:created xsi:type="dcterms:W3CDTF">2015-02-16T12:32:26Z</dcterms:created>
  <dcterms:modified xsi:type="dcterms:W3CDTF">2017-01-26T23:15:55Z</dcterms:modified>
</cp:coreProperties>
</file>