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1.bin" ContentType="application/vnd.openxmlformats-officedocument.oleObject"/>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0" r:id="rId1"/>
  </p:sldMasterIdLst>
  <p:notesMasterIdLst>
    <p:notesMasterId r:id="rId85"/>
  </p:notesMasterIdLst>
  <p:handoutMasterIdLst>
    <p:handoutMasterId r:id="rId86"/>
  </p:handoutMasterIdLst>
  <p:sldIdLst>
    <p:sldId id="1532" r:id="rId2"/>
    <p:sldId id="1591" r:id="rId3"/>
    <p:sldId id="1542" r:id="rId4"/>
    <p:sldId id="1551" r:id="rId5"/>
    <p:sldId id="1592" r:id="rId6"/>
    <p:sldId id="1421" r:id="rId7"/>
    <p:sldId id="1552" r:id="rId8"/>
    <p:sldId id="1593" r:id="rId9"/>
    <p:sldId id="1594" r:id="rId10"/>
    <p:sldId id="1595" r:id="rId11"/>
    <p:sldId id="1596" r:id="rId12"/>
    <p:sldId id="1601" r:id="rId13"/>
    <p:sldId id="1597" r:id="rId14"/>
    <p:sldId id="1598" r:id="rId15"/>
    <p:sldId id="1599" r:id="rId16"/>
    <p:sldId id="1600" r:id="rId17"/>
    <p:sldId id="1426" r:id="rId18"/>
    <p:sldId id="1427" r:id="rId19"/>
    <p:sldId id="1428" r:id="rId20"/>
    <p:sldId id="1602" r:id="rId21"/>
    <p:sldId id="1603" r:id="rId22"/>
    <p:sldId id="1604" r:id="rId23"/>
    <p:sldId id="1605" r:id="rId24"/>
    <p:sldId id="1606" r:id="rId25"/>
    <p:sldId id="1513" r:id="rId26"/>
    <p:sldId id="1531" r:id="rId27"/>
    <p:sldId id="1432" r:id="rId28"/>
    <p:sldId id="1433" r:id="rId29"/>
    <p:sldId id="1555" r:id="rId30"/>
    <p:sldId id="1607" r:id="rId31"/>
    <p:sldId id="1608" r:id="rId32"/>
    <p:sldId id="1609" r:id="rId33"/>
    <p:sldId id="1544" r:id="rId34"/>
    <p:sldId id="1434" r:id="rId35"/>
    <p:sldId id="1514" r:id="rId36"/>
    <p:sldId id="1558" r:id="rId37"/>
    <p:sldId id="1610" r:id="rId38"/>
    <p:sldId id="1611" r:id="rId39"/>
    <p:sldId id="1565" r:id="rId40"/>
    <p:sldId id="1562" r:id="rId41"/>
    <p:sldId id="1563" r:id="rId42"/>
    <p:sldId id="1564" r:id="rId43"/>
    <p:sldId id="1536" r:id="rId44"/>
    <p:sldId id="1537" r:id="rId45"/>
    <p:sldId id="1566" r:id="rId46"/>
    <p:sldId id="1567" r:id="rId47"/>
    <p:sldId id="1612" r:id="rId48"/>
    <p:sldId id="1546" r:id="rId49"/>
    <p:sldId id="1572" r:id="rId50"/>
    <p:sldId id="1573" r:id="rId51"/>
    <p:sldId id="1574" r:id="rId52"/>
    <p:sldId id="1568" r:id="rId53"/>
    <p:sldId id="1576" r:id="rId54"/>
    <p:sldId id="1569" r:id="rId55"/>
    <p:sldId id="1590" r:id="rId56"/>
    <p:sldId id="1613" r:id="rId57"/>
    <p:sldId id="1582" r:id="rId58"/>
    <p:sldId id="1580" r:id="rId59"/>
    <p:sldId id="1581" r:id="rId60"/>
    <p:sldId id="1547" r:id="rId61"/>
    <p:sldId id="1614" r:id="rId62"/>
    <p:sldId id="1583" r:id="rId63"/>
    <p:sldId id="1615" r:id="rId64"/>
    <p:sldId id="1616" r:id="rId65"/>
    <p:sldId id="1617" r:id="rId66"/>
    <p:sldId id="1618" r:id="rId67"/>
    <p:sldId id="1483" r:id="rId68"/>
    <p:sldId id="1584" r:id="rId69"/>
    <p:sldId id="1585" r:id="rId70"/>
    <p:sldId id="1619" r:id="rId71"/>
    <p:sldId id="1586" r:id="rId72"/>
    <p:sldId id="1620" r:id="rId73"/>
    <p:sldId id="1538" r:id="rId74"/>
    <p:sldId id="1539" r:id="rId75"/>
    <p:sldId id="1548" r:id="rId76"/>
    <p:sldId id="1588" r:id="rId77"/>
    <p:sldId id="1459" r:id="rId78"/>
    <p:sldId id="1464" r:id="rId79"/>
    <p:sldId id="1549" r:id="rId80"/>
    <p:sldId id="1499" r:id="rId81"/>
    <p:sldId id="1500" r:id="rId82"/>
    <p:sldId id="1501" r:id="rId83"/>
    <p:sldId id="1540" r:id="rId84"/>
  </p:sldIdLst>
  <p:sldSz cx="9144000" cy="6858000" type="screen4x3"/>
  <p:notesSz cx="6985000" cy="9271000"/>
  <p:defaultTextStyle>
    <a:defPPr>
      <a:defRPr lang="en-US"/>
    </a:defPPr>
    <a:lvl1pPr algn="l" rtl="0" fontAlgn="base">
      <a:spcBef>
        <a:spcPct val="0"/>
      </a:spcBef>
      <a:spcAft>
        <a:spcPct val="0"/>
      </a:spcAft>
      <a:defRPr sz="2400" kern="1200">
        <a:solidFill>
          <a:schemeClr val="tx1"/>
        </a:solidFill>
        <a:latin typeface="Times New Roman" pitchFamily="-65" charset="0"/>
        <a:ea typeface="ＭＳ Ｐゴシック" pitchFamily="-65" charset="-128"/>
        <a:cs typeface="ＭＳ Ｐゴシック" pitchFamily="-65" charset="-128"/>
      </a:defRPr>
    </a:lvl1pPr>
    <a:lvl2pPr marL="457200" algn="l" rtl="0" fontAlgn="base">
      <a:spcBef>
        <a:spcPct val="0"/>
      </a:spcBef>
      <a:spcAft>
        <a:spcPct val="0"/>
      </a:spcAft>
      <a:defRPr sz="2400" kern="1200">
        <a:solidFill>
          <a:schemeClr val="tx1"/>
        </a:solidFill>
        <a:latin typeface="Times New Roman" pitchFamily="-65" charset="0"/>
        <a:ea typeface="ＭＳ Ｐゴシック" pitchFamily="-65" charset="-128"/>
        <a:cs typeface="ＭＳ Ｐゴシック" pitchFamily="-65" charset="-128"/>
      </a:defRPr>
    </a:lvl2pPr>
    <a:lvl3pPr marL="914400" algn="l" rtl="0" fontAlgn="base">
      <a:spcBef>
        <a:spcPct val="0"/>
      </a:spcBef>
      <a:spcAft>
        <a:spcPct val="0"/>
      </a:spcAft>
      <a:defRPr sz="2400" kern="1200">
        <a:solidFill>
          <a:schemeClr val="tx1"/>
        </a:solidFill>
        <a:latin typeface="Times New Roman" pitchFamily="-65" charset="0"/>
        <a:ea typeface="ＭＳ Ｐゴシック" pitchFamily="-65" charset="-128"/>
        <a:cs typeface="ＭＳ Ｐゴシック" pitchFamily="-65" charset="-128"/>
      </a:defRPr>
    </a:lvl3pPr>
    <a:lvl4pPr marL="1371600" algn="l" rtl="0" fontAlgn="base">
      <a:spcBef>
        <a:spcPct val="0"/>
      </a:spcBef>
      <a:spcAft>
        <a:spcPct val="0"/>
      </a:spcAft>
      <a:defRPr sz="2400" kern="1200">
        <a:solidFill>
          <a:schemeClr val="tx1"/>
        </a:solidFill>
        <a:latin typeface="Times New Roman" pitchFamily="-65" charset="0"/>
        <a:ea typeface="ＭＳ Ｐゴシック" pitchFamily="-65" charset="-128"/>
        <a:cs typeface="ＭＳ Ｐゴシック" pitchFamily="-65" charset="-128"/>
      </a:defRPr>
    </a:lvl4pPr>
    <a:lvl5pPr marL="1828800" algn="l" rtl="0" fontAlgn="base">
      <a:spcBef>
        <a:spcPct val="0"/>
      </a:spcBef>
      <a:spcAft>
        <a:spcPct val="0"/>
      </a:spcAft>
      <a:defRPr sz="2400" kern="1200">
        <a:solidFill>
          <a:schemeClr val="tx1"/>
        </a:solidFill>
        <a:latin typeface="Times New Roman" pitchFamily="-65" charset="0"/>
        <a:ea typeface="ＭＳ Ｐゴシック" pitchFamily="-65" charset="-128"/>
        <a:cs typeface="ＭＳ Ｐゴシック" pitchFamily="-65" charset="-128"/>
      </a:defRPr>
    </a:lvl5pPr>
    <a:lvl6pPr marL="2286000" algn="l" defTabSz="457200" rtl="0" eaLnBrk="1" latinLnBrk="0" hangingPunct="1">
      <a:defRPr sz="2400" kern="1200">
        <a:solidFill>
          <a:schemeClr val="tx1"/>
        </a:solidFill>
        <a:latin typeface="Times New Roman" pitchFamily="-65" charset="0"/>
        <a:ea typeface="ＭＳ Ｐゴシック" pitchFamily="-65" charset="-128"/>
        <a:cs typeface="ＭＳ Ｐゴシック" pitchFamily="-65" charset="-128"/>
      </a:defRPr>
    </a:lvl6pPr>
    <a:lvl7pPr marL="2743200" algn="l" defTabSz="457200" rtl="0" eaLnBrk="1" latinLnBrk="0" hangingPunct="1">
      <a:defRPr sz="2400" kern="1200">
        <a:solidFill>
          <a:schemeClr val="tx1"/>
        </a:solidFill>
        <a:latin typeface="Times New Roman" pitchFamily="-65" charset="0"/>
        <a:ea typeface="ＭＳ Ｐゴシック" pitchFamily="-65" charset="-128"/>
        <a:cs typeface="ＭＳ Ｐゴシック" pitchFamily="-65" charset="-128"/>
      </a:defRPr>
    </a:lvl7pPr>
    <a:lvl8pPr marL="3200400" algn="l" defTabSz="457200" rtl="0" eaLnBrk="1" latinLnBrk="0" hangingPunct="1">
      <a:defRPr sz="2400" kern="1200">
        <a:solidFill>
          <a:schemeClr val="tx1"/>
        </a:solidFill>
        <a:latin typeface="Times New Roman" pitchFamily="-65" charset="0"/>
        <a:ea typeface="ＭＳ Ｐゴシック" pitchFamily="-65" charset="-128"/>
        <a:cs typeface="ＭＳ Ｐゴシック" pitchFamily="-65" charset="-128"/>
      </a:defRPr>
    </a:lvl8pPr>
    <a:lvl9pPr marL="3657600" algn="l" defTabSz="457200" rtl="0" eaLnBrk="1" latinLnBrk="0" hangingPunct="1">
      <a:defRPr sz="2400" kern="1200">
        <a:solidFill>
          <a:schemeClr val="tx1"/>
        </a:solidFill>
        <a:latin typeface="Times New Roman" pitchFamily="-65" charset="0"/>
        <a:ea typeface="ＭＳ Ｐゴシック" pitchFamily="-65" charset="-128"/>
        <a:cs typeface="ＭＳ Ｐゴシック" pitchFamily="-65"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AFAFA"/>
    <a:srgbClr val="9900FF"/>
    <a:srgbClr val="CC0099"/>
    <a:srgbClr val="FFCC99"/>
    <a:srgbClr val="66FF33"/>
    <a:srgbClr val="00FF00"/>
    <a:srgbClr val="00CC66"/>
    <a:srgbClr val="FADA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70" d="100"/>
          <a:sy n="170" d="100"/>
        </p:scale>
        <p:origin x="-656" y="-392"/>
      </p:cViewPr>
      <p:guideLst>
        <p:guide orient="horz" pos="2160"/>
        <p:guide orient="horz" pos="336"/>
        <p:guide orient="horz" pos="744"/>
        <p:guide orient="horz" pos="3984"/>
        <p:guide pos="3408"/>
        <p:guide pos="7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90" d="100"/>
          <a:sy n="90" d="100"/>
        </p:scale>
        <p:origin x="-2088" y="-120"/>
      </p:cViewPr>
      <p:guideLst>
        <p:guide orient="horz" pos="2920"/>
        <p:guide pos="2200"/>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theme" Target="theme/theme1.xml"/><Relationship Id="rId91"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notesMaster" Target="notesMasters/notesMaster1.xml"/><Relationship Id="rId86" Type="http://schemas.openxmlformats.org/officeDocument/2006/relationships/handoutMaster" Target="handoutMasters/handoutMaster1.xml"/><Relationship Id="rId87" Type="http://schemas.openxmlformats.org/officeDocument/2006/relationships/printerSettings" Target="printerSettings/printerSettings1.bin"/><Relationship Id="rId88" Type="http://schemas.openxmlformats.org/officeDocument/2006/relationships/presProps" Target="presProps.xml"/><Relationship Id="rId89"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bwMode="auto">
          <a:xfrm>
            <a:off x="0" y="0"/>
            <a:ext cx="3025775" cy="463550"/>
          </a:xfrm>
          <a:prstGeom prst="rect">
            <a:avLst/>
          </a:prstGeom>
          <a:noFill/>
          <a:ln w="9525">
            <a:noFill/>
            <a:miter lim="800000"/>
            <a:headEnd/>
            <a:tailEnd/>
          </a:ln>
          <a:effectLst/>
        </p:spPr>
        <p:txBody>
          <a:bodyPr vert="horz" wrap="square" lIns="92883" tIns="46442" rIns="92883" bIns="46442" numCol="1" anchor="t" anchorCtr="0" compatLnSpc="1">
            <a:prstTxWarp prst="textNoShape">
              <a:avLst/>
            </a:prstTxWarp>
          </a:bodyPr>
          <a:lstStyle>
            <a:lvl1pPr defTabSz="928688" eaLnBrk="0" hangingPunct="0">
              <a:defRPr sz="1200">
                <a:latin typeface="Garamond" charset="0"/>
                <a:ea typeface="ＭＳ Ｐゴシック" charset="0"/>
                <a:cs typeface="ＭＳ Ｐゴシック" charset="0"/>
              </a:defRPr>
            </a:lvl1pPr>
          </a:lstStyle>
          <a:p>
            <a:pPr>
              <a:defRPr/>
            </a:pPr>
            <a:endParaRPr lang="en-US"/>
          </a:p>
        </p:txBody>
      </p:sp>
      <p:sp>
        <p:nvSpPr>
          <p:cNvPr id="110595" name="Rectangle 3"/>
          <p:cNvSpPr>
            <a:spLocks noGrp="1" noChangeArrowheads="1"/>
          </p:cNvSpPr>
          <p:nvPr>
            <p:ph type="dt" sz="quarter" idx="1"/>
          </p:nvPr>
        </p:nvSpPr>
        <p:spPr bwMode="auto">
          <a:xfrm>
            <a:off x="3959225" y="0"/>
            <a:ext cx="3025775" cy="463550"/>
          </a:xfrm>
          <a:prstGeom prst="rect">
            <a:avLst/>
          </a:prstGeom>
          <a:noFill/>
          <a:ln w="9525">
            <a:noFill/>
            <a:miter lim="800000"/>
            <a:headEnd/>
            <a:tailEnd/>
          </a:ln>
          <a:effectLst/>
        </p:spPr>
        <p:txBody>
          <a:bodyPr vert="horz" wrap="square" lIns="92883" tIns="46442" rIns="92883" bIns="46442" numCol="1" anchor="t" anchorCtr="0" compatLnSpc="1">
            <a:prstTxWarp prst="textNoShape">
              <a:avLst/>
            </a:prstTxWarp>
          </a:bodyPr>
          <a:lstStyle>
            <a:lvl1pPr algn="r" defTabSz="928688" eaLnBrk="0" hangingPunct="0">
              <a:defRPr sz="1200">
                <a:latin typeface="Garamond" charset="0"/>
                <a:ea typeface="ＭＳ Ｐゴシック" charset="0"/>
                <a:cs typeface="ＭＳ Ｐゴシック" charset="0"/>
              </a:defRPr>
            </a:lvl1pPr>
          </a:lstStyle>
          <a:p>
            <a:pPr>
              <a:defRPr/>
            </a:pPr>
            <a:endParaRPr lang="en-US"/>
          </a:p>
        </p:txBody>
      </p:sp>
      <p:sp>
        <p:nvSpPr>
          <p:cNvPr id="110596" name="Rectangle 4"/>
          <p:cNvSpPr>
            <a:spLocks noGrp="1" noChangeArrowheads="1"/>
          </p:cNvSpPr>
          <p:nvPr>
            <p:ph type="ftr" sz="quarter" idx="2"/>
          </p:nvPr>
        </p:nvSpPr>
        <p:spPr bwMode="auto">
          <a:xfrm>
            <a:off x="0" y="8807450"/>
            <a:ext cx="3025775" cy="463550"/>
          </a:xfrm>
          <a:prstGeom prst="rect">
            <a:avLst/>
          </a:prstGeom>
          <a:noFill/>
          <a:ln w="9525">
            <a:noFill/>
            <a:miter lim="800000"/>
            <a:headEnd/>
            <a:tailEnd/>
          </a:ln>
          <a:effectLst/>
        </p:spPr>
        <p:txBody>
          <a:bodyPr vert="horz" wrap="square" lIns="92883" tIns="46442" rIns="92883" bIns="46442" numCol="1" anchor="b" anchorCtr="0" compatLnSpc="1">
            <a:prstTxWarp prst="textNoShape">
              <a:avLst/>
            </a:prstTxWarp>
          </a:bodyPr>
          <a:lstStyle>
            <a:lvl1pPr defTabSz="928688" eaLnBrk="0" hangingPunct="0">
              <a:defRPr sz="1200">
                <a:latin typeface="Garamond" charset="0"/>
                <a:ea typeface="ＭＳ Ｐゴシック" charset="0"/>
                <a:cs typeface="ＭＳ Ｐゴシック" charset="0"/>
              </a:defRPr>
            </a:lvl1pPr>
          </a:lstStyle>
          <a:p>
            <a:pPr>
              <a:defRPr/>
            </a:pPr>
            <a:endParaRPr lang="en-US"/>
          </a:p>
        </p:txBody>
      </p:sp>
      <p:sp>
        <p:nvSpPr>
          <p:cNvPr id="110597" name="Rectangle 5"/>
          <p:cNvSpPr>
            <a:spLocks noGrp="1" noChangeArrowheads="1"/>
          </p:cNvSpPr>
          <p:nvPr>
            <p:ph type="sldNum" sz="quarter" idx="3"/>
          </p:nvPr>
        </p:nvSpPr>
        <p:spPr bwMode="auto">
          <a:xfrm>
            <a:off x="3959225" y="8807450"/>
            <a:ext cx="3025775" cy="463550"/>
          </a:xfrm>
          <a:prstGeom prst="rect">
            <a:avLst/>
          </a:prstGeom>
          <a:noFill/>
          <a:ln w="9525">
            <a:noFill/>
            <a:miter lim="800000"/>
            <a:headEnd/>
            <a:tailEnd/>
          </a:ln>
          <a:effectLst/>
        </p:spPr>
        <p:txBody>
          <a:bodyPr vert="horz" wrap="square" lIns="92883" tIns="46442" rIns="92883" bIns="46442" numCol="1" anchor="b" anchorCtr="0" compatLnSpc="1">
            <a:prstTxWarp prst="textNoShape">
              <a:avLst/>
            </a:prstTxWarp>
          </a:bodyPr>
          <a:lstStyle>
            <a:lvl1pPr algn="r" defTabSz="928688" eaLnBrk="0" hangingPunct="0">
              <a:defRPr sz="1200">
                <a:latin typeface="Garamond" pitchFamily="-110" charset="0"/>
                <a:ea typeface="ＭＳ Ｐゴシック" pitchFamily="-110" charset="-128"/>
                <a:cs typeface="ＭＳ Ｐゴシック" pitchFamily="-110" charset="-128"/>
              </a:defRPr>
            </a:lvl1pPr>
          </a:lstStyle>
          <a:p>
            <a:pPr>
              <a:defRPr/>
            </a:pPr>
            <a:fld id="{54F718EA-4B1F-2B4E-BE8C-86E6FAD07971}" type="slidenum">
              <a:rPr lang="en-US"/>
              <a:pPr>
                <a:defRPr/>
              </a:pPr>
              <a:t>‹#›</a:t>
            </a:fld>
            <a:endParaRPr lang="en-US"/>
          </a:p>
        </p:txBody>
      </p:sp>
    </p:spTree>
    <p:extLst>
      <p:ext uri="{BB962C8B-B14F-4D97-AF65-F5344CB8AC3E}">
        <p14:creationId xmlns:p14="http://schemas.microsoft.com/office/powerpoint/2010/main" val="28967555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2754" name="Rectangle 2"/>
          <p:cNvSpPr>
            <a:spLocks noGrp="1" noChangeArrowheads="1"/>
          </p:cNvSpPr>
          <p:nvPr>
            <p:ph type="hdr" sz="quarter"/>
          </p:nvPr>
        </p:nvSpPr>
        <p:spPr bwMode="auto">
          <a:xfrm>
            <a:off x="0" y="0"/>
            <a:ext cx="3043238" cy="457200"/>
          </a:xfrm>
          <a:prstGeom prst="rect">
            <a:avLst/>
          </a:prstGeom>
          <a:noFill/>
          <a:ln w="9525">
            <a:noFill/>
            <a:miter lim="800000"/>
            <a:headEnd/>
            <a:tailEnd/>
          </a:ln>
          <a:effectLst/>
        </p:spPr>
        <p:txBody>
          <a:bodyPr vert="horz" wrap="square" lIns="91339" tIns="45670" rIns="91339" bIns="45670" numCol="1" anchor="t" anchorCtr="0" compatLnSpc="1">
            <a:prstTxWarp prst="textNoShape">
              <a:avLst/>
            </a:prstTxWarp>
          </a:bodyPr>
          <a:lstStyle>
            <a:lvl1pPr defTabSz="912813" eaLnBrk="0" hangingPunct="0">
              <a:defRPr sz="1200">
                <a:latin typeface="Garamond" charset="0"/>
                <a:ea typeface="ＭＳ Ｐゴシック" charset="0"/>
                <a:cs typeface="ＭＳ Ｐゴシック" charset="0"/>
              </a:defRPr>
            </a:lvl1pPr>
          </a:lstStyle>
          <a:p>
            <a:pPr>
              <a:defRPr/>
            </a:pPr>
            <a:endParaRPr lang="en-US"/>
          </a:p>
        </p:txBody>
      </p:sp>
      <p:sp>
        <p:nvSpPr>
          <p:cNvPr id="202755" name="Rectangle 3"/>
          <p:cNvSpPr>
            <a:spLocks noGrp="1" noChangeArrowheads="1"/>
          </p:cNvSpPr>
          <p:nvPr>
            <p:ph type="dt" idx="1"/>
          </p:nvPr>
        </p:nvSpPr>
        <p:spPr bwMode="auto">
          <a:xfrm>
            <a:off x="3957638" y="0"/>
            <a:ext cx="3043237" cy="457200"/>
          </a:xfrm>
          <a:prstGeom prst="rect">
            <a:avLst/>
          </a:prstGeom>
          <a:noFill/>
          <a:ln w="9525">
            <a:noFill/>
            <a:miter lim="800000"/>
            <a:headEnd/>
            <a:tailEnd/>
          </a:ln>
          <a:effectLst/>
        </p:spPr>
        <p:txBody>
          <a:bodyPr vert="horz" wrap="square" lIns="91339" tIns="45670" rIns="91339" bIns="45670" numCol="1" anchor="t" anchorCtr="0" compatLnSpc="1">
            <a:prstTxWarp prst="textNoShape">
              <a:avLst/>
            </a:prstTxWarp>
          </a:bodyPr>
          <a:lstStyle>
            <a:lvl1pPr algn="r" defTabSz="912813" eaLnBrk="0" hangingPunct="0">
              <a:defRPr sz="1200">
                <a:latin typeface="Garamond" charset="0"/>
                <a:ea typeface="ＭＳ Ｐゴシック" charset="0"/>
                <a:cs typeface="ＭＳ Ｐゴシック" charset="0"/>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66813" y="685800"/>
            <a:ext cx="4668837" cy="3502025"/>
          </a:xfrm>
          <a:prstGeom prst="rect">
            <a:avLst/>
          </a:prstGeom>
          <a:noFill/>
          <a:ln w="9525">
            <a:solidFill>
              <a:srgbClr val="000000"/>
            </a:solidFill>
            <a:miter lim="800000"/>
            <a:headEnd/>
            <a:tailEnd/>
          </a:ln>
        </p:spPr>
      </p:sp>
      <p:sp>
        <p:nvSpPr>
          <p:cNvPr id="202757" name="Rectangle 5"/>
          <p:cNvSpPr>
            <a:spLocks noGrp="1" noChangeArrowheads="1"/>
          </p:cNvSpPr>
          <p:nvPr>
            <p:ph type="body" sz="quarter" idx="3"/>
          </p:nvPr>
        </p:nvSpPr>
        <p:spPr bwMode="auto">
          <a:xfrm>
            <a:off x="912813" y="4416425"/>
            <a:ext cx="5175250" cy="4186238"/>
          </a:xfrm>
          <a:prstGeom prst="rect">
            <a:avLst/>
          </a:prstGeom>
          <a:noFill/>
          <a:ln w="9525">
            <a:noFill/>
            <a:miter lim="800000"/>
            <a:headEnd/>
            <a:tailEnd/>
          </a:ln>
          <a:effectLst/>
        </p:spPr>
        <p:txBody>
          <a:bodyPr vert="horz" wrap="square" lIns="91339" tIns="45670" rIns="91339" bIns="4567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2758" name="Rectangle 6"/>
          <p:cNvSpPr>
            <a:spLocks noGrp="1" noChangeArrowheads="1"/>
          </p:cNvSpPr>
          <p:nvPr>
            <p:ph type="ftr" sz="quarter" idx="4"/>
          </p:nvPr>
        </p:nvSpPr>
        <p:spPr bwMode="auto">
          <a:xfrm>
            <a:off x="0" y="8831263"/>
            <a:ext cx="3043238" cy="457200"/>
          </a:xfrm>
          <a:prstGeom prst="rect">
            <a:avLst/>
          </a:prstGeom>
          <a:noFill/>
          <a:ln w="9525">
            <a:noFill/>
            <a:miter lim="800000"/>
            <a:headEnd/>
            <a:tailEnd/>
          </a:ln>
          <a:effectLst/>
        </p:spPr>
        <p:txBody>
          <a:bodyPr vert="horz" wrap="square" lIns="91339" tIns="45670" rIns="91339" bIns="45670" numCol="1" anchor="b" anchorCtr="0" compatLnSpc="1">
            <a:prstTxWarp prst="textNoShape">
              <a:avLst/>
            </a:prstTxWarp>
          </a:bodyPr>
          <a:lstStyle>
            <a:lvl1pPr defTabSz="912813" eaLnBrk="0" hangingPunct="0">
              <a:defRPr sz="1200">
                <a:latin typeface="Garamond" charset="0"/>
                <a:ea typeface="ＭＳ Ｐゴシック" charset="0"/>
                <a:cs typeface="ＭＳ Ｐゴシック" charset="0"/>
              </a:defRPr>
            </a:lvl1pPr>
          </a:lstStyle>
          <a:p>
            <a:pPr>
              <a:defRPr/>
            </a:pPr>
            <a:endParaRPr lang="en-US"/>
          </a:p>
        </p:txBody>
      </p:sp>
      <p:sp>
        <p:nvSpPr>
          <p:cNvPr id="202759" name="Rectangle 7"/>
          <p:cNvSpPr>
            <a:spLocks noGrp="1" noChangeArrowheads="1"/>
          </p:cNvSpPr>
          <p:nvPr>
            <p:ph type="sldNum" sz="quarter" idx="5"/>
          </p:nvPr>
        </p:nvSpPr>
        <p:spPr bwMode="auto">
          <a:xfrm>
            <a:off x="3957638" y="8831263"/>
            <a:ext cx="3043237" cy="457200"/>
          </a:xfrm>
          <a:prstGeom prst="rect">
            <a:avLst/>
          </a:prstGeom>
          <a:noFill/>
          <a:ln w="9525">
            <a:noFill/>
            <a:miter lim="800000"/>
            <a:headEnd/>
            <a:tailEnd/>
          </a:ln>
          <a:effectLst/>
        </p:spPr>
        <p:txBody>
          <a:bodyPr vert="horz" wrap="square" lIns="91339" tIns="45670" rIns="91339" bIns="45670" numCol="1" anchor="b" anchorCtr="0" compatLnSpc="1">
            <a:prstTxWarp prst="textNoShape">
              <a:avLst/>
            </a:prstTxWarp>
          </a:bodyPr>
          <a:lstStyle>
            <a:lvl1pPr algn="r" defTabSz="912813" eaLnBrk="0" hangingPunct="0">
              <a:defRPr sz="1200">
                <a:latin typeface="Garamond" pitchFamily="-110" charset="0"/>
                <a:ea typeface="ＭＳ Ｐゴシック" pitchFamily="-110" charset="-128"/>
                <a:cs typeface="ＭＳ Ｐゴシック" pitchFamily="-110" charset="-128"/>
              </a:defRPr>
            </a:lvl1pPr>
          </a:lstStyle>
          <a:p>
            <a:pPr>
              <a:defRPr/>
            </a:pPr>
            <a:fld id="{C992A7AB-9DEC-2047-ACC8-C447CDE366B8}" type="slidenum">
              <a:rPr lang="en-US"/>
              <a:pPr>
                <a:defRPr/>
              </a:pPr>
              <a:t>‹#›</a:t>
            </a:fld>
            <a:endParaRPr lang="en-US"/>
          </a:p>
        </p:txBody>
      </p:sp>
    </p:spTree>
    <p:extLst>
      <p:ext uri="{BB962C8B-B14F-4D97-AF65-F5344CB8AC3E}">
        <p14:creationId xmlns:p14="http://schemas.microsoft.com/office/powerpoint/2010/main" val="22855869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10"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10" charset="0"/>
        <a:ea typeface="ＭＳ Ｐゴシック" pitchFamily="-110"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5DDD9A3B-00A7-8747-8CF3-4C6B790EB4CC}" type="slidenum">
              <a:rPr lang="en-US">
                <a:latin typeface="Garamond" pitchFamily="-65" charset="0"/>
                <a:ea typeface="ＭＳ Ｐゴシック" pitchFamily="-65" charset="-128"/>
                <a:cs typeface="ＭＳ Ｐゴシック" pitchFamily="-65" charset="-128"/>
              </a:rPr>
              <a:pPr/>
              <a:t>1</a:t>
            </a:fld>
            <a:endParaRPr lang="en-US">
              <a:latin typeface="Garamond" pitchFamily="-65" charset="0"/>
              <a:ea typeface="ＭＳ Ｐゴシック" pitchFamily="-65" charset="-128"/>
              <a:cs typeface="ＭＳ Ｐゴシック" pitchFamily="-65" charset="-128"/>
            </a:endParaRPr>
          </a:p>
        </p:txBody>
      </p:sp>
      <p:sp>
        <p:nvSpPr>
          <p:cNvPr id="16387" name="Rectangle 2"/>
          <p:cNvSpPr>
            <a:spLocks noGrp="1" noRot="1" noChangeAspect="1" noChangeArrowheads="1"/>
          </p:cNvSpPr>
          <p:nvPr>
            <p:ph type="sldImg"/>
          </p:nvPr>
        </p:nvSpPr>
        <p:spPr>
          <a:solidFill>
            <a:srgbClr val="FFFFFF"/>
          </a:solidFill>
          <a:ln/>
        </p:spPr>
      </p:sp>
      <p:sp>
        <p:nvSpPr>
          <p:cNvPr id="16388" name="Rectangle 3"/>
          <p:cNvSpPr>
            <a:spLocks noGrp="1" noChangeArrowheads="1"/>
          </p:cNvSpPr>
          <p:nvPr>
            <p:ph type="body" idx="1"/>
          </p:nvPr>
        </p:nvSpPr>
        <p:spPr>
          <a:solidFill>
            <a:srgbClr val="FFFFFF"/>
          </a:solidFill>
          <a:ln>
            <a:solidFill>
              <a:srgbClr val="000000"/>
            </a:solid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p:spPr>
        <p:txBody>
          <a:bodyPr/>
          <a:lstStyle/>
          <a:p>
            <a:endParaRPr lang="en-US" dirty="0">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p>
            <a:fld id="{22D8BFB7-3F33-1949-ABF2-B64408364FCA}" type="slidenum">
              <a:rPr lang="en-US">
                <a:latin typeface="Garamond" pitchFamily="-65" charset="0"/>
                <a:ea typeface="ＭＳ Ｐゴシック" pitchFamily="-65" charset="-128"/>
                <a:cs typeface="ＭＳ Ｐゴシック" pitchFamily="-65" charset="-128"/>
              </a:rPr>
              <a:pPr/>
              <a:t>81</a:t>
            </a:fld>
            <a:endParaRPr lang="en-US">
              <a:latin typeface="Garamond" pitchFamily="-65" charset="0"/>
              <a:ea typeface="ＭＳ Ｐゴシック" pitchFamily="-65" charset="-128"/>
              <a:cs typeface="ＭＳ Ｐゴシック" pitchFamily="-65" charset="-128"/>
            </a:endParaRPr>
          </a:p>
        </p:txBody>
      </p:sp>
      <p:sp>
        <p:nvSpPr>
          <p:cNvPr id="153603" name="Rectangle 2"/>
          <p:cNvSpPr>
            <a:spLocks noGrp="1" noRot="1" noChangeAspect="1" noChangeArrowheads="1" noTextEdit="1"/>
          </p:cNvSpPr>
          <p:nvPr>
            <p:ph type="sldImg"/>
          </p:nvPr>
        </p:nvSpPr>
        <p:spPr>
          <a:ln/>
        </p:spPr>
      </p:sp>
      <p:sp>
        <p:nvSpPr>
          <p:cNvPr id="153604"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a:noFill/>
          <a:ln/>
        </p:spPr>
        <p:txBody>
          <a:bodyPr/>
          <a:lstStyle/>
          <a:p>
            <a:endParaRPr lang="en-US">
              <a:latin typeface="Times New Roman" pitchFamily="-65" charset="0"/>
              <a:ea typeface="ＭＳ Ｐゴシック" pitchFamily="-65" charset="-128"/>
              <a:cs typeface="ＭＳ Ｐゴシック" pitchFamily="-65"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0" y="0"/>
            <a:ext cx="9144000" cy="609600"/>
          </a:xfrm>
          <a:prstGeom prst="rect">
            <a:avLst/>
          </a:prstGeom>
          <a:solidFill>
            <a:srgbClr val="30588C"/>
          </a:solidFill>
          <a:ln w="9525">
            <a:noFill/>
            <a:miter lim="800000"/>
            <a:headEnd/>
            <a:tailEnd/>
          </a:ln>
          <a:effectLst/>
        </p:spPr>
        <p:txBody>
          <a:bodyPr wrap="none" anchor="ctr">
            <a:prstTxWarp prst="textNoShape">
              <a:avLst/>
            </a:prstTxWarp>
          </a:bodyPr>
          <a:lstStyle/>
          <a:p>
            <a:pPr algn="ctr" eaLnBrk="0" hangingPunct="0">
              <a:defRPr/>
            </a:pPr>
            <a:endParaRPr lang="en-US">
              <a:solidFill>
                <a:schemeClr val="accent1"/>
              </a:solidFill>
              <a:latin typeface="Arial" pitchFamily="-110" charset="0"/>
              <a:ea typeface="ＭＳ Ｐゴシック" pitchFamily="-110" charset="-128"/>
              <a:cs typeface="ＭＳ Ｐゴシック" pitchFamily="-110" charset="-128"/>
            </a:endParaRPr>
          </a:p>
        </p:txBody>
      </p:sp>
      <p:sp>
        <p:nvSpPr>
          <p:cNvPr id="5" name="Text Box 5"/>
          <p:cNvSpPr txBox="1">
            <a:spLocks noChangeArrowheads="1"/>
          </p:cNvSpPr>
          <p:nvPr/>
        </p:nvSpPr>
        <p:spPr bwMode="auto">
          <a:xfrm>
            <a:off x="365125" y="44450"/>
            <a:ext cx="8001000" cy="519113"/>
          </a:xfrm>
          <a:prstGeom prst="rect">
            <a:avLst/>
          </a:prstGeom>
          <a:noFill/>
          <a:ln w="9525">
            <a:noFill/>
            <a:miter lim="800000"/>
            <a:headEnd/>
            <a:tailEnd/>
          </a:ln>
          <a:effectLst/>
        </p:spPr>
        <p:txBody>
          <a:bodyPr>
            <a:prstTxWarp prst="textNoShape">
              <a:avLst/>
            </a:prstTxWarp>
            <a:spAutoFit/>
          </a:bodyPr>
          <a:lstStyle/>
          <a:p>
            <a:pPr>
              <a:spcBef>
                <a:spcPct val="50000"/>
              </a:spcBef>
              <a:defRPr/>
            </a:pPr>
            <a:r>
              <a:rPr lang="en-US" sz="2800">
                <a:solidFill>
                  <a:schemeClr val="bg1"/>
                </a:solidFill>
                <a:latin typeface="Arial" pitchFamily="-110" charset="0"/>
                <a:ea typeface="ＭＳ Ｐゴシック" pitchFamily="-110" charset="-128"/>
                <a:cs typeface="ＭＳ Ｐゴシック" pitchFamily="-110" charset="-128"/>
              </a:rPr>
              <a:t>Chapter 17 Lecture</a:t>
            </a:r>
          </a:p>
        </p:txBody>
      </p:sp>
      <p:pic>
        <p:nvPicPr>
          <p:cNvPr id="6" name="Picture 7" descr="BENN9552_07_ecat"/>
          <p:cNvPicPr>
            <a:picLocks noChangeAspect="1" noChangeArrowheads="1"/>
          </p:cNvPicPr>
          <p:nvPr/>
        </p:nvPicPr>
        <p:blipFill>
          <a:blip r:embed="rId2"/>
          <a:srcRect/>
          <a:stretch>
            <a:fillRect/>
          </a:stretch>
        </p:blipFill>
        <p:spPr bwMode="auto">
          <a:xfrm>
            <a:off x="5064125" y="1781175"/>
            <a:ext cx="3857625" cy="4937125"/>
          </a:xfrm>
          <a:prstGeom prst="rect">
            <a:avLst/>
          </a:prstGeom>
          <a:noFill/>
          <a:effectLst>
            <a:outerShdw blurRad="63500" dist="35921" dir="2700000" algn="ctr" rotWithShape="0">
              <a:srgbClr val="000000">
                <a:alpha val="74998"/>
              </a:srgbClr>
            </a:outerShdw>
          </a:effectLst>
        </p:spPr>
      </p:pic>
      <p:sp>
        <p:nvSpPr>
          <p:cNvPr id="7" name="Text Box 8"/>
          <p:cNvSpPr txBox="1">
            <a:spLocks noChangeArrowheads="1"/>
          </p:cNvSpPr>
          <p:nvPr/>
        </p:nvSpPr>
        <p:spPr bwMode="auto">
          <a:xfrm>
            <a:off x="457200" y="881063"/>
            <a:ext cx="8448675" cy="646331"/>
          </a:xfrm>
          <a:prstGeom prst="rect">
            <a:avLst/>
          </a:prstGeom>
          <a:noFill/>
          <a:ln w="9525">
            <a:noFill/>
            <a:miter lim="800000"/>
            <a:headEnd/>
            <a:tailEnd/>
          </a:ln>
          <a:effectLst/>
        </p:spPr>
        <p:txBody>
          <a:bodyPr>
            <a:prstTxWarp prst="textNoShape">
              <a:avLst/>
            </a:prstTxWarp>
            <a:spAutoFit/>
          </a:bodyPr>
          <a:lstStyle/>
          <a:p>
            <a:pPr algn="r">
              <a:spcBef>
                <a:spcPct val="50000"/>
              </a:spcBef>
              <a:defRPr/>
            </a:pPr>
            <a:r>
              <a:rPr lang="en-US" sz="3600" b="1" dirty="0">
                <a:latin typeface="Arial" pitchFamily="-110" charset="0"/>
                <a:ea typeface="ＭＳ Ｐゴシック" pitchFamily="-110" charset="-128"/>
                <a:cs typeface="ＭＳ Ｐゴシック" pitchFamily="-110" charset="-128"/>
              </a:rPr>
              <a:t>The Cosmic </a:t>
            </a:r>
            <a:r>
              <a:rPr lang="en-US" sz="3600" b="1" dirty="0" smtClean="0">
                <a:latin typeface="Arial" pitchFamily="-110" charset="0"/>
                <a:ea typeface="ＭＳ Ｐゴシック" pitchFamily="-110" charset="-128"/>
                <a:cs typeface="ＭＳ Ｐゴシック" pitchFamily="-110" charset="-128"/>
              </a:rPr>
              <a:t>Perspective</a:t>
            </a:r>
            <a:endParaRPr lang="en-US" sz="3600" b="1" dirty="0">
              <a:latin typeface="Arial" pitchFamily="-110" charset="0"/>
              <a:ea typeface="ＭＳ Ｐゴシック" pitchFamily="-110" charset="-128"/>
              <a:cs typeface="ＭＳ Ｐゴシック" pitchFamily="-110" charset="-128"/>
            </a:endParaRPr>
          </a:p>
        </p:txBody>
      </p:sp>
      <p:sp>
        <p:nvSpPr>
          <p:cNvPr id="156674" name="Rectangle 2"/>
          <p:cNvSpPr>
            <a:spLocks noGrp="1" noChangeArrowheads="1"/>
          </p:cNvSpPr>
          <p:nvPr>
            <p:ph type="ctrTitle"/>
          </p:nvPr>
        </p:nvSpPr>
        <p:spPr>
          <a:xfrm>
            <a:off x="365125" y="3124200"/>
            <a:ext cx="6569075" cy="641350"/>
          </a:xfrm>
        </p:spPr>
        <p:txBody>
          <a:bodyPr lIns="91440"/>
          <a:lstStyle>
            <a:lvl1pPr>
              <a:defRPr sz="3600">
                <a:solidFill>
                  <a:schemeClr val="tx1"/>
                </a:solidFill>
              </a:defRPr>
            </a:lvl1pPr>
          </a:lstStyle>
          <a:p>
            <a:r>
              <a:rPr lang="en-US"/>
              <a:t>Click to edit Master title style</a:t>
            </a:r>
          </a:p>
        </p:txBody>
      </p:sp>
      <p:sp>
        <p:nvSpPr>
          <p:cNvPr id="156675" name="Rectangle 3"/>
          <p:cNvSpPr>
            <a:spLocks noGrp="1" noChangeArrowheads="1"/>
          </p:cNvSpPr>
          <p:nvPr>
            <p:ph type="subTitle" idx="1"/>
          </p:nvPr>
        </p:nvSpPr>
        <p:spPr>
          <a:xfrm>
            <a:off x="365125" y="3811588"/>
            <a:ext cx="6569075" cy="396875"/>
          </a:xfrm>
        </p:spPr>
        <p:txBody>
          <a:bodyPr>
            <a:spAutoFit/>
          </a:bodyPr>
          <a:lstStyle>
            <a:lvl1pPr marL="0" indent="0">
              <a:buFontTx/>
              <a:buNone/>
              <a:defRPr sz="2000"/>
            </a:lvl1pPr>
          </a:lstStyle>
          <a:p>
            <a:r>
              <a:rPr lang="en-US"/>
              <a:t>Click to edit Master subtitle style</a:t>
            </a:r>
          </a:p>
        </p:txBody>
      </p:sp>
      <p:sp>
        <p:nvSpPr>
          <p:cNvPr id="8" name="Rectangle 6"/>
          <p:cNvSpPr>
            <a:spLocks noGrp="1" noChangeArrowheads="1"/>
          </p:cNvSpPr>
          <p:nvPr>
            <p:ph type="ftr" sz="quarter" idx="10"/>
          </p:nvPr>
        </p:nvSpPr>
        <p:spPr/>
        <p:txBody>
          <a:bodyPr/>
          <a:lstStyle>
            <a:lvl1pPr>
              <a:defRPr smtClean="0"/>
            </a:lvl1pPr>
          </a:lstStyle>
          <a:p>
            <a:pPr>
              <a:defRPr/>
            </a:pPr>
            <a:r>
              <a:rPr lang="en-GB"/>
              <a:t>© 2014 Pearson Education, Inc.</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65125" y="1141413"/>
            <a:ext cx="4038600" cy="51069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56125" y="1141413"/>
            <a:ext cx="4038600" cy="51069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248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0"/>
            <a:ext cx="6705600" cy="6248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ftr" sz="quarter" idx="10"/>
          </p:nvPr>
        </p:nvSpPr>
        <p:spPr>
          <a:ln/>
        </p:spPr>
        <p:txBody>
          <a:bodyPr/>
          <a:lstStyle>
            <a:lvl1pPr>
              <a:defRPr/>
            </a:lvl1pPr>
          </a:lstStyle>
          <a:p>
            <a:pPr>
              <a:defRPr/>
            </a:pPr>
            <a:r>
              <a:rPr lang="en-GB"/>
              <a:t>© 2014 Pearson Education, Inc.</a:t>
            </a: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579438"/>
          </a:xfrm>
          <a:prstGeom prst="rect">
            <a:avLst/>
          </a:prstGeom>
          <a:noFill/>
          <a:ln w="9525">
            <a:noFill/>
            <a:miter lim="800000"/>
            <a:headEnd/>
            <a:tailEnd/>
          </a:ln>
        </p:spPr>
        <p:txBody>
          <a:bodyPr vert="horz" wrap="square" lIns="457200" tIns="45720" rIns="91440" bIns="45720" numCol="1" anchor="t" anchorCtr="0" compatLnSpc="1">
            <a:prstTxWarp prst="textNoShape">
              <a:avLst/>
            </a:prstTxWarp>
            <a:spAutoFit/>
          </a:bodyPr>
          <a:lstStyle/>
          <a:p>
            <a:pPr lvl="0"/>
            <a:r>
              <a:rPr lang="en-US"/>
              <a:t>Click to edit Master title style</a:t>
            </a:r>
          </a:p>
        </p:txBody>
      </p:sp>
      <p:sp>
        <p:nvSpPr>
          <p:cNvPr id="1027" name="Rectangle 3"/>
          <p:cNvSpPr>
            <a:spLocks noGrp="1" noChangeArrowheads="1"/>
          </p:cNvSpPr>
          <p:nvPr>
            <p:ph type="body" idx="1"/>
          </p:nvPr>
        </p:nvSpPr>
        <p:spPr bwMode="auto">
          <a:xfrm>
            <a:off x="365125" y="1141413"/>
            <a:ext cx="8229600" cy="51069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5652" name="Rectangle 4"/>
          <p:cNvSpPr>
            <a:spLocks noGrp="1" noChangeArrowheads="1"/>
          </p:cNvSpPr>
          <p:nvPr>
            <p:ph type="ftr" sz="quarter" idx="3"/>
          </p:nvPr>
        </p:nvSpPr>
        <p:spPr bwMode="gray">
          <a:xfrm>
            <a:off x="87313" y="6613525"/>
            <a:ext cx="5399087" cy="179388"/>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defRPr sz="900" smtClean="0">
                <a:latin typeface="+mn-lt"/>
                <a:ea typeface="+mj-ea"/>
                <a:cs typeface="+mj-cs"/>
              </a:defRPr>
            </a:lvl1pPr>
          </a:lstStyle>
          <a:p>
            <a:pPr>
              <a:defRPr/>
            </a:pPr>
            <a:r>
              <a:rPr lang="en-GB"/>
              <a:t>© 2014 Pearson Education, Inc.</a:t>
            </a:r>
          </a:p>
        </p:txBody>
      </p:sp>
    </p:spTree>
  </p:cSld>
  <p:clrMap bg1="lt1" tx1="dk1" bg2="lt2" tx2="dk2" accent1="accent1" accent2="accent2" accent3="accent3" accent4="accent4" accent5="accent5" accent6="accent6" hlink="hlink" folHlink="folHlink"/>
  <p:sldLayoutIdLst>
    <p:sldLayoutId id="2147483673"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dt="0"/>
  <p:txStyles>
    <p:titleStyle>
      <a:lvl1pPr algn="l" rtl="0" eaLnBrk="0" fontAlgn="base" hangingPunct="0">
        <a:spcBef>
          <a:spcPct val="50000"/>
        </a:spcBef>
        <a:spcAft>
          <a:spcPct val="0"/>
        </a:spcAft>
        <a:defRPr sz="3200" b="1">
          <a:solidFill>
            <a:srgbClr val="30588C"/>
          </a:solidFill>
          <a:latin typeface="+mj-lt"/>
          <a:ea typeface="+mj-ea"/>
          <a:cs typeface="+mj-cs"/>
        </a:defRPr>
      </a:lvl1pPr>
      <a:lvl2pPr algn="l" rtl="0" eaLnBrk="0" fontAlgn="base" hangingPunct="0">
        <a:spcBef>
          <a:spcPct val="50000"/>
        </a:spcBef>
        <a:spcAft>
          <a:spcPct val="0"/>
        </a:spcAft>
        <a:defRPr sz="3200" b="1">
          <a:solidFill>
            <a:srgbClr val="30588C"/>
          </a:solidFill>
          <a:latin typeface="Arial" pitchFamily="-110" charset="0"/>
          <a:ea typeface="Arial" pitchFamily="-110" charset="0"/>
          <a:cs typeface="Arial" pitchFamily="-110" charset="0"/>
        </a:defRPr>
      </a:lvl2pPr>
      <a:lvl3pPr algn="l" rtl="0" eaLnBrk="0" fontAlgn="base" hangingPunct="0">
        <a:spcBef>
          <a:spcPct val="50000"/>
        </a:spcBef>
        <a:spcAft>
          <a:spcPct val="0"/>
        </a:spcAft>
        <a:defRPr sz="3200" b="1">
          <a:solidFill>
            <a:srgbClr val="30588C"/>
          </a:solidFill>
          <a:latin typeface="Arial" pitchFamily="-110" charset="0"/>
          <a:ea typeface="Arial" pitchFamily="-110" charset="0"/>
          <a:cs typeface="Arial" pitchFamily="-110" charset="0"/>
        </a:defRPr>
      </a:lvl3pPr>
      <a:lvl4pPr algn="l" rtl="0" eaLnBrk="0" fontAlgn="base" hangingPunct="0">
        <a:spcBef>
          <a:spcPct val="50000"/>
        </a:spcBef>
        <a:spcAft>
          <a:spcPct val="0"/>
        </a:spcAft>
        <a:defRPr sz="3200" b="1">
          <a:solidFill>
            <a:srgbClr val="30588C"/>
          </a:solidFill>
          <a:latin typeface="Arial" pitchFamily="-110" charset="0"/>
          <a:ea typeface="Arial" pitchFamily="-110" charset="0"/>
          <a:cs typeface="Arial" pitchFamily="-110" charset="0"/>
        </a:defRPr>
      </a:lvl4pPr>
      <a:lvl5pPr algn="l" rtl="0" eaLnBrk="0" fontAlgn="base" hangingPunct="0">
        <a:spcBef>
          <a:spcPct val="50000"/>
        </a:spcBef>
        <a:spcAft>
          <a:spcPct val="0"/>
        </a:spcAft>
        <a:defRPr sz="3200" b="1">
          <a:solidFill>
            <a:srgbClr val="30588C"/>
          </a:solidFill>
          <a:latin typeface="Arial" pitchFamily="-110" charset="0"/>
          <a:ea typeface="Arial" pitchFamily="-110" charset="0"/>
          <a:cs typeface="Arial" pitchFamily="-110" charset="0"/>
        </a:defRPr>
      </a:lvl5pPr>
      <a:lvl6pPr marL="457200" algn="l" rtl="0" fontAlgn="base">
        <a:spcBef>
          <a:spcPct val="50000"/>
        </a:spcBef>
        <a:spcAft>
          <a:spcPct val="0"/>
        </a:spcAft>
        <a:defRPr sz="3200" b="1">
          <a:solidFill>
            <a:srgbClr val="30588C"/>
          </a:solidFill>
          <a:latin typeface="Arial" pitchFamily="-110" charset="0"/>
          <a:ea typeface="Arial" pitchFamily="-110" charset="0"/>
          <a:cs typeface="Arial" pitchFamily="-110" charset="0"/>
        </a:defRPr>
      </a:lvl6pPr>
      <a:lvl7pPr marL="914400" algn="l" rtl="0" fontAlgn="base">
        <a:spcBef>
          <a:spcPct val="50000"/>
        </a:spcBef>
        <a:spcAft>
          <a:spcPct val="0"/>
        </a:spcAft>
        <a:defRPr sz="3200" b="1">
          <a:solidFill>
            <a:srgbClr val="30588C"/>
          </a:solidFill>
          <a:latin typeface="Arial" pitchFamily="-110" charset="0"/>
          <a:ea typeface="Arial" pitchFamily="-110" charset="0"/>
          <a:cs typeface="Arial" pitchFamily="-110" charset="0"/>
        </a:defRPr>
      </a:lvl7pPr>
      <a:lvl8pPr marL="1371600" algn="l" rtl="0" fontAlgn="base">
        <a:spcBef>
          <a:spcPct val="50000"/>
        </a:spcBef>
        <a:spcAft>
          <a:spcPct val="0"/>
        </a:spcAft>
        <a:defRPr sz="3200" b="1">
          <a:solidFill>
            <a:srgbClr val="30588C"/>
          </a:solidFill>
          <a:latin typeface="Arial" pitchFamily="-110" charset="0"/>
          <a:ea typeface="Arial" pitchFamily="-110" charset="0"/>
          <a:cs typeface="Arial" pitchFamily="-110" charset="0"/>
        </a:defRPr>
      </a:lvl8pPr>
      <a:lvl9pPr marL="1828800" algn="l" rtl="0" fontAlgn="base">
        <a:spcBef>
          <a:spcPct val="50000"/>
        </a:spcBef>
        <a:spcAft>
          <a:spcPct val="0"/>
        </a:spcAft>
        <a:defRPr sz="3200" b="1">
          <a:solidFill>
            <a:srgbClr val="30588C"/>
          </a:solidFill>
          <a:latin typeface="Arial" pitchFamily="-110" charset="0"/>
          <a:ea typeface="Arial" pitchFamily="-110" charset="0"/>
          <a:cs typeface="Arial" pitchFamily="-110"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pitchFamily="-110"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pitchFamily="-110"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pitchFamily="-110"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pitchFamily="-110" charset="-128"/>
        </a:defRPr>
      </a:lvl5pPr>
      <a:lvl6pPr marL="2514600" indent="-228600" algn="l" rtl="0" fontAlgn="base">
        <a:spcBef>
          <a:spcPct val="20000"/>
        </a:spcBef>
        <a:spcAft>
          <a:spcPct val="0"/>
        </a:spcAft>
        <a:buChar char="»"/>
        <a:defRPr sz="2000">
          <a:solidFill>
            <a:schemeClr val="tx1"/>
          </a:solidFill>
          <a:latin typeface="+mn-lt"/>
          <a:ea typeface="ＭＳ Ｐゴシック" pitchFamily="-110" charset="-128"/>
        </a:defRPr>
      </a:lvl6pPr>
      <a:lvl7pPr marL="2971800" indent="-228600" algn="l" rtl="0" fontAlgn="base">
        <a:spcBef>
          <a:spcPct val="20000"/>
        </a:spcBef>
        <a:spcAft>
          <a:spcPct val="0"/>
        </a:spcAft>
        <a:buChar char="»"/>
        <a:defRPr sz="2000">
          <a:solidFill>
            <a:schemeClr val="tx1"/>
          </a:solidFill>
          <a:latin typeface="+mn-lt"/>
          <a:ea typeface="ＭＳ Ｐゴシック" pitchFamily="-110" charset="-128"/>
        </a:defRPr>
      </a:lvl7pPr>
      <a:lvl8pPr marL="3429000" indent="-228600" algn="l" rtl="0" fontAlgn="base">
        <a:spcBef>
          <a:spcPct val="20000"/>
        </a:spcBef>
        <a:spcAft>
          <a:spcPct val="0"/>
        </a:spcAft>
        <a:buChar char="»"/>
        <a:defRPr sz="2000">
          <a:solidFill>
            <a:schemeClr val="tx1"/>
          </a:solidFill>
          <a:latin typeface="+mn-lt"/>
          <a:ea typeface="ＭＳ Ｐゴシック" pitchFamily="-110" charset="-128"/>
        </a:defRPr>
      </a:lvl8pPr>
      <a:lvl9pPr marL="3886200" indent="-228600" algn="l" rtl="0" fontAlgn="base">
        <a:spcBef>
          <a:spcPct val="20000"/>
        </a:spcBef>
        <a:spcAft>
          <a:spcPct val="0"/>
        </a:spcAft>
        <a:buChar char="»"/>
        <a:defRPr sz="2000">
          <a:solidFill>
            <a:schemeClr val="tx1"/>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2.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oleObject" Target="../embeddings/oleObject1.bin"/><Relationship Id="rId5" Type="http://schemas.openxmlformats.org/officeDocument/2006/relationships/image" Target="../media/image3.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0.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1.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24.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5.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6.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28.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29.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0.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1.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8.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2.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3.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4.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5.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6.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37.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image" Target="../media/image38.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39.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1.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38.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2.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75.xml.rels><?xml version="1.0" encoding="UTF-8" standalone="yes"?>
<Relationships xmlns="http://schemas.openxmlformats.org/package/2006/relationships"><Relationship Id="rId3" Type="http://schemas.openxmlformats.org/officeDocument/2006/relationships/image" Target="../media/image46.jpeg"/><Relationship Id="rId4" Type="http://schemas.openxmlformats.org/officeDocument/2006/relationships/image" Target="../media/image47.jpeg"/><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6.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7.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 Id="rId3" Type="http://schemas.openxmlformats.org/officeDocument/2006/relationships/image" Target="../media/image48.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48.jpe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48.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Grp="1" noChangeArrowheads="1"/>
          </p:cNvSpPr>
          <p:nvPr>
            <p:ph type="ftr" sz="quarter" idx="10"/>
          </p:nvPr>
        </p:nvSpPr>
        <p:spPr/>
        <p:txBody>
          <a:bodyPr/>
          <a:lstStyle/>
          <a:p>
            <a:pPr>
              <a:defRPr/>
            </a:pPr>
            <a:r>
              <a:rPr lang="en-GB"/>
              <a:t>© 2014 Pearson Education, Inc.</a:t>
            </a:r>
          </a:p>
        </p:txBody>
      </p:sp>
      <p:sp>
        <p:nvSpPr>
          <p:cNvPr id="15363" name="Rectangle 8"/>
          <p:cNvSpPr>
            <a:spLocks noGrp="1" noChangeArrowheads="1"/>
          </p:cNvSpPr>
          <p:nvPr>
            <p:ph type="ctrTitle"/>
          </p:nvPr>
        </p:nvSpPr>
        <p:spPr>
          <a:xfrm>
            <a:off x="365125" y="3124200"/>
            <a:ext cx="4689475" cy="641350"/>
          </a:xfrm>
        </p:spPr>
        <p:txBody>
          <a:bodyPr/>
          <a:lstStyle/>
          <a:p>
            <a:pPr eaLnBrk="1" hangingPunct="1"/>
            <a:r>
              <a:rPr lang="en-US"/>
              <a:t>Star Stuff</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7411" name="Rectangle 2"/>
          <p:cNvSpPr>
            <a:spLocks noGrp="1" noChangeArrowheads="1"/>
          </p:cNvSpPr>
          <p:nvPr>
            <p:ph type="title"/>
          </p:nvPr>
        </p:nvSpPr>
        <p:spPr/>
        <p:txBody>
          <a:bodyPr/>
          <a:lstStyle/>
          <a:p>
            <a:pPr eaLnBrk="1" hangingPunct="1"/>
            <a:r>
              <a:rPr lang="en-US"/>
              <a:t>17.1 Lives in the Balance</a:t>
            </a:r>
          </a:p>
        </p:txBody>
      </p:sp>
      <p:sp>
        <p:nvSpPr>
          <p:cNvPr id="17412" name="Rectangle 3"/>
          <p:cNvSpPr>
            <a:spLocks noGrp="1" noChangeArrowheads="1"/>
          </p:cNvSpPr>
          <p:nvPr>
            <p:ph type="body" idx="1"/>
          </p:nvPr>
        </p:nvSpPr>
        <p:spPr/>
        <p:txBody>
          <a:bodyPr/>
          <a:lstStyle/>
          <a:p>
            <a:pPr eaLnBrk="1" hangingPunct="1"/>
            <a:r>
              <a:rPr lang="en-US"/>
              <a:t>Our goals for learning:</a:t>
            </a:r>
          </a:p>
          <a:p>
            <a:pPr lvl="1" eaLnBrk="1" hangingPunct="1"/>
            <a:r>
              <a:rPr lang="en-US" b="1">
                <a:ea typeface="ＭＳ Ｐゴシック" pitchFamily="-65" charset="-128"/>
              </a:rPr>
              <a:t>How does a star</a:t>
            </a:r>
            <a:r>
              <a:rPr lang="en-US" altLang="ja-JP" b="1">
                <a:ea typeface="ＭＳ Ｐゴシック" pitchFamily="-65" charset="-128"/>
              </a:rPr>
              <a:t>'s mass affect nuclear fusion?</a:t>
            </a:r>
            <a:endParaRPr lang="en-US" b="1">
              <a:ea typeface="ＭＳ Ｐゴシック" pitchFamily="-65"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GB"/>
              <a:t>© 2014 Pearson Education, Inc.</a:t>
            </a:r>
          </a:p>
        </p:txBody>
      </p:sp>
      <p:pic>
        <p:nvPicPr>
          <p:cNvPr id="19459" name="Picture 9" descr="17_03_Figure"/>
          <p:cNvPicPr>
            <a:picLocks noChangeAspect="1" noChangeArrowheads="1"/>
          </p:cNvPicPr>
          <p:nvPr/>
        </p:nvPicPr>
        <p:blipFill>
          <a:blip r:embed="rId3"/>
          <a:srcRect b="3082"/>
          <a:stretch>
            <a:fillRect/>
          </a:stretch>
        </p:blipFill>
        <p:spPr bwMode="auto">
          <a:xfrm>
            <a:off x="1855788" y="965200"/>
            <a:ext cx="5429250" cy="5591175"/>
          </a:xfrm>
          <a:prstGeom prst="rect">
            <a:avLst/>
          </a:prstGeom>
          <a:noFill/>
          <a:ln w="9525">
            <a:noFill/>
            <a:miter lim="800000"/>
            <a:headEnd/>
            <a:tailEnd/>
          </a:ln>
        </p:spPr>
      </p:pic>
      <p:sp>
        <p:nvSpPr>
          <p:cNvPr id="19460" name="Rectangle 8"/>
          <p:cNvSpPr>
            <a:spLocks noGrp="1" noChangeArrowheads="1"/>
          </p:cNvSpPr>
          <p:nvPr>
            <p:ph type="title"/>
          </p:nvPr>
        </p:nvSpPr>
        <p:spPr>
          <a:xfrm>
            <a:off x="0" y="0"/>
            <a:ext cx="9144000" cy="1066800"/>
          </a:xfrm>
        </p:spPr>
        <p:txBody>
          <a:bodyPr/>
          <a:lstStyle/>
          <a:p>
            <a:pPr eaLnBrk="1" hangingPunct="1"/>
            <a:r>
              <a:rPr lang="en-US"/>
              <a:t>How does a star</a:t>
            </a:r>
            <a:r>
              <a:rPr lang="en-US" altLang="ja-JP"/>
              <a:t>'s mass affect nuclear fusion?</a:t>
            </a:r>
            <a:endParaRPr lang="en-US"/>
          </a:p>
        </p:txBody>
      </p:sp>
    </p:spTree>
  </p:cSld>
  <p:clrMapOvr>
    <a:masterClrMapping/>
  </p:clrMapOvr>
  <p:transition xmlns:p14="http://schemas.microsoft.com/office/powerpoint/2010/main">
    <p:sndAc>
      <p:endSnd/>
    </p:sndAc>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21507" name="Rectangle 11"/>
          <p:cNvSpPr>
            <a:spLocks noGrp="1" noChangeArrowheads="1"/>
          </p:cNvSpPr>
          <p:nvPr>
            <p:ph type="title"/>
          </p:nvPr>
        </p:nvSpPr>
        <p:spPr/>
        <p:txBody>
          <a:bodyPr/>
          <a:lstStyle/>
          <a:p>
            <a:pPr eaLnBrk="1" hangingPunct="1"/>
            <a:r>
              <a:rPr lang="en-US"/>
              <a:t>Stellar Mass and Fusion</a:t>
            </a:r>
          </a:p>
        </p:txBody>
      </p:sp>
      <p:sp>
        <p:nvSpPr>
          <p:cNvPr id="21508" name="Rectangle 12"/>
          <p:cNvSpPr>
            <a:spLocks noGrp="1" noChangeArrowheads="1"/>
          </p:cNvSpPr>
          <p:nvPr>
            <p:ph type="body" idx="1"/>
          </p:nvPr>
        </p:nvSpPr>
        <p:spPr>
          <a:xfrm>
            <a:off x="365125" y="1141413"/>
            <a:ext cx="8458200" cy="5106987"/>
          </a:xfrm>
        </p:spPr>
        <p:txBody>
          <a:bodyPr/>
          <a:lstStyle/>
          <a:p>
            <a:pPr eaLnBrk="1" hangingPunct="1"/>
            <a:r>
              <a:rPr lang="en-US"/>
              <a:t>The </a:t>
            </a:r>
            <a:r>
              <a:rPr lang="en-US" b="1"/>
              <a:t>mass</a:t>
            </a:r>
            <a:r>
              <a:rPr lang="en-US"/>
              <a:t> of a main-sequence star </a:t>
            </a:r>
            <a:r>
              <a:rPr lang="en-US" b="1"/>
              <a:t>determines its core pressure and temperature</a:t>
            </a:r>
            <a:r>
              <a:rPr lang="en-US"/>
              <a:t>.</a:t>
            </a:r>
          </a:p>
          <a:p>
            <a:pPr eaLnBrk="1" hangingPunct="1"/>
            <a:endParaRPr lang="en-US"/>
          </a:p>
          <a:p>
            <a:pPr eaLnBrk="1" hangingPunct="1"/>
            <a:r>
              <a:rPr lang="en-US" b="1"/>
              <a:t>Stars of higher mass </a:t>
            </a:r>
            <a:r>
              <a:rPr lang="en-US"/>
              <a:t>have higher core temperature and more rapid fusion, making those stars both more luminous and shorter-lived.</a:t>
            </a:r>
          </a:p>
          <a:p>
            <a:pPr eaLnBrk="1" hangingPunct="1"/>
            <a:endParaRPr lang="en-US"/>
          </a:p>
          <a:p>
            <a:pPr eaLnBrk="1" hangingPunct="1"/>
            <a:r>
              <a:rPr lang="en-US" b="1"/>
              <a:t>Stars of lower mass </a:t>
            </a:r>
            <a:r>
              <a:rPr lang="en-US"/>
              <a:t>have cooler cores and slower fusion rates, giving them smaller luminosities and longer lifetimes.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Title 1"/>
          <p:cNvSpPr>
            <a:spLocks noGrp="1"/>
          </p:cNvSpPr>
          <p:nvPr>
            <p:ph type="title"/>
          </p:nvPr>
        </p:nvSpPr>
        <p:spPr>
          <a:xfrm>
            <a:off x="0" y="0"/>
            <a:ext cx="9144000" cy="523875"/>
          </a:xfrm>
        </p:spPr>
        <p:txBody>
          <a:bodyPr/>
          <a:lstStyle/>
          <a:p>
            <a:pPr eaLnBrk="1" hangingPunct="1"/>
            <a:r>
              <a:rPr lang="en-US" sz="2800" smtClean="0"/>
              <a:t>Stellar Evolution: On and Off the Main Sequence</a:t>
            </a:r>
          </a:p>
        </p:txBody>
      </p:sp>
      <p:sp>
        <p:nvSpPr>
          <p:cNvPr id="23556" name="TextBox 6"/>
          <p:cNvSpPr txBox="1">
            <a:spLocks noChangeArrowheads="1"/>
          </p:cNvSpPr>
          <p:nvPr/>
        </p:nvSpPr>
        <p:spPr bwMode="auto">
          <a:xfrm>
            <a:off x="609600" y="3124200"/>
            <a:ext cx="7848600" cy="461963"/>
          </a:xfrm>
          <a:prstGeom prst="rect">
            <a:avLst/>
          </a:prstGeom>
          <a:noFill/>
          <a:ln w="9525">
            <a:noFill/>
            <a:miter lim="800000"/>
            <a:headEnd/>
            <a:tailEnd/>
          </a:ln>
        </p:spPr>
        <p:txBody>
          <a:bodyPr>
            <a:prstTxWarp prst="textNoShape">
              <a:avLst/>
            </a:prstTxWarp>
            <a:spAutoFit/>
          </a:bodyPr>
          <a:lstStyle/>
          <a:p>
            <a:r>
              <a:rPr lang="en-US">
                <a:solidFill>
                  <a:srgbClr val="000000"/>
                </a:solidFill>
              </a:rPr>
              <a:t>How long will a star remain on the main sequence? </a:t>
            </a:r>
          </a:p>
        </p:txBody>
      </p:sp>
      <p:pic>
        <p:nvPicPr>
          <p:cNvPr id="23557" name="Picture 7"/>
          <p:cNvPicPr>
            <a:picLocks noChangeAspect="1"/>
          </p:cNvPicPr>
          <p:nvPr/>
        </p:nvPicPr>
        <p:blipFill>
          <a:blip r:embed="rId3"/>
          <a:srcRect/>
          <a:stretch>
            <a:fillRect/>
          </a:stretch>
        </p:blipFill>
        <p:spPr bwMode="auto">
          <a:xfrm>
            <a:off x="533400" y="990600"/>
            <a:ext cx="8077200" cy="2195513"/>
          </a:xfrm>
          <a:prstGeom prst="rect">
            <a:avLst/>
          </a:prstGeom>
          <a:noFill/>
          <a:ln w="9525">
            <a:noFill/>
            <a:miter lim="800000"/>
            <a:headEnd/>
            <a:tailEnd/>
          </a:ln>
        </p:spPr>
      </p:pic>
      <p:graphicFrame>
        <p:nvGraphicFramePr>
          <p:cNvPr id="23554" name="Object 2"/>
          <p:cNvGraphicFramePr>
            <a:graphicFrameLocks noChangeAspect="1"/>
          </p:cNvGraphicFramePr>
          <p:nvPr/>
        </p:nvGraphicFramePr>
        <p:xfrm>
          <a:off x="1219200" y="3581400"/>
          <a:ext cx="6442075" cy="3135313"/>
        </p:xfrm>
        <a:graphic>
          <a:graphicData uri="http://schemas.openxmlformats.org/presentationml/2006/ole">
            <mc:AlternateContent xmlns:mc="http://schemas.openxmlformats.org/markup-compatibility/2006">
              <mc:Choice xmlns:v="urn:schemas-microsoft-com:vml" Requires="v">
                <p:oleObj spid="_x0000_s23565" name="Equation" r:id="rId4" imgW="2844800" imgH="1384300" progId="Equation.3">
                  <p:embed/>
                </p:oleObj>
              </mc:Choice>
              <mc:Fallback>
                <p:oleObj name="Equation" r:id="rId4" imgW="2844800" imgH="1384300" progId="Equation.3">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3581400"/>
                        <a:ext cx="6442075" cy="31353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2"/>
          <p:cNvSpPr>
            <a:spLocks noGrp="1"/>
          </p:cNvSpPr>
          <p:nvPr>
            <p:ph type="ftr" sz="quarter" idx="10"/>
          </p:nvPr>
        </p:nvSpPr>
        <p:spPr/>
        <p:txBody>
          <a:bodyPr/>
          <a:lstStyle/>
          <a:p>
            <a:pPr>
              <a:defRPr/>
            </a:pPr>
            <a:r>
              <a:rPr lang="en-GB"/>
              <a:t>© 2014 Pearson Education, Inc.</a:t>
            </a:r>
          </a:p>
        </p:txBody>
      </p:sp>
      <p:pic>
        <p:nvPicPr>
          <p:cNvPr id="24579" name="Picture 16" descr="15_11_Figure"/>
          <p:cNvPicPr>
            <a:picLocks noChangeAspect="1" noChangeArrowheads="1"/>
          </p:cNvPicPr>
          <p:nvPr/>
        </p:nvPicPr>
        <p:blipFill>
          <a:blip r:embed="rId3"/>
          <a:srcRect t="2963" b="2988"/>
          <a:stretch>
            <a:fillRect/>
          </a:stretch>
        </p:blipFill>
        <p:spPr bwMode="auto">
          <a:xfrm>
            <a:off x="117475" y="127000"/>
            <a:ext cx="6588125" cy="6416675"/>
          </a:xfrm>
          <a:prstGeom prst="rect">
            <a:avLst/>
          </a:prstGeom>
          <a:noFill/>
          <a:ln w="9525">
            <a:noFill/>
            <a:miter lim="800000"/>
            <a:headEnd/>
            <a:tailEnd/>
          </a:ln>
        </p:spPr>
      </p:pic>
      <p:sp>
        <p:nvSpPr>
          <p:cNvPr id="24580" name="Line 3"/>
          <p:cNvSpPr>
            <a:spLocks noChangeShapeType="1"/>
          </p:cNvSpPr>
          <p:nvPr/>
        </p:nvSpPr>
        <p:spPr bwMode="auto">
          <a:xfrm flipV="1">
            <a:off x="2819400" y="1193800"/>
            <a:ext cx="381000" cy="381000"/>
          </a:xfrm>
          <a:prstGeom prst="line">
            <a:avLst/>
          </a:prstGeom>
          <a:noFill/>
          <a:ln w="28575">
            <a:solidFill>
              <a:schemeClr val="accent2"/>
            </a:solidFill>
            <a:round/>
            <a:headEnd/>
            <a:tailEnd/>
          </a:ln>
        </p:spPr>
        <p:txBody>
          <a:bodyPr wrap="none" anchor="ctr">
            <a:prstTxWarp prst="textNoShape">
              <a:avLst/>
            </a:prstTxWarp>
          </a:bodyPr>
          <a:lstStyle/>
          <a:p>
            <a:endParaRPr lang="en-US"/>
          </a:p>
        </p:txBody>
      </p:sp>
      <p:sp>
        <p:nvSpPr>
          <p:cNvPr id="24581" name="Line 4"/>
          <p:cNvSpPr>
            <a:spLocks noChangeShapeType="1"/>
          </p:cNvSpPr>
          <p:nvPr/>
        </p:nvSpPr>
        <p:spPr bwMode="auto">
          <a:xfrm flipV="1">
            <a:off x="3962400" y="2108200"/>
            <a:ext cx="381000" cy="381000"/>
          </a:xfrm>
          <a:prstGeom prst="line">
            <a:avLst/>
          </a:prstGeom>
          <a:noFill/>
          <a:ln w="28575">
            <a:solidFill>
              <a:schemeClr val="accent2"/>
            </a:solidFill>
            <a:round/>
            <a:headEnd/>
            <a:tailEnd/>
          </a:ln>
        </p:spPr>
        <p:txBody>
          <a:bodyPr wrap="none" anchor="ctr">
            <a:prstTxWarp prst="textNoShape">
              <a:avLst/>
            </a:prstTxWarp>
          </a:bodyPr>
          <a:lstStyle/>
          <a:p>
            <a:endParaRPr lang="en-US"/>
          </a:p>
        </p:txBody>
      </p:sp>
      <p:sp>
        <p:nvSpPr>
          <p:cNvPr id="24582" name="Line 5"/>
          <p:cNvSpPr>
            <a:spLocks noChangeShapeType="1"/>
          </p:cNvSpPr>
          <p:nvPr/>
        </p:nvSpPr>
        <p:spPr bwMode="auto">
          <a:xfrm>
            <a:off x="3200400" y="1193800"/>
            <a:ext cx="5410200" cy="0"/>
          </a:xfrm>
          <a:prstGeom prst="line">
            <a:avLst/>
          </a:prstGeom>
          <a:noFill/>
          <a:ln w="28575">
            <a:solidFill>
              <a:schemeClr val="accent2"/>
            </a:solidFill>
            <a:round/>
            <a:headEnd/>
            <a:tailEnd/>
          </a:ln>
        </p:spPr>
        <p:txBody>
          <a:bodyPr wrap="none" anchor="ctr">
            <a:prstTxWarp prst="textNoShape">
              <a:avLst/>
            </a:prstTxWarp>
          </a:bodyPr>
          <a:lstStyle/>
          <a:p>
            <a:endParaRPr lang="en-US"/>
          </a:p>
        </p:txBody>
      </p:sp>
      <p:sp>
        <p:nvSpPr>
          <p:cNvPr id="24583" name="Line 6"/>
          <p:cNvSpPr>
            <a:spLocks noChangeShapeType="1"/>
          </p:cNvSpPr>
          <p:nvPr/>
        </p:nvSpPr>
        <p:spPr bwMode="auto">
          <a:xfrm>
            <a:off x="4343400" y="2108200"/>
            <a:ext cx="4191000" cy="0"/>
          </a:xfrm>
          <a:prstGeom prst="line">
            <a:avLst/>
          </a:prstGeom>
          <a:noFill/>
          <a:ln w="28575">
            <a:solidFill>
              <a:schemeClr val="accent2"/>
            </a:solidFill>
            <a:round/>
            <a:headEnd/>
            <a:tailEnd/>
          </a:ln>
        </p:spPr>
        <p:txBody>
          <a:bodyPr wrap="none" anchor="ctr">
            <a:prstTxWarp prst="textNoShape">
              <a:avLst/>
            </a:prstTxWarp>
          </a:bodyPr>
          <a:lstStyle/>
          <a:p>
            <a:endParaRPr lang="en-US"/>
          </a:p>
        </p:txBody>
      </p:sp>
      <p:sp>
        <p:nvSpPr>
          <p:cNvPr id="24584" name="Text Box 7"/>
          <p:cNvSpPr txBox="1">
            <a:spLocks noChangeArrowheads="1"/>
          </p:cNvSpPr>
          <p:nvPr/>
        </p:nvSpPr>
        <p:spPr bwMode="auto">
          <a:xfrm>
            <a:off x="6680200" y="228600"/>
            <a:ext cx="2436813" cy="457200"/>
          </a:xfrm>
          <a:prstGeom prst="rect">
            <a:avLst/>
          </a:prstGeom>
          <a:noFill/>
          <a:ln w="9525">
            <a:noFill/>
            <a:miter lim="800000"/>
            <a:headEnd/>
            <a:tailEnd/>
          </a:ln>
        </p:spPr>
        <p:txBody>
          <a:bodyPr wrap="none">
            <a:prstTxWarp prst="textNoShape">
              <a:avLst/>
            </a:prstTxWarp>
            <a:spAutoFit/>
          </a:bodyPr>
          <a:lstStyle/>
          <a:p>
            <a:pPr eaLnBrk="0" hangingPunct="0"/>
            <a:r>
              <a:rPr lang="en-US">
                <a:latin typeface="Arial" pitchFamily="-65" charset="0"/>
              </a:rPr>
              <a:t>High-Mass Stars</a:t>
            </a:r>
          </a:p>
        </p:txBody>
      </p:sp>
      <p:sp>
        <p:nvSpPr>
          <p:cNvPr id="24585" name="Text Box 8"/>
          <p:cNvSpPr txBox="1">
            <a:spLocks noChangeArrowheads="1"/>
          </p:cNvSpPr>
          <p:nvPr/>
        </p:nvSpPr>
        <p:spPr bwMode="auto">
          <a:xfrm>
            <a:off x="6969125" y="644525"/>
            <a:ext cx="1231900" cy="457200"/>
          </a:xfrm>
          <a:prstGeom prst="rect">
            <a:avLst/>
          </a:prstGeom>
          <a:noFill/>
          <a:ln w="9525">
            <a:noFill/>
            <a:miter lim="800000"/>
            <a:headEnd/>
            <a:tailEnd/>
          </a:ln>
        </p:spPr>
        <p:txBody>
          <a:bodyPr wrap="none">
            <a:prstTxWarp prst="textNoShape">
              <a:avLst/>
            </a:prstTxWarp>
            <a:spAutoFit/>
          </a:bodyPr>
          <a:lstStyle/>
          <a:p>
            <a:pPr eaLnBrk="0" hangingPunct="0"/>
            <a:r>
              <a:rPr lang="en-US">
                <a:latin typeface="Arial" pitchFamily="-65" charset="0"/>
              </a:rPr>
              <a:t>&gt; 8</a:t>
            </a:r>
            <a:r>
              <a:rPr lang="en-US" i="1">
                <a:latin typeface="Arial" pitchFamily="-65" charset="0"/>
              </a:rPr>
              <a:t>M</a:t>
            </a:r>
            <a:r>
              <a:rPr lang="en-US" baseline="-25000">
                <a:latin typeface="Arial" pitchFamily="-65" charset="0"/>
              </a:rPr>
              <a:t>Sun</a:t>
            </a:r>
            <a:endParaRPr lang="en-US">
              <a:latin typeface="Arial" pitchFamily="-65" charset="0"/>
            </a:endParaRPr>
          </a:p>
        </p:txBody>
      </p:sp>
      <p:sp>
        <p:nvSpPr>
          <p:cNvPr id="24586" name="Text Box 9"/>
          <p:cNvSpPr txBox="1">
            <a:spLocks noChangeArrowheads="1"/>
          </p:cNvSpPr>
          <p:nvPr/>
        </p:nvSpPr>
        <p:spPr bwMode="auto">
          <a:xfrm>
            <a:off x="6680200" y="3165475"/>
            <a:ext cx="2368550" cy="457200"/>
          </a:xfrm>
          <a:prstGeom prst="rect">
            <a:avLst/>
          </a:prstGeom>
          <a:noFill/>
          <a:ln w="9525">
            <a:noFill/>
            <a:miter lim="800000"/>
            <a:headEnd/>
            <a:tailEnd/>
          </a:ln>
        </p:spPr>
        <p:txBody>
          <a:bodyPr wrap="none">
            <a:prstTxWarp prst="textNoShape">
              <a:avLst/>
            </a:prstTxWarp>
            <a:spAutoFit/>
          </a:bodyPr>
          <a:lstStyle/>
          <a:p>
            <a:pPr eaLnBrk="0" hangingPunct="0"/>
            <a:r>
              <a:rPr lang="en-US">
                <a:latin typeface="Arial" pitchFamily="-65" charset="0"/>
              </a:rPr>
              <a:t>Low-Mass Stars</a:t>
            </a:r>
          </a:p>
        </p:txBody>
      </p:sp>
      <p:sp>
        <p:nvSpPr>
          <p:cNvPr id="24587" name="Text Box 10"/>
          <p:cNvSpPr txBox="1">
            <a:spLocks noChangeArrowheads="1"/>
          </p:cNvSpPr>
          <p:nvPr/>
        </p:nvSpPr>
        <p:spPr bwMode="auto">
          <a:xfrm>
            <a:off x="6969125" y="3581400"/>
            <a:ext cx="1231900" cy="457200"/>
          </a:xfrm>
          <a:prstGeom prst="rect">
            <a:avLst/>
          </a:prstGeom>
          <a:noFill/>
          <a:ln w="9525">
            <a:noFill/>
            <a:miter lim="800000"/>
            <a:headEnd/>
            <a:tailEnd/>
          </a:ln>
        </p:spPr>
        <p:txBody>
          <a:bodyPr wrap="none">
            <a:prstTxWarp prst="textNoShape">
              <a:avLst/>
            </a:prstTxWarp>
            <a:spAutoFit/>
          </a:bodyPr>
          <a:lstStyle/>
          <a:p>
            <a:pPr eaLnBrk="0" hangingPunct="0"/>
            <a:r>
              <a:rPr lang="en-US">
                <a:latin typeface="Arial" pitchFamily="-65" charset="0"/>
              </a:rPr>
              <a:t>&lt; 2</a:t>
            </a:r>
            <a:r>
              <a:rPr lang="en-US" i="1">
                <a:latin typeface="Arial" pitchFamily="-65" charset="0"/>
              </a:rPr>
              <a:t>M</a:t>
            </a:r>
            <a:r>
              <a:rPr lang="en-US" baseline="-25000">
                <a:latin typeface="Arial" pitchFamily="-65" charset="0"/>
              </a:rPr>
              <a:t>Sun</a:t>
            </a:r>
            <a:endParaRPr lang="en-US">
              <a:latin typeface="Arial" pitchFamily="-65" charset="0"/>
            </a:endParaRPr>
          </a:p>
        </p:txBody>
      </p:sp>
      <p:sp>
        <p:nvSpPr>
          <p:cNvPr id="24588" name="Text Box 11"/>
          <p:cNvSpPr txBox="1">
            <a:spLocks noChangeArrowheads="1"/>
          </p:cNvSpPr>
          <p:nvPr/>
        </p:nvSpPr>
        <p:spPr bwMode="auto">
          <a:xfrm>
            <a:off x="6718300" y="1285875"/>
            <a:ext cx="2362200" cy="822325"/>
          </a:xfrm>
          <a:prstGeom prst="rect">
            <a:avLst/>
          </a:prstGeom>
          <a:noFill/>
          <a:ln w="9525">
            <a:noFill/>
            <a:miter lim="800000"/>
            <a:headEnd/>
            <a:tailEnd/>
          </a:ln>
        </p:spPr>
        <p:txBody>
          <a:bodyPr>
            <a:prstTxWarp prst="textNoShape">
              <a:avLst/>
            </a:prstTxWarp>
            <a:spAutoFit/>
          </a:bodyPr>
          <a:lstStyle/>
          <a:p>
            <a:pPr eaLnBrk="0" hangingPunct="0"/>
            <a:r>
              <a:rPr lang="en-US">
                <a:latin typeface="Arial" pitchFamily="-65" charset="0"/>
              </a:rPr>
              <a:t>Intermediate-Mass Stars</a:t>
            </a:r>
          </a:p>
        </p:txBody>
      </p:sp>
      <p:sp>
        <p:nvSpPr>
          <p:cNvPr id="24589" name="Line 12"/>
          <p:cNvSpPr>
            <a:spLocks noChangeShapeType="1"/>
          </p:cNvSpPr>
          <p:nvPr/>
        </p:nvSpPr>
        <p:spPr bwMode="auto">
          <a:xfrm flipV="1">
            <a:off x="6324600" y="4775200"/>
            <a:ext cx="381000" cy="381000"/>
          </a:xfrm>
          <a:prstGeom prst="line">
            <a:avLst/>
          </a:prstGeom>
          <a:noFill/>
          <a:ln w="28575">
            <a:solidFill>
              <a:schemeClr val="accent2"/>
            </a:solidFill>
            <a:round/>
            <a:headEnd/>
            <a:tailEnd/>
          </a:ln>
        </p:spPr>
        <p:txBody>
          <a:bodyPr wrap="none" anchor="ctr">
            <a:prstTxWarp prst="textNoShape">
              <a:avLst/>
            </a:prstTxWarp>
          </a:bodyPr>
          <a:lstStyle/>
          <a:p>
            <a:endParaRPr lang="en-US"/>
          </a:p>
        </p:txBody>
      </p:sp>
      <p:sp>
        <p:nvSpPr>
          <p:cNvPr id="24590" name="Line 13"/>
          <p:cNvSpPr>
            <a:spLocks noChangeShapeType="1"/>
          </p:cNvSpPr>
          <p:nvPr/>
        </p:nvSpPr>
        <p:spPr bwMode="auto">
          <a:xfrm>
            <a:off x="6705600" y="4775200"/>
            <a:ext cx="2057400" cy="0"/>
          </a:xfrm>
          <a:prstGeom prst="line">
            <a:avLst/>
          </a:prstGeom>
          <a:noFill/>
          <a:ln w="28575">
            <a:solidFill>
              <a:schemeClr val="accent2"/>
            </a:solidFill>
            <a:round/>
            <a:headEnd/>
            <a:tailEnd/>
          </a:ln>
        </p:spPr>
        <p:txBody>
          <a:bodyPr wrap="none" anchor="ctr">
            <a:prstTxWarp prst="textNoShape">
              <a:avLst/>
            </a:prstTxWarp>
          </a:bodyPr>
          <a:lstStyle/>
          <a:p>
            <a:endParaRPr lang="en-US"/>
          </a:p>
        </p:txBody>
      </p:sp>
      <p:sp>
        <p:nvSpPr>
          <p:cNvPr id="24591" name="Text Box 14"/>
          <p:cNvSpPr txBox="1">
            <a:spLocks noChangeArrowheads="1"/>
          </p:cNvSpPr>
          <p:nvPr/>
        </p:nvSpPr>
        <p:spPr bwMode="auto">
          <a:xfrm>
            <a:off x="6680200" y="5334000"/>
            <a:ext cx="2081213" cy="457200"/>
          </a:xfrm>
          <a:prstGeom prst="rect">
            <a:avLst/>
          </a:prstGeom>
          <a:noFill/>
          <a:ln w="9525">
            <a:noFill/>
            <a:miter lim="800000"/>
            <a:headEnd/>
            <a:tailEnd/>
          </a:ln>
        </p:spPr>
        <p:txBody>
          <a:bodyPr wrap="none">
            <a:prstTxWarp prst="textNoShape">
              <a:avLst/>
            </a:prstTxWarp>
            <a:spAutoFit/>
          </a:bodyPr>
          <a:lstStyle/>
          <a:p>
            <a:pPr eaLnBrk="0" hangingPunct="0"/>
            <a:r>
              <a:rPr lang="en-US">
                <a:latin typeface="Arial" pitchFamily="-65" charset="0"/>
              </a:rPr>
              <a:t>Brown Dwarfs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26627" name="Picture 5" descr="17_01_Figure"/>
          <p:cNvPicPr>
            <a:picLocks noChangeAspect="1" noChangeArrowheads="1"/>
          </p:cNvPicPr>
          <p:nvPr/>
        </p:nvPicPr>
        <p:blipFill>
          <a:blip r:embed="rId3"/>
          <a:srcRect b="2701"/>
          <a:stretch>
            <a:fillRect/>
          </a:stretch>
        </p:blipFill>
        <p:spPr bwMode="auto">
          <a:xfrm>
            <a:off x="304800" y="1219200"/>
            <a:ext cx="4492625" cy="4978400"/>
          </a:xfrm>
          <a:prstGeom prst="rect">
            <a:avLst/>
          </a:prstGeom>
          <a:noFill/>
          <a:ln w="9525">
            <a:noFill/>
            <a:miter lim="800000"/>
            <a:headEnd/>
            <a:tailEnd/>
          </a:ln>
        </p:spPr>
      </p:pic>
      <p:sp>
        <p:nvSpPr>
          <p:cNvPr id="26628" name="Rectangle 18"/>
          <p:cNvSpPr>
            <a:spLocks noGrp="1" noChangeArrowheads="1"/>
          </p:cNvSpPr>
          <p:nvPr>
            <p:ph type="title"/>
          </p:nvPr>
        </p:nvSpPr>
        <p:spPr/>
        <p:txBody>
          <a:bodyPr/>
          <a:lstStyle/>
          <a:p>
            <a:pPr eaLnBrk="1" hangingPunct="1"/>
            <a:r>
              <a:rPr lang="en-US"/>
              <a:t>Star Clusters and Stellar Lives</a:t>
            </a:r>
          </a:p>
        </p:txBody>
      </p:sp>
      <p:sp>
        <p:nvSpPr>
          <p:cNvPr id="26629" name="Rectangle 19"/>
          <p:cNvSpPr>
            <a:spLocks noGrp="1" noChangeArrowheads="1"/>
          </p:cNvSpPr>
          <p:nvPr>
            <p:ph type="body" idx="1"/>
          </p:nvPr>
        </p:nvSpPr>
        <p:spPr>
          <a:xfrm>
            <a:off x="5027613" y="1243013"/>
            <a:ext cx="3656012" cy="5106987"/>
          </a:xfrm>
          <a:noFill/>
        </p:spPr>
        <p:txBody>
          <a:bodyPr/>
          <a:lstStyle/>
          <a:p>
            <a:pPr eaLnBrk="1" hangingPunct="1"/>
            <a:r>
              <a:rPr lang="en-US" sz="2400"/>
              <a:t>Our knowledge of the life stories of stars comes from comparing mathematical models of stars with observations.</a:t>
            </a:r>
          </a:p>
          <a:p>
            <a:pPr eaLnBrk="1" hangingPunct="1"/>
            <a:endParaRPr lang="en-US" sz="2400"/>
          </a:p>
          <a:p>
            <a:pPr eaLnBrk="1" hangingPunct="1"/>
            <a:r>
              <a:rPr lang="en-US" sz="2400"/>
              <a:t>Star clusters are particularly useful because they contain stars of different mass that were born about the same time.</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0" y="0"/>
            <a:ext cx="9144000" cy="523875"/>
          </a:xfrm>
        </p:spPr>
        <p:txBody>
          <a:bodyPr/>
          <a:lstStyle/>
          <a:p>
            <a:pPr eaLnBrk="1" hangingPunct="1"/>
            <a:r>
              <a:rPr lang="en-US" sz="2800" smtClean="0"/>
              <a:t>Stellar Evolution: On and Off the Main Sequence</a:t>
            </a:r>
          </a:p>
        </p:txBody>
      </p:sp>
      <p:pic>
        <p:nvPicPr>
          <p:cNvPr id="28675" name="Picture 4" descr="19_3_big.jpg"/>
          <p:cNvPicPr>
            <a:picLocks noChangeAspect="1"/>
          </p:cNvPicPr>
          <p:nvPr/>
        </p:nvPicPr>
        <p:blipFill>
          <a:blip r:embed="rId2"/>
          <a:srcRect/>
          <a:stretch>
            <a:fillRect/>
          </a:stretch>
        </p:blipFill>
        <p:spPr bwMode="auto">
          <a:xfrm>
            <a:off x="5105400" y="762000"/>
            <a:ext cx="3657600" cy="3640138"/>
          </a:xfrm>
          <a:prstGeom prst="rect">
            <a:avLst/>
          </a:prstGeom>
          <a:noFill/>
          <a:ln w="9525">
            <a:noFill/>
            <a:miter lim="800000"/>
            <a:headEnd/>
            <a:tailEnd/>
          </a:ln>
        </p:spPr>
      </p:pic>
      <p:sp>
        <p:nvSpPr>
          <p:cNvPr id="28676" name="TextBox 5"/>
          <p:cNvSpPr txBox="1">
            <a:spLocks noChangeArrowheads="1"/>
          </p:cNvSpPr>
          <p:nvPr/>
        </p:nvSpPr>
        <p:spPr bwMode="auto">
          <a:xfrm>
            <a:off x="685800" y="685800"/>
            <a:ext cx="4419600" cy="2678113"/>
          </a:xfrm>
          <a:prstGeom prst="rect">
            <a:avLst/>
          </a:prstGeom>
          <a:noFill/>
          <a:ln w="9525">
            <a:noFill/>
            <a:miter lim="800000"/>
            <a:headEnd/>
            <a:tailEnd/>
          </a:ln>
        </p:spPr>
        <p:txBody>
          <a:bodyPr>
            <a:prstTxWarp prst="textNoShape">
              <a:avLst/>
            </a:prstTxWarp>
            <a:spAutoFit/>
          </a:bodyPr>
          <a:lstStyle/>
          <a:p>
            <a:r>
              <a:rPr lang="en-US" b="1">
                <a:solidFill>
                  <a:srgbClr val="000000"/>
                </a:solidFill>
                <a:latin typeface="Arial" pitchFamily="-65" charset="0"/>
                <a:ea typeface="Arial" pitchFamily="-65" charset="0"/>
                <a:cs typeface="Arial" pitchFamily="-65" charset="0"/>
              </a:rPr>
              <a:t>Case of  M</a:t>
            </a:r>
            <a:r>
              <a:rPr lang="en-US" b="1" baseline="-25000">
                <a:solidFill>
                  <a:srgbClr val="000000"/>
                </a:solidFill>
                <a:latin typeface="Arial" pitchFamily="-65" charset="0"/>
                <a:ea typeface="Arial" pitchFamily="-65" charset="0"/>
                <a:cs typeface="Arial" pitchFamily="-65" charset="0"/>
              </a:rPr>
              <a:t>star</a:t>
            </a:r>
            <a:r>
              <a:rPr lang="en-US" b="1">
                <a:solidFill>
                  <a:srgbClr val="000000"/>
                </a:solidFill>
                <a:latin typeface="Arial" pitchFamily="-65" charset="0"/>
                <a:ea typeface="Arial" pitchFamily="-65" charset="0"/>
                <a:cs typeface="Arial" pitchFamily="-65" charset="0"/>
              </a:rPr>
              <a:t> &lt; 0.4 M</a:t>
            </a:r>
            <a:r>
              <a:rPr lang="en-US" b="1" baseline="-25000">
                <a:solidFill>
                  <a:srgbClr val="000000"/>
                </a:solidFill>
                <a:latin typeface="Wingdings" pitchFamily="-65" charset="2"/>
                <a:ea typeface="Wingdings" pitchFamily="-65" charset="2"/>
                <a:cs typeface="Wingdings" pitchFamily="-65" charset="2"/>
              </a:rPr>
              <a:t></a:t>
            </a:r>
            <a:endParaRPr lang="en-US" b="1">
              <a:solidFill>
                <a:srgbClr val="000000"/>
              </a:solidFill>
            </a:endParaRPr>
          </a:p>
          <a:p>
            <a:endParaRPr lang="en-US">
              <a:solidFill>
                <a:srgbClr val="000000"/>
              </a:solidFill>
            </a:endParaRPr>
          </a:p>
          <a:p>
            <a:r>
              <a:rPr lang="en-US">
                <a:solidFill>
                  <a:srgbClr val="000000"/>
                </a:solidFill>
                <a:latin typeface="Arial" pitchFamily="-65" charset="0"/>
                <a:ea typeface="Arial" pitchFamily="-65" charset="0"/>
                <a:cs typeface="Arial" pitchFamily="-65" charset="0"/>
              </a:rPr>
              <a:t>These stars are called </a:t>
            </a:r>
            <a:r>
              <a:rPr lang="en-US" b="1">
                <a:solidFill>
                  <a:srgbClr val="000000"/>
                </a:solidFill>
                <a:latin typeface="Arial" pitchFamily="-65" charset="0"/>
                <a:ea typeface="Arial" pitchFamily="-65" charset="0"/>
                <a:cs typeface="Arial" pitchFamily="-65" charset="0"/>
              </a:rPr>
              <a:t>red dwarfs</a:t>
            </a:r>
            <a:r>
              <a:rPr lang="en-US">
                <a:solidFill>
                  <a:srgbClr val="000000"/>
                </a:solidFill>
                <a:latin typeface="Arial" pitchFamily="-65" charset="0"/>
                <a:ea typeface="Arial" pitchFamily="-65" charset="0"/>
                <a:cs typeface="Arial" pitchFamily="-65" charset="0"/>
              </a:rPr>
              <a:t> because they are </a:t>
            </a:r>
          </a:p>
          <a:p>
            <a:r>
              <a:rPr lang="en-US">
                <a:solidFill>
                  <a:srgbClr val="000000"/>
                </a:solidFill>
                <a:latin typeface="Arial" pitchFamily="-65" charset="0"/>
                <a:ea typeface="Arial" pitchFamily="-65" charset="0"/>
                <a:cs typeface="Arial" pitchFamily="-65" charset="0"/>
              </a:rPr>
              <a:t>less massive than the sun </a:t>
            </a:r>
          </a:p>
          <a:p>
            <a:r>
              <a:rPr lang="en-US">
                <a:solidFill>
                  <a:srgbClr val="000000"/>
                </a:solidFill>
                <a:latin typeface="Arial" pitchFamily="-65" charset="0"/>
                <a:ea typeface="Arial" pitchFamily="-65" charset="0"/>
                <a:cs typeface="Arial" pitchFamily="-65" charset="0"/>
              </a:rPr>
              <a:t>and they are red in color due to their low temperature.</a:t>
            </a:r>
          </a:p>
        </p:txBody>
      </p:sp>
      <p:sp>
        <p:nvSpPr>
          <p:cNvPr id="28677" name="TextBox 6"/>
          <p:cNvSpPr txBox="1">
            <a:spLocks noChangeArrowheads="1"/>
          </p:cNvSpPr>
          <p:nvPr/>
        </p:nvSpPr>
        <p:spPr bwMode="auto">
          <a:xfrm>
            <a:off x="685800" y="4419600"/>
            <a:ext cx="7620000" cy="1938338"/>
          </a:xfrm>
          <a:prstGeom prst="rect">
            <a:avLst/>
          </a:prstGeom>
          <a:noFill/>
          <a:ln w="9525">
            <a:noFill/>
            <a:miter lim="800000"/>
            <a:headEnd/>
            <a:tailEnd/>
          </a:ln>
        </p:spPr>
        <p:txBody>
          <a:bodyPr>
            <a:prstTxWarp prst="textNoShape">
              <a:avLst/>
            </a:prstTxWarp>
            <a:spAutoFit/>
          </a:bodyPr>
          <a:lstStyle/>
          <a:p>
            <a:r>
              <a:rPr lang="en-US">
                <a:solidFill>
                  <a:srgbClr val="000000"/>
                </a:solidFill>
                <a:latin typeface="Arial" pitchFamily="-65" charset="0"/>
                <a:ea typeface="Arial" pitchFamily="-65" charset="0"/>
                <a:cs typeface="Arial" pitchFamily="-65" charset="0"/>
              </a:rPr>
              <a:t>85% of the stars in the Milky Way are M class red dwarfs. Energy in red dwarfs is transported by convection from the core to the outer layers and therefore they do not build up He only in the core as do stars with &gt; 0.4 M</a:t>
            </a:r>
            <a:r>
              <a:rPr lang="en-US" baseline="-25000">
                <a:solidFill>
                  <a:srgbClr val="000000"/>
                </a:solidFill>
                <a:latin typeface="Wingdings" pitchFamily="-65" charset="2"/>
                <a:ea typeface="Wingdings" pitchFamily="-65" charset="2"/>
                <a:cs typeface="Wingdings" pitchFamily="-65" charset="2"/>
              </a:rPr>
              <a:t></a:t>
            </a:r>
            <a:r>
              <a:rPr lang="en-US">
                <a:solidFill>
                  <a:srgbClr val="000000"/>
                </a:solidFill>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0" y="0"/>
            <a:ext cx="9144000" cy="523875"/>
          </a:xfrm>
        </p:spPr>
        <p:txBody>
          <a:bodyPr/>
          <a:lstStyle/>
          <a:p>
            <a:pPr eaLnBrk="1" hangingPunct="1"/>
            <a:r>
              <a:rPr lang="en-US" sz="2800" smtClean="0"/>
              <a:t>Stellar Evolution: On and Off the Main Sequence</a:t>
            </a:r>
          </a:p>
        </p:txBody>
      </p:sp>
      <p:sp>
        <p:nvSpPr>
          <p:cNvPr id="29699" name="TextBox 5"/>
          <p:cNvSpPr txBox="1">
            <a:spLocks noChangeArrowheads="1"/>
          </p:cNvSpPr>
          <p:nvPr/>
        </p:nvSpPr>
        <p:spPr bwMode="auto">
          <a:xfrm>
            <a:off x="685800" y="685800"/>
            <a:ext cx="4648200" cy="3416300"/>
          </a:xfrm>
          <a:prstGeom prst="rect">
            <a:avLst/>
          </a:prstGeom>
          <a:noFill/>
          <a:ln w="9525">
            <a:noFill/>
            <a:miter lim="800000"/>
            <a:headEnd/>
            <a:tailEnd/>
          </a:ln>
        </p:spPr>
        <p:txBody>
          <a:bodyPr>
            <a:prstTxWarp prst="textNoShape">
              <a:avLst/>
            </a:prstTxWarp>
            <a:spAutoFit/>
          </a:bodyPr>
          <a:lstStyle/>
          <a:p>
            <a:r>
              <a:rPr lang="en-US" b="1">
                <a:solidFill>
                  <a:srgbClr val="000000"/>
                </a:solidFill>
                <a:latin typeface="Arial" pitchFamily="-65" charset="0"/>
                <a:ea typeface="Arial" pitchFamily="-65" charset="0"/>
                <a:cs typeface="Arial" pitchFamily="-65" charset="0"/>
              </a:rPr>
              <a:t>Case of M</a:t>
            </a:r>
            <a:r>
              <a:rPr lang="en-US" b="1" baseline="-25000">
                <a:solidFill>
                  <a:srgbClr val="000000"/>
                </a:solidFill>
                <a:latin typeface="Arial" pitchFamily="-65" charset="0"/>
                <a:ea typeface="Arial" pitchFamily="-65" charset="0"/>
                <a:cs typeface="Arial" pitchFamily="-65" charset="0"/>
              </a:rPr>
              <a:t>star</a:t>
            </a:r>
            <a:r>
              <a:rPr lang="en-US" b="1">
                <a:solidFill>
                  <a:srgbClr val="000000"/>
                </a:solidFill>
                <a:latin typeface="Arial" pitchFamily="-65" charset="0"/>
                <a:ea typeface="Arial" pitchFamily="-65" charset="0"/>
                <a:cs typeface="Arial" pitchFamily="-65" charset="0"/>
              </a:rPr>
              <a:t> &lt; 0.4 M</a:t>
            </a:r>
            <a:r>
              <a:rPr lang="en-US" b="1" baseline="-25000">
                <a:solidFill>
                  <a:srgbClr val="000000"/>
                </a:solidFill>
                <a:latin typeface="Wingdings" pitchFamily="-65" charset="2"/>
                <a:ea typeface="Wingdings" pitchFamily="-65" charset="2"/>
                <a:cs typeface="Wingdings" pitchFamily="-65" charset="2"/>
              </a:rPr>
              <a:t></a:t>
            </a:r>
          </a:p>
          <a:p>
            <a:endParaRPr lang="en-US" b="1">
              <a:solidFill>
                <a:srgbClr val="000000"/>
              </a:solidFill>
            </a:endParaRPr>
          </a:p>
          <a:p>
            <a:r>
              <a:rPr lang="en-US" b="1">
                <a:solidFill>
                  <a:srgbClr val="000000"/>
                </a:solidFill>
                <a:latin typeface="Arial" pitchFamily="-65" charset="0"/>
                <a:ea typeface="Arial" pitchFamily="-65" charset="0"/>
                <a:cs typeface="Arial" pitchFamily="-65" charset="0"/>
              </a:rPr>
              <a:t>Question:</a:t>
            </a:r>
            <a:r>
              <a:rPr lang="en-US">
                <a:solidFill>
                  <a:srgbClr val="000000"/>
                </a:solidFill>
                <a:latin typeface="Arial" pitchFamily="-65" charset="0"/>
                <a:ea typeface="Arial" pitchFamily="-65" charset="0"/>
                <a:cs typeface="Arial" pitchFamily="-65" charset="0"/>
              </a:rPr>
              <a:t> What happens when the H runs out?</a:t>
            </a:r>
          </a:p>
          <a:p>
            <a:endParaRPr lang="en-US">
              <a:solidFill>
                <a:srgbClr val="000000"/>
              </a:solidFill>
              <a:latin typeface="Arial" pitchFamily="-65" charset="0"/>
              <a:ea typeface="Arial" pitchFamily="-65" charset="0"/>
              <a:cs typeface="Arial" pitchFamily="-65" charset="0"/>
            </a:endParaRPr>
          </a:p>
          <a:p>
            <a:r>
              <a:rPr lang="en-US" b="1">
                <a:solidFill>
                  <a:srgbClr val="000000"/>
                </a:solidFill>
                <a:latin typeface="Arial" pitchFamily="-65" charset="0"/>
                <a:ea typeface="Arial" pitchFamily="-65" charset="0"/>
                <a:cs typeface="Arial" pitchFamily="-65" charset="0"/>
              </a:rPr>
              <a:t>Answer:</a:t>
            </a:r>
            <a:r>
              <a:rPr lang="en-US">
                <a:solidFill>
                  <a:srgbClr val="000000"/>
                </a:solidFill>
                <a:latin typeface="Arial" pitchFamily="-65" charset="0"/>
                <a:ea typeface="Arial" pitchFamily="-65" charset="0"/>
                <a:cs typeface="Arial" pitchFamily="-65" charset="0"/>
              </a:rPr>
              <a:t> In a red dwarf when the H runs out the temperature and density are not high enough to initiate fusion of He.</a:t>
            </a:r>
          </a:p>
        </p:txBody>
      </p:sp>
      <p:sp>
        <p:nvSpPr>
          <p:cNvPr id="29700" name="TextBox 7"/>
          <p:cNvSpPr txBox="1">
            <a:spLocks noChangeArrowheads="1"/>
          </p:cNvSpPr>
          <p:nvPr/>
        </p:nvSpPr>
        <p:spPr bwMode="auto">
          <a:xfrm>
            <a:off x="685800" y="4419600"/>
            <a:ext cx="7772400" cy="1938338"/>
          </a:xfrm>
          <a:prstGeom prst="rect">
            <a:avLst/>
          </a:prstGeom>
          <a:noFill/>
          <a:ln w="9525">
            <a:noFill/>
            <a:miter lim="800000"/>
            <a:headEnd/>
            <a:tailEnd/>
          </a:ln>
        </p:spPr>
        <p:txBody>
          <a:bodyPr>
            <a:prstTxWarp prst="textNoShape">
              <a:avLst/>
            </a:prstTxWarp>
            <a:spAutoFit/>
          </a:bodyPr>
          <a:lstStyle/>
          <a:p>
            <a:r>
              <a:rPr lang="en-US">
                <a:latin typeface="Arial" pitchFamily="-65" charset="0"/>
                <a:ea typeface="Arial" pitchFamily="-65" charset="0"/>
                <a:cs typeface="Arial" pitchFamily="-65" charset="0"/>
              </a:rPr>
              <a:t>After H fusion ends in a red dwarf it radiates its energy away, slowly cools and shrinks in size.</a:t>
            </a:r>
          </a:p>
          <a:p>
            <a:endParaRPr lang="en-US">
              <a:latin typeface="Arial" pitchFamily="-65" charset="0"/>
              <a:ea typeface="Arial" pitchFamily="-65" charset="0"/>
              <a:cs typeface="Arial" pitchFamily="-65" charset="0"/>
            </a:endParaRPr>
          </a:p>
          <a:p>
            <a:r>
              <a:rPr lang="en-US">
                <a:latin typeface="Arial" pitchFamily="-65" charset="0"/>
                <a:ea typeface="Arial" pitchFamily="-65" charset="0"/>
                <a:cs typeface="Arial" pitchFamily="-65" charset="0"/>
              </a:rPr>
              <a:t>Calculations indicate that it takes ~ 100 billion years for a red dwarf to convert all of its H to He. </a:t>
            </a:r>
            <a:endParaRPr lang="en-US"/>
          </a:p>
        </p:txBody>
      </p:sp>
      <p:pic>
        <p:nvPicPr>
          <p:cNvPr id="29701" name="Picture 8"/>
          <p:cNvPicPr>
            <a:picLocks noChangeAspect="1"/>
          </p:cNvPicPr>
          <p:nvPr/>
        </p:nvPicPr>
        <p:blipFill>
          <a:blip r:embed="rId2"/>
          <a:srcRect l="4639" r="6496"/>
          <a:stretch>
            <a:fillRect/>
          </a:stretch>
        </p:blipFill>
        <p:spPr bwMode="auto">
          <a:xfrm>
            <a:off x="5943600" y="990600"/>
            <a:ext cx="2743200" cy="2382838"/>
          </a:xfrm>
          <a:prstGeom prst="rect">
            <a:avLst/>
          </a:prstGeom>
          <a:noFill/>
          <a:ln w="9525">
            <a:noFill/>
            <a:miter lim="800000"/>
            <a:headEnd/>
            <a:tailEnd/>
          </a:ln>
        </p:spPr>
      </p:pic>
      <p:sp>
        <p:nvSpPr>
          <p:cNvPr id="29702" name="TextBox 9"/>
          <p:cNvSpPr txBox="1">
            <a:spLocks noChangeArrowheads="1"/>
          </p:cNvSpPr>
          <p:nvPr/>
        </p:nvSpPr>
        <p:spPr bwMode="auto">
          <a:xfrm>
            <a:off x="6005513" y="3392488"/>
            <a:ext cx="2681287" cy="646112"/>
          </a:xfrm>
          <a:prstGeom prst="rect">
            <a:avLst/>
          </a:prstGeom>
          <a:noFill/>
          <a:ln w="9525">
            <a:noFill/>
            <a:miter lim="800000"/>
            <a:headEnd/>
            <a:tailEnd/>
          </a:ln>
        </p:spPr>
        <p:txBody>
          <a:bodyPr>
            <a:prstTxWarp prst="textNoShape">
              <a:avLst/>
            </a:prstTxWarp>
            <a:spAutoFit/>
          </a:bodyPr>
          <a:lstStyle/>
          <a:p>
            <a:r>
              <a:rPr lang="en-US" sz="1800">
                <a:solidFill>
                  <a:srgbClr val="000000"/>
                </a:solidFill>
                <a:latin typeface="Arial" pitchFamily="-65" charset="0"/>
                <a:ea typeface="Arial" pitchFamily="-65" charset="0"/>
                <a:cs typeface="Arial" pitchFamily="-65" charset="0"/>
              </a:rPr>
              <a:t>Artistic presentation of a red dwarf star.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0" y="0"/>
            <a:ext cx="9144000" cy="523875"/>
          </a:xfrm>
        </p:spPr>
        <p:txBody>
          <a:bodyPr/>
          <a:lstStyle/>
          <a:p>
            <a:pPr eaLnBrk="1" hangingPunct="1"/>
            <a:r>
              <a:rPr lang="en-US" sz="2800" smtClean="0"/>
              <a:t>Stellar Evolution: On and Off the Main Sequence</a:t>
            </a:r>
          </a:p>
        </p:txBody>
      </p:sp>
      <p:sp>
        <p:nvSpPr>
          <p:cNvPr id="30723" name="TextBox 5"/>
          <p:cNvSpPr txBox="1">
            <a:spLocks noChangeArrowheads="1"/>
          </p:cNvSpPr>
          <p:nvPr/>
        </p:nvSpPr>
        <p:spPr bwMode="auto">
          <a:xfrm>
            <a:off x="685800" y="685800"/>
            <a:ext cx="7696200" cy="5632450"/>
          </a:xfrm>
          <a:prstGeom prst="rect">
            <a:avLst/>
          </a:prstGeom>
          <a:noFill/>
          <a:ln w="9525">
            <a:noFill/>
            <a:miter lim="800000"/>
            <a:headEnd/>
            <a:tailEnd/>
          </a:ln>
        </p:spPr>
        <p:txBody>
          <a:bodyPr>
            <a:prstTxWarp prst="textNoShape">
              <a:avLst/>
            </a:prstTxWarp>
            <a:spAutoFit/>
          </a:bodyPr>
          <a:lstStyle/>
          <a:p>
            <a:r>
              <a:rPr lang="en-US" b="1" dirty="0">
                <a:solidFill>
                  <a:srgbClr val="000000"/>
                </a:solidFill>
                <a:latin typeface="Arial" pitchFamily="-65" charset="0"/>
                <a:ea typeface="Arial" pitchFamily="-65" charset="0"/>
                <a:cs typeface="Arial" pitchFamily="-65" charset="0"/>
              </a:rPr>
              <a:t>Case of </a:t>
            </a:r>
            <a:r>
              <a:rPr lang="en-US" b="1" dirty="0" smtClean="0">
                <a:solidFill>
                  <a:srgbClr val="000000"/>
                </a:solidFill>
                <a:latin typeface="Arial" pitchFamily="-65" charset="0"/>
                <a:ea typeface="Arial" pitchFamily="-65" charset="0"/>
                <a:cs typeface="Arial" pitchFamily="-65" charset="0"/>
              </a:rPr>
              <a:t>4 </a:t>
            </a:r>
            <a:r>
              <a:rPr lang="en-US" b="1" dirty="0">
                <a:solidFill>
                  <a:srgbClr val="000000"/>
                </a:solidFill>
                <a:latin typeface="Arial" pitchFamily="-65" charset="0"/>
                <a:ea typeface="Arial" pitchFamily="-65" charset="0"/>
                <a:cs typeface="Arial" pitchFamily="-65" charset="0"/>
              </a:rPr>
              <a:t>M</a:t>
            </a:r>
            <a:r>
              <a:rPr lang="en-US" b="1" baseline="-25000" dirty="0">
                <a:solidFill>
                  <a:srgbClr val="000000"/>
                </a:solidFill>
                <a:latin typeface="Wingdings" pitchFamily="-65" charset="2"/>
                <a:ea typeface="Wingdings" pitchFamily="-65" charset="2"/>
                <a:cs typeface="Wingdings" pitchFamily="-65" charset="2"/>
              </a:rPr>
              <a:t></a:t>
            </a:r>
            <a:r>
              <a:rPr lang="en-US" b="1" dirty="0">
                <a:solidFill>
                  <a:srgbClr val="000000"/>
                </a:solidFill>
                <a:latin typeface="Arial" pitchFamily="-65" charset="0"/>
                <a:ea typeface="Arial" pitchFamily="-65" charset="0"/>
                <a:cs typeface="Arial" pitchFamily="-65" charset="0"/>
              </a:rPr>
              <a:t>&gt; </a:t>
            </a:r>
            <a:r>
              <a:rPr lang="en-US" b="1" dirty="0" err="1">
                <a:solidFill>
                  <a:srgbClr val="000000"/>
                </a:solidFill>
                <a:latin typeface="Arial" pitchFamily="-65" charset="0"/>
                <a:ea typeface="Arial" pitchFamily="-65" charset="0"/>
                <a:cs typeface="Arial" pitchFamily="-65" charset="0"/>
              </a:rPr>
              <a:t>M</a:t>
            </a:r>
            <a:r>
              <a:rPr lang="en-US" b="1" baseline="-25000" dirty="0" err="1">
                <a:solidFill>
                  <a:srgbClr val="000000"/>
                </a:solidFill>
                <a:latin typeface="Arial" pitchFamily="-65" charset="0"/>
                <a:ea typeface="Arial" pitchFamily="-65" charset="0"/>
                <a:cs typeface="Arial" pitchFamily="-65" charset="0"/>
              </a:rPr>
              <a:t>star</a:t>
            </a:r>
            <a:r>
              <a:rPr lang="en-US" b="1" dirty="0">
                <a:solidFill>
                  <a:srgbClr val="000000"/>
                </a:solidFill>
                <a:latin typeface="Arial" pitchFamily="-65" charset="0"/>
                <a:ea typeface="Arial" pitchFamily="-65" charset="0"/>
                <a:cs typeface="Arial" pitchFamily="-65" charset="0"/>
              </a:rPr>
              <a:t> &gt; 0.4 M</a:t>
            </a:r>
            <a:r>
              <a:rPr lang="en-US" b="1" baseline="-25000" dirty="0">
                <a:solidFill>
                  <a:srgbClr val="000000"/>
                </a:solidFill>
                <a:latin typeface="Wingdings" pitchFamily="-65" charset="2"/>
                <a:ea typeface="Wingdings" pitchFamily="-65" charset="2"/>
                <a:cs typeface="Wingdings" pitchFamily="-65" charset="2"/>
              </a:rPr>
              <a:t></a:t>
            </a:r>
          </a:p>
          <a:p>
            <a:endParaRPr lang="en-US" b="1" dirty="0">
              <a:solidFill>
                <a:srgbClr val="000000"/>
              </a:solidFill>
            </a:endParaRPr>
          </a:p>
          <a:p>
            <a:r>
              <a:rPr lang="en-US" b="1" dirty="0">
                <a:solidFill>
                  <a:srgbClr val="000000"/>
                </a:solidFill>
                <a:latin typeface="Arial" pitchFamily="-65" charset="0"/>
                <a:ea typeface="Arial" pitchFamily="-65" charset="0"/>
                <a:cs typeface="Arial" pitchFamily="-65" charset="0"/>
              </a:rPr>
              <a:t>Question:</a:t>
            </a:r>
            <a:r>
              <a:rPr lang="en-US" dirty="0">
                <a:solidFill>
                  <a:srgbClr val="000000"/>
                </a:solidFill>
                <a:latin typeface="Arial" pitchFamily="-65" charset="0"/>
                <a:ea typeface="Arial" pitchFamily="-65" charset="0"/>
                <a:cs typeface="Arial" pitchFamily="-65" charset="0"/>
              </a:rPr>
              <a:t> What happens when the H runs out?</a:t>
            </a:r>
          </a:p>
          <a:p>
            <a:endParaRPr lang="en-US" dirty="0">
              <a:solidFill>
                <a:srgbClr val="000000"/>
              </a:solidFill>
              <a:latin typeface="Arial" pitchFamily="-65" charset="0"/>
              <a:ea typeface="Arial" pitchFamily="-65" charset="0"/>
              <a:cs typeface="Arial" pitchFamily="-65" charset="0"/>
            </a:endParaRPr>
          </a:p>
          <a:p>
            <a:r>
              <a:rPr lang="en-US" b="1" dirty="0">
                <a:solidFill>
                  <a:srgbClr val="000000"/>
                </a:solidFill>
                <a:latin typeface="Arial" pitchFamily="-65" charset="0"/>
                <a:ea typeface="Arial" pitchFamily="-65" charset="0"/>
                <a:cs typeface="Arial" pitchFamily="-65" charset="0"/>
              </a:rPr>
              <a:t>Answer: </a:t>
            </a:r>
            <a:r>
              <a:rPr lang="en-US" dirty="0">
                <a:solidFill>
                  <a:srgbClr val="000000"/>
                </a:solidFill>
                <a:latin typeface="Arial" pitchFamily="-65" charset="0"/>
                <a:ea typeface="Arial" pitchFamily="-65" charset="0"/>
                <a:cs typeface="Arial" pitchFamily="-65" charset="0"/>
              </a:rPr>
              <a:t>When H runs out in the core </a:t>
            </a:r>
            <a:r>
              <a:rPr lang="en-US" b="1" dirty="0">
                <a:solidFill>
                  <a:srgbClr val="000000"/>
                </a:solidFill>
                <a:latin typeface="Arial" pitchFamily="-65" charset="0"/>
                <a:ea typeface="Arial" pitchFamily="-65" charset="0"/>
                <a:cs typeface="Arial" pitchFamily="-65" charset="0"/>
              </a:rPr>
              <a:t>H fusion continues in a shell around the core.</a:t>
            </a:r>
          </a:p>
          <a:p>
            <a:endParaRPr lang="en-US" dirty="0">
              <a:solidFill>
                <a:srgbClr val="000000"/>
              </a:solidFill>
              <a:latin typeface="Arial" pitchFamily="-65" charset="0"/>
              <a:ea typeface="Arial" pitchFamily="-65" charset="0"/>
              <a:cs typeface="Arial" pitchFamily="-65" charset="0"/>
            </a:endParaRPr>
          </a:p>
          <a:p>
            <a:r>
              <a:rPr lang="en-US" dirty="0">
                <a:solidFill>
                  <a:srgbClr val="000000"/>
                </a:solidFill>
                <a:latin typeface="Arial" pitchFamily="-65" charset="0"/>
                <a:ea typeface="Arial" pitchFamily="-65" charset="0"/>
                <a:cs typeface="Arial" pitchFamily="-65" charset="0"/>
              </a:rPr>
              <a:t>The </a:t>
            </a:r>
            <a:r>
              <a:rPr lang="en-US" b="1" dirty="0">
                <a:solidFill>
                  <a:srgbClr val="000000"/>
                </a:solidFill>
                <a:latin typeface="Arial" pitchFamily="-65" charset="0"/>
                <a:ea typeface="Arial" pitchFamily="-65" charset="0"/>
                <a:cs typeface="Arial" pitchFamily="-65" charset="0"/>
              </a:rPr>
              <a:t>core</a:t>
            </a:r>
            <a:r>
              <a:rPr lang="en-US" dirty="0">
                <a:solidFill>
                  <a:srgbClr val="000000"/>
                </a:solidFill>
                <a:latin typeface="Arial" pitchFamily="-65" charset="0"/>
                <a:ea typeface="Arial" pitchFamily="-65" charset="0"/>
                <a:cs typeface="Arial" pitchFamily="-65" charset="0"/>
              </a:rPr>
              <a:t> cannot support the material above it so it </a:t>
            </a:r>
            <a:r>
              <a:rPr lang="en-US" b="1" dirty="0">
                <a:solidFill>
                  <a:srgbClr val="000000"/>
                </a:solidFill>
                <a:latin typeface="Arial" pitchFamily="-65" charset="0"/>
                <a:ea typeface="Arial" pitchFamily="-65" charset="0"/>
                <a:cs typeface="Arial" pitchFamily="-65" charset="0"/>
              </a:rPr>
              <a:t>begins to shrink </a:t>
            </a:r>
            <a:r>
              <a:rPr lang="en-US" dirty="0">
                <a:solidFill>
                  <a:srgbClr val="000000"/>
                </a:solidFill>
                <a:latin typeface="Arial" pitchFamily="-65" charset="0"/>
                <a:ea typeface="Arial" pitchFamily="-65" charset="0"/>
                <a:cs typeface="Arial" pitchFamily="-65" charset="0"/>
              </a:rPr>
              <a:t>and is compressed from the weight of the outer layers. When the gas in the core becomes compressed its temperature again begins to rise. </a:t>
            </a:r>
          </a:p>
          <a:p>
            <a:endParaRPr lang="en-US" dirty="0">
              <a:solidFill>
                <a:srgbClr val="000000"/>
              </a:solidFill>
              <a:latin typeface="Arial" pitchFamily="-65" charset="0"/>
              <a:ea typeface="Arial" pitchFamily="-65" charset="0"/>
              <a:cs typeface="Arial" pitchFamily="-65" charset="0"/>
            </a:endParaRPr>
          </a:p>
          <a:p>
            <a:r>
              <a:rPr lang="en-US" dirty="0">
                <a:solidFill>
                  <a:srgbClr val="000000"/>
                </a:solidFill>
                <a:latin typeface="Arial" pitchFamily="-65" charset="0"/>
                <a:ea typeface="Arial" pitchFamily="-65" charset="0"/>
                <a:cs typeface="Arial" pitchFamily="-65" charset="0"/>
              </a:rPr>
              <a:t>The increase in temperature increases the rate of H fusion reactions in the thin H shell that surrounds the shell while there in no core H fusion.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0" y="0"/>
            <a:ext cx="9144000" cy="523875"/>
          </a:xfrm>
        </p:spPr>
        <p:txBody>
          <a:bodyPr/>
          <a:lstStyle/>
          <a:p>
            <a:pPr eaLnBrk="1" hangingPunct="1"/>
            <a:r>
              <a:rPr lang="en-US" sz="2800" smtClean="0"/>
              <a:t>Stellar Evolution: On and Off the Main Sequence</a:t>
            </a:r>
          </a:p>
        </p:txBody>
      </p:sp>
      <p:sp>
        <p:nvSpPr>
          <p:cNvPr id="31747" name="TextBox 5"/>
          <p:cNvSpPr txBox="1">
            <a:spLocks noChangeArrowheads="1"/>
          </p:cNvSpPr>
          <p:nvPr/>
        </p:nvSpPr>
        <p:spPr bwMode="auto">
          <a:xfrm>
            <a:off x="685800" y="685800"/>
            <a:ext cx="7848600" cy="5262563"/>
          </a:xfrm>
          <a:prstGeom prst="rect">
            <a:avLst/>
          </a:prstGeom>
          <a:noFill/>
          <a:ln w="9525">
            <a:noFill/>
            <a:miter lim="800000"/>
            <a:headEnd/>
            <a:tailEnd/>
          </a:ln>
        </p:spPr>
        <p:txBody>
          <a:bodyPr>
            <a:prstTxWarp prst="textNoShape">
              <a:avLst/>
            </a:prstTxWarp>
            <a:spAutoFit/>
          </a:bodyPr>
          <a:lstStyle/>
          <a:p>
            <a:r>
              <a:rPr lang="en-US" b="1" dirty="0">
                <a:solidFill>
                  <a:srgbClr val="000000"/>
                </a:solidFill>
                <a:latin typeface="Arial" pitchFamily="-65" charset="0"/>
                <a:ea typeface="Arial" pitchFamily="-65" charset="0"/>
                <a:cs typeface="Arial" pitchFamily="-65" charset="0"/>
              </a:rPr>
              <a:t>Case of </a:t>
            </a:r>
            <a:r>
              <a:rPr lang="en-US" b="1" dirty="0" smtClean="0">
                <a:solidFill>
                  <a:srgbClr val="000000"/>
                </a:solidFill>
                <a:latin typeface="Arial" pitchFamily="-65" charset="0"/>
                <a:ea typeface="Arial" pitchFamily="-65" charset="0"/>
                <a:cs typeface="Arial" pitchFamily="-65" charset="0"/>
              </a:rPr>
              <a:t>4 </a:t>
            </a:r>
            <a:r>
              <a:rPr lang="en-US" b="1" dirty="0">
                <a:solidFill>
                  <a:srgbClr val="000000"/>
                </a:solidFill>
                <a:latin typeface="Arial" pitchFamily="-65" charset="0"/>
                <a:ea typeface="Arial" pitchFamily="-65" charset="0"/>
                <a:cs typeface="Arial" pitchFamily="-65" charset="0"/>
              </a:rPr>
              <a:t>M</a:t>
            </a:r>
            <a:r>
              <a:rPr lang="en-US" b="1" baseline="-25000" dirty="0">
                <a:solidFill>
                  <a:srgbClr val="000000"/>
                </a:solidFill>
                <a:latin typeface="Wingdings" pitchFamily="-65" charset="2"/>
                <a:ea typeface="Wingdings" pitchFamily="-65" charset="2"/>
                <a:cs typeface="Wingdings" pitchFamily="-65" charset="2"/>
              </a:rPr>
              <a:t></a:t>
            </a:r>
            <a:r>
              <a:rPr lang="en-US" b="1" dirty="0">
                <a:solidFill>
                  <a:srgbClr val="000000"/>
                </a:solidFill>
                <a:latin typeface="Arial" pitchFamily="-65" charset="0"/>
                <a:ea typeface="Arial" pitchFamily="-65" charset="0"/>
                <a:cs typeface="Arial" pitchFamily="-65" charset="0"/>
              </a:rPr>
              <a:t>&gt; </a:t>
            </a:r>
            <a:r>
              <a:rPr lang="en-US" b="1" dirty="0" err="1">
                <a:solidFill>
                  <a:srgbClr val="000000"/>
                </a:solidFill>
                <a:latin typeface="Arial" pitchFamily="-65" charset="0"/>
                <a:ea typeface="Arial" pitchFamily="-65" charset="0"/>
                <a:cs typeface="Arial" pitchFamily="-65" charset="0"/>
              </a:rPr>
              <a:t>M</a:t>
            </a:r>
            <a:r>
              <a:rPr lang="en-US" b="1" baseline="-25000" dirty="0" err="1">
                <a:solidFill>
                  <a:srgbClr val="000000"/>
                </a:solidFill>
                <a:latin typeface="Arial" pitchFamily="-65" charset="0"/>
                <a:ea typeface="Arial" pitchFamily="-65" charset="0"/>
                <a:cs typeface="Arial" pitchFamily="-65" charset="0"/>
              </a:rPr>
              <a:t>star</a:t>
            </a:r>
            <a:r>
              <a:rPr lang="en-US" b="1" dirty="0">
                <a:solidFill>
                  <a:srgbClr val="000000"/>
                </a:solidFill>
                <a:latin typeface="Arial" pitchFamily="-65" charset="0"/>
                <a:ea typeface="Arial" pitchFamily="-65" charset="0"/>
                <a:cs typeface="Arial" pitchFamily="-65" charset="0"/>
              </a:rPr>
              <a:t> &gt; 0.4 M</a:t>
            </a:r>
            <a:r>
              <a:rPr lang="en-US" b="1" baseline="-25000" dirty="0">
                <a:solidFill>
                  <a:srgbClr val="000000"/>
                </a:solidFill>
                <a:latin typeface="Wingdings" pitchFamily="-65" charset="2"/>
                <a:ea typeface="Wingdings" pitchFamily="-65" charset="2"/>
                <a:cs typeface="Wingdings" pitchFamily="-65" charset="2"/>
              </a:rPr>
              <a:t></a:t>
            </a:r>
          </a:p>
          <a:p>
            <a:endParaRPr lang="en-US" dirty="0">
              <a:solidFill>
                <a:srgbClr val="000000"/>
              </a:solidFill>
              <a:latin typeface="Arial" pitchFamily="-65" charset="0"/>
              <a:ea typeface="Arial" pitchFamily="-65" charset="0"/>
              <a:cs typeface="Arial" pitchFamily="-65" charset="0"/>
            </a:endParaRPr>
          </a:p>
          <a:p>
            <a:r>
              <a:rPr lang="en-US" b="1" dirty="0">
                <a:solidFill>
                  <a:srgbClr val="000000"/>
                </a:solidFill>
                <a:latin typeface="Arial" pitchFamily="-65" charset="0"/>
                <a:ea typeface="Arial" pitchFamily="-65" charset="0"/>
                <a:cs typeface="Arial" pitchFamily="-65" charset="0"/>
              </a:rPr>
              <a:t>Answer continued: </a:t>
            </a:r>
            <a:r>
              <a:rPr lang="en-US" dirty="0">
                <a:solidFill>
                  <a:srgbClr val="000000"/>
                </a:solidFill>
                <a:latin typeface="Arial" pitchFamily="-65" charset="0"/>
                <a:ea typeface="Arial" pitchFamily="-65" charset="0"/>
                <a:cs typeface="Arial" pitchFamily="-65" charset="0"/>
              </a:rPr>
              <a:t>The increase in core temperature increases the rate of H fusion reactions in the thin H shell that surrounds the shell while there is no core H fusion.</a:t>
            </a:r>
          </a:p>
          <a:p>
            <a:endParaRPr lang="en-US" dirty="0">
              <a:solidFill>
                <a:srgbClr val="000000"/>
              </a:solidFill>
              <a:latin typeface="Arial" pitchFamily="-65" charset="0"/>
              <a:ea typeface="Arial" pitchFamily="-65" charset="0"/>
              <a:cs typeface="Arial" pitchFamily="-65" charset="0"/>
            </a:endParaRPr>
          </a:p>
          <a:p>
            <a:r>
              <a:rPr lang="en-US" b="1" dirty="0">
                <a:solidFill>
                  <a:srgbClr val="000000"/>
                </a:solidFill>
                <a:latin typeface="Arial" pitchFamily="-65" charset="0"/>
                <a:ea typeface="Arial" pitchFamily="-65" charset="0"/>
                <a:cs typeface="Arial" pitchFamily="-65" charset="0"/>
              </a:rPr>
              <a:t>The outer layers expand by the increased luminosity of the H burning shell</a:t>
            </a:r>
            <a:r>
              <a:rPr lang="en-US" dirty="0">
                <a:solidFill>
                  <a:srgbClr val="000000"/>
                </a:solidFill>
                <a:latin typeface="Arial" pitchFamily="-65" charset="0"/>
                <a:ea typeface="Arial" pitchFamily="-65" charset="0"/>
                <a:cs typeface="Arial" pitchFamily="-65" charset="0"/>
              </a:rPr>
              <a:t>. As the external layers of gas expand the surface temperature of the star decreases.</a:t>
            </a:r>
          </a:p>
          <a:p>
            <a:endParaRPr lang="en-US" dirty="0">
              <a:solidFill>
                <a:srgbClr val="000000"/>
              </a:solidFill>
              <a:latin typeface="Arial" pitchFamily="-65" charset="0"/>
              <a:ea typeface="Arial" pitchFamily="-65" charset="0"/>
              <a:cs typeface="Arial" pitchFamily="-65" charset="0"/>
            </a:endParaRPr>
          </a:p>
          <a:p>
            <a:r>
              <a:rPr lang="en-US" dirty="0">
                <a:solidFill>
                  <a:srgbClr val="000000"/>
                </a:solidFill>
                <a:latin typeface="Arial" pitchFamily="-65" charset="0"/>
                <a:ea typeface="Arial" pitchFamily="-65" charset="0"/>
                <a:cs typeface="Arial" pitchFamily="-65" charset="0"/>
              </a:rPr>
              <a:t>When the temperature of the external layers drops to ~ 3,500 K the star appears reddish at which point is has become a </a:t>
            </a:r>
            <a:r>
              <a:rPr lang="en-US" b="1" dirty="0">
                <a:solidFill>
                  <a:srgbClr val="000000"/>
                </a:solidFill>
                <a:latin typeface="Arial" pitchFamily="-65" charset="0"/>
                <a:ea typeface="Arial" pitchFamily="-65" charset="0"/>
                <a:cs typeface="Arial" pitchFamily="-65" charset="0"/>
              </a:rPr>
              <a:t>red giant</a:t>
            </a:r>
            <a:r>
              <a:rPr lang="en-US" dirty="0">
                <a:solidFill>
                  <a:srgbClr val="000000"/>
                </a:solidFill>
                <a:latin typeface="Arial" pitchFamily="-65" charset="0"/>
                <a:ea typeface="Arial" pitchFamily="-65" charset="0"/>
                <a:cs typeface="Arial" pitchFamily="-65" charset="0"/>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0" y="0"/>
            <a:ext cx="9144000" cy="523875"/>
          </a:xfrm>
        </p:spPr>
        <p:txBody>
          <a:bodyPr/>
          <a:lstStyle/>
          <a:p>
            <a:pPr eaLnBrk="1" hangingPunct="1"/>
            <a:r>
              <a:rPr lang="en-US" sz="2800" smtClean="0"/>
              <a:t>Stellar Evolution: On and Off the Main Sequence</a:t>
            </a:r>
          </a:p>
        </p:txBody>
      </p:sp>
      <p:sp>
        <p:nvSpPr>
          <p:cNvPr id="32771" name="TextBox 5"/>
          <p:cNvSpPr txBox="1">
            <a:spLocks noChangeArrowheads="1"/>
          </p:cNvSpPr>
          <p:nvPr/>
        </p:nvSpPr>
        <p:spPr bwMode="auto">
          <a:xfrm>
            <a:off x="685800" y="1404938"/>
            <a:ext cx="4267200" cy="2800350"/>
          </a:xfrm>
          <a:prstGeom prst="rect">
            <a:avLst/>
          </a:prstGeom>
          <a:noFill/>
          <a:ln w="9525">
            <a:noFill/>
            <a:miter lim="800000"/>
            <a:headEnd/>
            <a:tailEnd/>
          </a:ln>
        </p:spPr>
        <p:txBody>
          <a:bodyPr>
            <a:prstTxWarp prst="textNoShape">
              <a:avLst/>
            </a:prstTxWarp>
            <a:spAutoFit/>
          </a:bodyPr>
          <a:lstStyle/>
          <a:p>
            <a:r>
              <a:rPr lang="en-US" b="1" dirty="0">
                <a:solidFill>
                  <a:srgbClr val="000000"/>
                </a:solidFill>
                <a:latin typeface="Arial" pitchFamily="-65" charset="0"/>
                <a:ea typeface="Arial" pitchFamily="-65" charset="0"/>
                <a:cs typeface="Arial" pitchFamily="-65" charset="0"/>
              </a:rPr>
              <a:t>Case of </a:t>
            </a:r>
            <a:r>
              <a:rPr lang="en-US" b="1" dirty="0" smtClean="0">
                <a:solidFill>
                  <a:srgbClr val="000000"/>
                </a:solidFill>
                <a:latin typeface="Arial" pitchFamily="-65" charset="0"/>
                <a:ea typeface="Arial" pitchFamily="-65" charset="0"/>
                <a:cs typeface="Arial" pitchFamily="-65" charset="0"/>
              </a:rPr>
              <a:t>4 </a:t>
            </a:r>
            <a:r>
              <a:rPr lang="en-US" b="1" dirty="0">
                <a:solidFill>
                  <a:srgbClr val="000000"/>
                </a:solidFill>
                <a:latin typeface="Arial" pitchFamily="-65" charset="0"/>
                <a:ea typeface="Arial" pitchFamily="-65" charset="0"/>
                <a:cs typeface="Arial" pitchFamily="-65" charset="0"/>
              </a:rPr>
              <a:t>M</a:t>
            </a:r>
            <a:r>
              <a:rPr lang="en-US" b="1" baseline="-25000" dirty="0">
                <a:solidFill>
                  <a:srgbClr val="000000"/>
                </a:solidFill>
                <a:latin typeface="Wingdings" pitchFamily="-65" charset="2"/>
                <a:ea typeface="Wingdings" pitchFamily="-65" charset="2"/>
                <a:cs typeface="Wingdings" pitchFamily="-65" charset="2"/>
              </a:rPr>
              <a:t></a:t>
            </a:r>
            <a:r>
              <a:rPr lang="en-US" b="1" dirty="0">
                <a:solidFill>
                  <a:srgbClr val="000000"/>
                </a:solidFill>
                <a:latin typeface="Arial" pitchFamily="-65" charset="0"/>
                <a:ea typeface="Arial" pitchFamily="-65" charset="0"/>
                <a:cs typeface="Arial" pitchFamily="-65" charset="0"/>
              </a:rPr>
              <a:t>&gt; </a:t>
            </a:r>
            <a:r>
              <a:rPr lang="en-US" b="1" dirty="0" err="1">
                <a:solidFill>
                  <a:srgbClr val="000000"/>
                </a:solidFill>
                <a:latin typeface="Arial" pitchFamily="-65" charset="0"/>
                <a:ea typeface="Arial" pitchFamily="-65" charset="0"/>
                <a:cs typeface="Arial" pitchFamily="-65" charset="0"/>
              </a:rPr>
              <a:t>M</a:t>
            </a:r>
            <a:r>
              <a:rPr lang="en-US" b="1" baseline="-25000" dirty="0" err="1">
                <a:solidFill>
                  <a:srgbClr val="000000"/>
                </a:solidFill>
                <a:latin typeface="Arial" pitchFamily="-65" charset="0"/>
                <a:ea typeface="Arial" pitchFamily="-65" charset="0"/>
                <a:cs typeface="Arial" pitchFamily="-65" charset="0"/>
              </a:rPr>
              <a:t>star</a:t>
            </a:r>
            <a:r>
              <a:rPr lang="en-US" b="1" dirty="0">
                <a:solidFill>
                  <a:srgbClr val="000000"/>
                </a:solidFill>
                <a:latin typeface="Arial" pitchFamily="-65" charset="0"/>
                <a:ea typeface="Arial" pitchFamily="-65" charset="0"/>
                <a:cs typeface="Arial" pitchFamily="-65" charset="0"/>
              </a:rPr>
              <a:t> &gt; 0.4 M</a:t>
            </a:r>
            <a:r>
              <a:rPr lang="en-US" b="1" baseline="-25000" dirty="0">
                <a:solidFill>
                  <a:srgbClr val="000000"/>
                </a:solidFill>
                <a:latin typeface="Wingdings" pitchFamily="-65" charset="2"/>
                <a:ea typeface="Wingdings" pitchFamily="-65" charset="2"/>
                <a:cs typeface="Wingdings" pitchFamily="-65" charset="2"/>
              </a:rPr>
              <a:t></a:t>
            </a:r>
          </a:p>
          <a:p>
            <a:endParaRPr lang="en-US" b="1" baseline="-25000" dirty="0">
              <a:solidFill>
                <a:srgbClr val="000000"/>
              </a:solidFill>
              <a:latin typeface="Wingdings" pitchFamily="-65" charset="2"/>
              <a:ea typeface="Wingdings" pitchFamily="-65" charset="2"/>
              <a:cs typeface="Wingdings" pitchFamily="-65" charset="2"/>
            </a:endParaRPr>
          </a:p>
          <a:p>
            <a:r>
              <a:rPr lang="en-US" dirty="0">
                <a:latin typeface="Arial" pitchFamily="-65" charset="0"/>
                <a:ea typeface="Arial" pitchFamily="-65" charset="0"/>
                <a:cs typeface="Arial" pitchFamily="-65" charset="0"/>
              </a:rPr>
              <a:t>A star leaves the main sequence when hydrogen fusion ends in the core. The star becomes a red giant.</a:t>
            </a:r>
          </a:p>
          <a:p>
            <a:endParaRPr lang="en-US" b="1" baseline="-25000" dirty="0">
              <a:solidFill>
                <a:srgbClr val="000000"/>
              </a:solidFill>
              <a:latin typeface="Wingdings" pitchFamily="-65" charset="2"/>
              <a:ea typeface="Wingdings" pitchFamily="-65" charset="2"/>
              <a:cs typeface="Wingdings" pitchFamily="-65" charset="2"/>
            </a:endParaRPr>
          </a:p>
          <a:p>
            <a:endParaRPr lang="en-US" dirty="0">
              <a:solidFill>
                <a:srgbClr val="000000"/>
              </a:solidFill>
              <a:latin typeface="Arial" pitchFamily="-65" charset="0"/>
              <a:ea typeface="Arial" pitchFamily="-65" charset="0"/>
              <a:cs typeface="Arial" pitchFamily="-65" charset="0"/>
            </a:endParaRPr>
          </a:p>
        </p:txBody>
      </p:sp>
      <p:pic>
        <p:nvPicPr>
          <p:cNvPr id="32772" name="Picture 16" descr="17_03_Figure"/>
          <p:cNvPicPr>
            <a:picLocks noChangeAspect="1" noChangeArrowheads="1"/>
          </p:cNvPicPr>
          <p:nvPr/>
        </p:nvPicPr>
        <p:blipFill>
          <a:blip r:embed="rId2"/>
          <a:srcRect b="3053"/>
          <a:stretch>
            <a:fillRect/>
          </a:stretch>
        </p:blipFill>
        <p:spPr bwMode="auto">
          <a:xfrm>
            <a:off x="4953000" y="1481138"/>
            <a:ext cx="3962400" cy="4081462"/>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0" y="0"/>
            <a:ext cx="9144000" cy="523875"/>
          </a:xfrm>
        </p:spPr>
        <p:txBody>
          <a:bodyPr/>
          <a:lstStyle/>
          <a:p>
            <a:pPr eaLnBrk="1" hangingPunct="1"/>
            <a:r>
              <a:rPr lang="en-US" sz="2800" smtClean="0"/>
              <a:t>Stellar Evolution: On and Off the Main Sequence</a:t>
            </a:r>
          </a:p>
        </p:txBody>
      </p:sp>
      <p:sp>
        <p:nvSpPr>
          <p:cNvPr id="4" name="Footer Placeholder 3"/>
          <p:cNvSpPr>
            <a:spLocks noGrp="1"/>
          </p:cNvSpPr>
          <p:nvPr>
            <p:ph type="ftr" sz="quarter" idx="10"/>
          </p:nvPr>
        </p:nvSpPr>
        <p:spPr/>
        <p:txBody>
          <a:bodyPr/>
          <a:lstStyle/>
          <a:p>
            <a:pPr>
              <a:defRPr/>
            </a:pPr>
            <a:r>
              <a:rPr lang="en-GB"/>
              <a:t>© 2014 Pearson Education, Inc.</a:t>
            </a:r>
          </a:p>
        </p:txBody>
      </p:sp>
      <p:sp>
        <p:nvSpPr>
          <p:cNvPr id="33796" name="TextBox 4"/>
          <p:cNvSpPr txBox="1">
            <a:spLocks noChangeArrowheads="1"/>
          </p:cNvSpPr>
          <p:nvPr/>
        </p:nvSpPr>
        <p:spPr bwMode="auto">
          <a:xfrm>
            <a:off x="762000" y="5410200"/>
            <a:ext cx="7924800" cy="830263"/>
          </a:xfrm>
          <a:prstGeom prst="rect">
            <a:avLst/>
          </a:prstGeom>
          <a:noFill/>
          <a:ln w="9525">
            <a:noFill/>
            <a:miter lim="800000"/>
            <a:headEnd/>
            <a:tailEnd/>
          </a:ln>
        </p:spPr>
        <p:txBody>
          <a:bodyPr>
            <a:prstTxWarp prst="textNoShape">
              <a:avLst/>
            </a:prstTxWarp>
            <a:spAutoFit/>
          </a:bodyPr>
          <a:lstStyle/>
          <a:p>
            <a:r>
              <a:rPr lang="en-US" dirty="0">
                <a:solidFill>
                  <a:srgbClr val="000000"/>
                </a:solidFill>
                <a:latin typeface="Arial" pitchFamily="-65" charset="0"/>
                <a:ea typeface="Arial" pitchFamily="-65" charset="0"/>
                <a:cs typeface="Arial" pitchFamily="-65" charset="0"/>
              </a:rPr>
              <a:t>When the sun becomes a red giant its diameter will increase from ~ 0.01 AU to</a:t>
            </a:r>
            <a:r>
              <a:rPr lang="en-US" dirty="0" smtClean="0">
                <a:solidFill>
                  <a:srgbClr val="000000"/>
                </a:solidFill>
                <a:latin typeface="Arial" pitchFamily="-65" charset="0"/>
                <a:ea typeface="Arial" pitchFamily="-65" charset="0"/>
                <a:cs typeface="Arial" pitchFamily="-65" charset="0"/>
              </a:rPr>
              <a:t> ~2 </a:t>
            </a:r>
            <a:r>
              <a:rPr lang="en-US" dirty="0">
                <a:solidFill>
                  <a:srgbClr val="000000"/>
                </a:solidFill>
                <a:latin typeface="Arial" pitchFamily="-65" charset="0"/>
                <a:ea typeface="Arial" pitchFamily="-65" charset="0"/>
                <a:cs typeface="Arial" pitchFamily="-65" charset="0"/>
              </a:rPr>
              <a:t>AU.</a:t>
            </a:r>
          </a:p>
        </p:txBody>
      </p:sp>
      <p:pic>
        <p:nvPicPr>
          <p:cNvPr id="33797" name="Picture 5" descr="19_4_big.gif"/>
          <p:cNvPicPr>
            <a:picLocks noChangeAspect="1"/>
          </p:cNvPicPr>
          <p:nvPr/>
        </p:nvPicPr>
        <p:blipFill>
          <a:blip r:embed="rId2"/>
          <a:srcRect/>
          <a:stretch>
            <a:fillRect/>
          </a:stretch>
        </p:blipFill>
        <p:spPr bwMode="auto">
          <a:xfrm>
            <a:off x="755650" y="1295400"/>
            <a:ext cx="7854950" cy="3657600"/>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0" y="0"/>
            <a:ext cx="9144000" cy="523875"/>
          </a:xfrm>
        </p:spPr>
        <p:txBody>
          <a:bodyPr/>
          <a:lstStyle/>
          <a:p>
            <a:pPr eaLnBrk="1" hangingPunct="1"/>
            <a:r>
              <a:rPr lang="en-US" sz="2800" smtClean="0"/>
              <a:t>Stellar Evolution: On and Off the Main Sequence</a:t>
            </a:r>
          </a:p>
        </p:txBody>
      </p:sp>
      <p:pic>
        <p:nvPicPr>
          <p:cNvPr id="34819" name="Picture 4" descr="19_5_big.jpg"/>
          <p:cNvPicPr>
            <a:picLocks noChangeAspect="1"/>
          </p:cNvPicPr>
          <p:nvPr/>
        </p:nvPicPr>
        <p:blipFill>
          <a:blip r:embed="rId2"/>
          <a:srcRect/>
          <a:stretch>
            <a:fillRect/>
          </a:stretch>
        </p:blipFill>
        <p:spPr bwMode="auto">
          <a:xfrm>
            <a:off x="5199063" y="1562100"/>
            <a:ext cx="3563937" cy="4076700"/>
          </a:xfrm>
          <a:prstGeom prst="rect">
            <a:avLst/>
          </a:prstGeom>
          <a:noFill/>
          <a:ln w="9525">
            <a:noFill/>
            <a:miter lim="800000"/>
            <a:headEnd/>
            <a:tailEnd/>
          </a:ln>
        </p:spPr>
      </p:pic>
      <p:sp>
        <p:nvSpPr>
          <p:cNvPr id="34820" name="TextBox 5"/>
          <p:cNvSpPr txBox="1">
            <a:spLocks noChangeArrowheads="1"/>
          </p:cNvSpPr>
          <p:nvPr/>
        </p:nvSpPr>
        <p:spPr bwMode="auto">
          <a:xfrm>
            <a:off x="304800" y="1066800"/>
            <a:ext cx="4800600" cy="4462760"/>
          </a:xfrm>
          <a:prstGeom prst="rect">
            <a:avLst/>
          </a:prstGeom>
          <a:noFill/>
          <a:ln w="9525">
            <a:noFill/>
            <a:miter lim="800000"/>
            <a:headEnd/>
            <a:tailEnd/>
          </a:ln>
        </p:spPr>
        <p:txBody>
          <a:bodyPr>
            <a:prstTxWarp prst="textNoShape">
              <a:avLst/>
            </a:prstTxWarp>
            <a:spAutoFit/>
          </a:bodyPr>
          <a:lstStyle/>
          <a:p>
            <a:r>
              <a:rPr lang="en-US" sz="2000" dirty="0">
                <a:solidFill>
                  <a:srgbClr val="000000"/>
                </a:solidFill>
                <a:latin typeface="Arial" pitchFamily="-65" charset="0"/>
                <a:ea typeface="Arial" pitchFamily="-65" charset="0"/>
                <a:cs typeface="Arial" pitchFamily="-65" charset="0"/>
              </a:rPr>
              <a:t>Red giants lose a substantial amount of gas from the outer layers. </a:t>
            </a:r>
          </a:p>
          <a:p>
            <a:endParaRPr lang="en-US" sz="2000" dirty="0">
              <a:solidFill>
                <a:srgbClr val="000000"/>
              </a:solidFill>
              <a:latin typeface="Arial" pitchFamily="-65" charset="0"/>
              <a:ea typeface="Arial" pitchFamily="-65" charset="0"/>
              <a:cs typeface="Arial" pitchFamily="-65" charset="0"/>
            </a:endParaRPr>
          </a:p>
          <a:p>
            <a:r>
              <a:rPr lang="en-US" sz="2000" dirty="0">
                <a:solidFill>
                  <a:srgbClr val="000000"/>
                </a:solidFill>
                <a:latin typeface="Arial" pitchFamily="-65" charset="0"/>
                <a:ea typeface="Arial" pitchFamily="-65" charset="0"/>
                <a:cs typeface="Arial" pitchFamily="-65" charset="0"/>
              </a:rPr>
              <a:t>The reason for this is that the outer layers have expanded far from the center and since </a:t>
            </a:r>
            <a:r>
              <a:rPr lang="en-US" sz="2000" i="1" dirty="0">
                <a:solidFill>
                  <a:srgbClr val="000000"/>
                </a:solidFill>
                <a:latin typeface="Arial" pitchFamily="-65" charset="0"/>
                <a:ea typeface="Arial" pitchFamily="-65" charset="0"/>
                <a:cs typeface="Arial" pitchFamily="-65" charset="0"/>
              </a:rPr>
              <a:t>force</a:t>
            </a:r>
            <a:r>
              <a:rPr lang="en-US" sz="2000" dirty="0">
                <a:solidFill>
                  <a:srgbClr val="000000"/>
                </a:solidFill>
                <a:latin typeface="Arial" pitchFamily="-65" charset="0"/>
                <a:ea typeface="Arial" pitchFamily="-65" charset="0"/>
                <a:cs typeface="Arial" pitchFamily="-65" charset="0"/>
              </a:rPr>
              <a:t> is proportional to 1/R</a:t>
            </a:r>
            <a:r>
              <a:rPr lang="en-US" sz="2000" baseline="30000" dirty="0">
                <a:solidFill>
                  <a:srgbClr val="000000"/>
                </a:solidFill>
                <a:latin typeface="Arial" pitchFamily="-65" charset="0"/>
                <a:ea typeface="Arial" pitchFamily="-65" charset="0"/>
                <a:cs typeface="Arial" pitchFamily="-65" charset="0"/>
              </a:rPr>
              <a:t>2</a:t>
            </a:r>
            <a:r>
              <a:rPr lang="en-US" sz="2000" dirty="0">
                <a:solidFill>
                  <a:srgbClr val="000000"/>
                </a:solidFill>
                <a:latin typeface="Arial" pitchFamily="-65" charset="0"/>
                <a:ea typeface="Arial" pitchFamily="-65" charset="0"/>
                <a:cs typeface="Arial" pitchFamily="-65" charset="0"/>
              </a:rPr>
              <a:t> the force keeping the gas bound is substantially weaker.</a:t>
            </a:r>
          </a:p>
          <a:p>
            <a:endParaRPr lang="en-US" sz="2000" dirty="0">
              <a:solidFill>
                <a:srgbClr val="000000"/>
              </a:solidFill>
              <a:latin typeface="Arial" pitchFamily="-65" charset="0"/>
              <a:ea typeface="Arial" pitchFamily="-65" charset="0"/>
              <a:cs typeface="Arial" pitchFamily="-65" charset="0"/>
            </a:endParaRPr>
          </a:p>
          <a:p>
            <a:r>
              <a:rPr lang="en-US" sz="2000" dirty="0">
                <a:solidFill>
                  <a:srgbClr val="000000"/>
                </a:solidFill>
                <a:latin typeface="Arial" pitchFamily="-65" charset="0"/>
                <a:ea typeface="Arial" pitchFamily="-65" charset="0"/>
                <a:cs typeface="Arial" pitchFamily="-65" charset="0"/>
              </a:rPr>
              <a:t>Mass loss from red giants is detected from blue-shifted emission lines</a:t>
            </a:r>
          </a:p>
          <a:p>
            <a:r>
              <a:rPr lang="en-US" sz="2000" dirty="0">
                <a:solidFill>
                  <a:srgbClr val="000000"/>
                </a:solidFill>
                <a:latin typeface="Arial" pitchFamily="-65" charset="0"/>
                <a:ea typeface="Arial" pitchFamily="-65" charset="0"/>
                <a:cs typeface="Arial" pitchFamily="-65" charset="0"/>
              </a:rPr>
              <a:t>that imply wind velocities of 10 km/s.</a:t>
            </a:r>
          </a:p>
          <a:p>
            <a:r>
              <a:rPr lang="en-US" sz="2000" dirty="0">
                <a:solidFill>
                  <a:srgbClr val="000000"/>
                </a:solidFill>
                <a:latin typeface="Arial" pitchFamily="-65" charset="0"/>
                <a:ea typeface="Arial" pitchFamily="-65" charset="0"/>
                <a:cs typeface="Arial" pitchFamily="-65" charset="0"/>
              </a:rPr>
              <a:t>A red giant may </a:t>
            </a:r>
            <a:r>
              <a:rPr lang="en-US" sz="2000" dirty="0" smtClean="0">
                <a:solidFill>
                  <a:srgbClr val="000000"/>
                </a:solidFill>
                <a:latin typeface="Arial" pitchFamily="-65" charset="0"/>
                <a:ea typeface="Arial" pitchFamily="-65" charset="0"/>
                <a:cs typeface="Arial" pitchFamily="-65" charset="0"/>
              </a:rPr>
              <a:t>lose </a:t>
            </a:r>
            <a:r>
              <a:rPr lang="en-US" sz="2000" dirty="0">
                <a:solidFill>
                  <a:srgbClr val="000000"/>
                </a:solidFill>
                <a:latin typeface="Arial" pitchFamily="-65" charset="0"/>
                <a:ea typeface="Arial" pitchFamily="-65" charset="0"/>
                <a:cs typeface="Arial" pitchFamily="-65" charset="0"/>
              </a:rPr>
              <a:t>~ 10</a:t>
            </a:r>
            <a:r>
              <a:rPr lang="en-US" sz="2000" baseline="30000" dirty="0">
                <a:solidFill>
                  <a:srgbClr val="000000"/>
                </a:solidFill>
                <a:latin typeface="Arial" pitchFamily="-65" charset="0"/>
                <a:ea typeface="Arial" pitchFamily="-65" charset="0"/>
                <a:cs typeface="Arial" pitchFamily="-65" charset="0"/>
              </a:rPr>
              <a:t>-7</a:t>
            </a:r>
            <a:r>
              <a:rPr lang="en-US" sz="2000" dirty="0">
                <a:solidFill>
                  <a:srgbClr val="000000"/>
                </a:solidFill>
                <a:latin typeface="Arial" pitchFamily="-65" charset="0"/>
                <a:ea typeface="Arial" pitchFamily="-65" charset="0"/>
                <a:cs typeface="Arial" pitchFamily="-65" charset="0"/>
              </a:rPr>
              <a:t> </a:t>
            </a:r>
            <a:r>
              <a:rPr lang="en-US" dirty="0">
                <a:solidFill>
                  <a:srgbClr val="000000"/>
                </a:solidFill>
              </a:rPr>
              <a:t>M</a:t>
            </a:r>
            <a:r>
              <a:rPr lang="en-US" baseline="-25000" dirty="0">
                <a:solidFill>
                  <a:srgbClr val="000000"/>
                </a:solidFill>
                <a:latin typeface="Wingdings" pitchFamily="-65" charset="2"/>
                <a:ea typeface="Wingdings" pitchFamily="-65" charset="2"/>
                <a:cs typeface="Wingdings" pitchFamily="-65" charset="2"/>
              </a:rPr>
              <a:t></a:t>
            </a:r>
            <a:r>
              <a:rPr lang="en-US" dirty="0">
                <a:solidFill>
                  <a:srgbClr val="000000"/>
                </a:solidFill>
              </a:rPr>
              <a:t> </a:t>
            </a:r>
            <a:r>
              <a:rPr lang="en-US" sz="2000" dirty="0">
                <a:solidFill>
                  <a:srgbClr val="000000"/>
                </a:solidFill>
                <a:latin typeface="Arial" pitchFamily="-65" charset="0"/>
                <a:ea typeface="Arial" pitchFamily="-65" charset="0"/>
                <a:cs typeface="Arial" pitchFamily="-65" charset="0"/>
              </a:rPr>
              <a:t>per year (the sun </a:t>
            </a:r>
            <a:r>
              <a:rPr lang="en-US" sz="2000" dirty="0" smtClean="0">
                <a:solidFill>
                  <a:srgbClr val="000000"/>
                </a:solidFill>
                <a:latin typeface="Arial" pitchFamily="-65" charset="0"/>
                <a:ea typeface="Arial" pitchFamily="-65" charset="0"/>
                <a:cs typeface="Arial" pitchFamily="-65" charset="0"/>
              </a:rPr>
              <a:t>loses </a:t>
            </a:r>
            <a:r>
              <a:rPr lang="en-US" sz="2000" dirty="0">
                <a:solidFill>
                  <a:srgbClr val="000000"/>
                </a:solidFill>
              </a:rPr>
              <a:t>~ 10</a:t>
            </a:r>
            <a:r>
              <a:rPr lang="en-US" sz="2000" baseline="30000" dirty="0">
                <a:solidFill>
                  <a:srgbClr val="000000"/>
                </a:solidFill>
              </a:rPr>
              <a:t>-14</a:t>
            </a:r>
            <a:r>
              <a:rPr lang="en-US" sz="2000" dirty="0">
                <a:solidFill>
                  <a:srgbClr val="000000"/>
                </a:solidFill>
              </a:rPr>
              <a:t> M</a:t>
            </a:r>
            <a:r>
              <a:rPr lang="en-US" sz="2000" baseline="-25000" dirty="0">
                <a:solidFill>
                  <a:srgbClr val="000000"/>
                </a:solidFill>
                <a:latin typeface="Wingdings" pitchFamily="-65" charset="2"/>
                <a:ea typeface="Wingdings" pitchFamily="-65" charset="2"/>
                <a:cs typeface="Wingdings" pitchFamily="-65" charset="2"/>
              </a:rPr>
              <a:t></a:t>
            </a:r>
            <a:r>
              <a:rPr lang="en-US" sz="2000" dirty="0">
                <a:solidFill>
                  <a:srgbClr val="000000"/>
                </a:solidFill>
                <a:latin typeface="Arial" pitchFamily="-65" charset="0"/>
                <a:ea typeface="Arial" pitchFamily="-65" charset="0"/>
                <a:cs typeface="Arial" pitchFamily="-65" charset="0"/>
              </a:rPr>
              <a:t> per year).</a:t>
            </a:r>
          </a:p>
        </p:txBody>
      </p:sp>
      <p:sp>
        <p:nvSpPr>
          <p:cNvPr id="34821" name="TextBox 6"/>
          <p:cNvSpPr txBox="1">
            <a:spLocks noChangeArrowheads="1"/>
          </p:cNvSpPr>
          <p:nvPr/>
        </p:nvSpPr>
        <p:spPr bwMode="auto">
          <a:xfrm>
            <a:off x="5410200" y="5867400"/>
            <a:ext cx="3124200" cy="708025"/>
          </a:xfrm>
          <a:prstGeom prst="rect">
            <a:avLst/>
          </a:prstGeom>
          <a:noFill/>
          <a:ln w="9525">
            <a:noFill/>
            <a:miter lim="800000"/>
            <a:headEnd/>
            <a:tailEnd/>
          </a:ln>
        </p:spPr>
        <p:txBody>
          <a:bodyPr>
            <a:prstTxWarp prst="textNoShape">
              <a:avLst/>
            </a:prstTxWarp>
            <a:spAutoFit/>
          </a:bodyPr>
          <a:lstStyle/>
          <a:p>
            <a:r>
              <a:rPr lang="en-US" sz="2000">
                <a:solidFill>
                  <a:srgbClr val="000000"/>
                </a:solidFill>
                <a:latin typeface="Arial" pitchFamily="-65" charset="0"/>
                <a:ea typeface="Arial" pitchFamily="-65" charset="0"/>
                <a:cs typeface="Arial" pitchFamily="-65" charset="0"/>
              </a:rPr>
              <a:t>Winds from red giant HD 148937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pPr eaLnBrk="1" hangingPunct="1"/>
            <a:r>
              <a:rPr lang="en-US" smtClean="0"/>
              <a:t>The Sun’s Fate</a:t>
            </a:r>
          </a:p>
        </p:txBody>
      </p:sp>
      <p:sp>
        <p:nvSpPr>
          <p:cNvPr id="35843" name="TextBox 4"/>
          <p:cNvSpPr txBox="1">
            <a:spLocks noChangeArrowheads="1"/>
          </p:cNvSpPr>
          <p:nvPr/>
        </p:nvSpPr>
        <p:spPr bwMode="auto">
          <a:xfrm>
            <a:off x="685800" y="1066800"/>
            <a:ext cx="7696200" cy="3786188"/>
          </a:xfrm>
          <a:prstGeom prst="rect">
            <a:avLst/>
          </a:prstGeom>
          <a:noFill/>
          <a:ln w="9525">
            <a:noFill/>
            <a:miter lim="800000"/>
            <a:headEnd/>
            <a:tailEnd/>
          </a:ln>
        </p:spPr>
        <p:txBody>
          <a:bodyPr>
            <a:prstTxWarp prst="textNoShape">
              <a:avLst/>
            </a:prstTxWarp>
            <a:spAutoFit/>
          </a:bodyPr>
          <a:lstStyle/>
          <a:p>
            <a:r>
              <a:rPr lang="en-US">
                <a:solidFill>
                  <a:srgbClr val="000000"/>
                </a:solidFill>
                <a:latin typeface="Arial" pitchFamily="-65" charset="0"/>
                <a:ea typeface="Arial" pitchFamily="-65" charset="0"/>
                <a:cs typeface="Arial" pitchFamily="-65" charset="0"/>
              </a:rPr>
              <a:t>While still on the main sequence the Sun’s luminosity will continue to increase. In about 3.5 billion years the average temperature on Earth will be &gt; 100 °C and the water on the surface will boil away. </a:t>
            </a:r>
          </a:p>
          <a:p>
            <a:endParaRPr lang="en-US">
              <a:solidFill>
                <a:srgbClr val="000000"/>
              </a:solidFill>
              <a:latin typeface="Arial" pitchFamily="-65" charset="0"/>
              <a:ea typeface="Arial" pitchFamily="-65" charset="0"/>
              <a:cs typeface="Arial" pitchFamily="-65" charset="0"/>
            </a:endParaRPr>
          </a:p>
          <a:p>
            <a:r>
              <a:rPr lang="en-US" b="1">
                <a:solidFill>
                  <a:srgbClr val="000000"/>
                </a:solidFill>
                <a:latin typeface="Arial" pitchFamily="-65" charset="0"/>
                <a:ea typeface="Arial" pitchFamily="-65" charset="0"/>
                <a:cs typeface="Arial" pitchFamily="-65" charset="0"/>
              </a:rPr>
              <a:t>H fusion reactions in the core are expected to cease in about 7.5 billion years from now</a:t>
            </a:r>
            <a:r>
              <a:rPr lang="en-US">
                <a:solidFill>
                  <a:srgbClr val="000000"/>
                </a:solidFill>
                <a:latin typeface="Arial" pitchFamily="-65" charset="0"/>
                <a:ea typeface="Arial" pitchFamily="-65" charset="0"/>
                <a:cs typeface="Arial" pitchFamily="-65" charset="0"/>
              </a:rPr>
              <a:t>!  </a:t>
            </a:r>
          </a:p>
          <a:p>
            <a:endParaRPr lang="en-US">
              <a:solidFill>
                <a:srgbClr val="000000"/>
              </a:solidFill>
              <a:latin typeface="Arial" pitchFamily="-65" charset="0"/>
              <a:ea typeface="Arial" pitchFamily="-65" charset="0"/>
              <a:cs typeface="Arial" pitchFamily="-65" charset="0"/>
            </a:endParaRPr>
          </a:p>
          <a:p>
            <a:r>
              <a:rPr lang="en-US">
                <a:solidFill>
                  <a:srgbClr val="000000"/>
                </a:solidFill>
                <a:latin typeface="Arial" pitchFamily="-65" charset="0"/>
                <a:ea typeface="Arial" pitchFamily="-65" charset="0"/>
                <a:cs typeface="Arial" pitchFamily="-65" charset="0"/>
              </a:rPr>
              <a:t>At about ~7.7 billion years from now the Sun will have expanded to a diameter of about 1 AU.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0" y="0"/>
            <a:ext cx="9144000" cy="523875"/>
          </a:xfrm>
        </p:spPr>
        <p:txBody>
          <a:bodyPr/>
          <a:lstStyle/>
          <a:p>
            <a:pPr eaLnBrk="1" hangingPunct="1"/>
            <a:r>
              <a:rPr lang="en-US" sz="2800" smtClean="0"/>
              <a:t>Stellar Evolution: On and Off the Main Sequence</a:t>
            </a:r>
          </a:p>
        </p:txBody>
      </p:sp>
      <p:pic>
        <p:nvPicPr>
          <p:cNvPr id="36867" name="Picture 4" descr="19_6_big.gif"/>
          <p:cNvPicPr>
            <a:picLocks noChangeAspect="1"/>
          </p:cNvPicPr>
          <p:nvPr/>
        </p:nvPicPr>
        <p:blipFill>
          <a:blip r:embed="rId2"/>
          <a:srcRect b="4865"/>
          <a:stretch>
            <a:fillRect/>
          </a:stretch>
        </p:blipFill>
        <p:spPr bwMode="auto">
          <a:xfrm>
            <a:off x="661988" y="990600"/>
            <a:ext cx="7872412" cy="5192713"/>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19"/>
          <p:cNvSpPr>
            <a:spLocks noGrp="1" noChangeArrowheads="1"/>
          </p:cNvSpPr>
          <p:nvPr>
            <p:ph type="title"/>
          </p:nvPr>
        </p:nvSpPr>
        <p:spPr/>
        <p:txBody>
          <a:bodyPr/>
          <a:lstStyle/>
          <a:p>
            <a:pPr eaLnBrk="1" hangingPunct="1"/>
            <a:r>
              <a:rPr lang="en-US"/>
              <a:t>Thought Question</a:t>
            </a:r>
          </a:p>
        </p:txBody>
      </p:sp>
      <p:sp>
        <p:nvSpPr>
          <p:cNvPr id="37892" name="Rectangle 20"/>
          <p:cNvSpPr>
            <a:spLocks noGrp="1" noChangeArrowheads="1"/>
          </p:cNvSpPr>
          <p:nvPr>
            <p:ph type="body" idx="1"/>
          </p:nvPr>
        </p:nvSpPr>
        <p:spPr/>
        <p:txBody>
          <a:bodyPr/>
          <a:lstStyle/>
          <a:p>
            <a:pPr marL="0" indent="0" eaLnBrk="1" hangingPunct="1">
              <a:buFontTx/>
              <a:buNone/>
              <a:tabLst>
                <a:tab pos="571500" algn="l"/>
              </a:tabLst>
            </a:pPr>
            <a:r>
              <a:rPr lang="en-US"/>
              <a:t>What happens when a star can no longer fuse hydrogen to helium in its core?</a:t>
            </a:r>
          </a:p>
          <a:p>
            <a:pPr marL="0" indent="0" eaLnBrk="1" hangingPunct="1">
              <a:buFontTx/>
              <a:buNone/>
              <a:tabLst>
                <a:tab pos="571500" algn="l"/>
              </a:tabLst>
            </a:pPr>
            <a:endParaRPr lang="en-US"/>
          </a:p>
          <a:p>
            <a:pPr marL="0" indent="0" eaLnBrk="1" hangingPunct="1">
              <a:buFontTx/>
              <a:buAutoNum type="alphaUcPeriod"/>
              <a:tabLst>
                <a:tab pos="571500" algn="l"/>
              </a:tabLst>
            </a:pPr>
            <a:r>
              <a:rPr lang="en-US"/>
              <a:t>	The core cools off.</a:t>
            </a:r>
          </a:p>
          <a:p>
            <a:pPr marL="0" indent="0" eaLnBrk="1" hangingPunct="1">
              <a:buFontTx/>
              <a:buAutoNum type="alphaUcPeriod"/>
              <a:tabLst>
                <a:tab pos="571500" algn="l"/>
              </a:tabLst>
            </a:pPr>
            <a:r>
              <a:rPr lang="en-US"/>
              <a:t>	The core shrinks and heats up.</a:t>
            </a:r>
          </a:p>
          <a:p>
            <a:pPr marL="0" indent="0" eaLnBrk="1" hangingPunct="1">
              <a:buFontTx/>
              <a:buAutoNum type="alphaUcPeriod"/>
              <a:tabLst>
                <a:tab pos="571500" algn="l"/>
              </a:tabLst>
            </a:pPr>
            <a:r>
              <a:rPr lang="en-US"/>
              <a:t>	The core expands and heats up.</a:t>
            </a:r>
          </a:p>
          <a:p>
            <a:pPr marL="0" indent="0" eaLnBrk="1" hangingPunct="1">
              <a:buFontTx/>
              <a:buAutoNum type="alphaUcPeriod"/>
              <a:tabLst>
                <a:tab pos="571500" algn="l"/>
              </a:tabLst>
            </a:pPr>
            <a:r>
              <a:rPr lang="en-US"/>
              <a:t>	Helium fusion immediately begins.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11"/>
          <p:cNvSpPr>
            <a:spLocks noGrp="1" noChangeArrowheads="1"/>
          </p:cNvSpPr>
          <p:nvPr>
            <p:ph type="title"/>
          </p:nvPr>
        </p:nvSpPr>
        <p:spPr/>
        <p:txBody>
          <a:bodyPr/>
          <a:lstStyle/>
          <a:p>
            <a:pPr eaLnBrk="1" hangingPunct="1"/>
            <a:r>
              <a:rPr lang="en-US"/>
              <a:t>Thought Question</a:t>
            </a:r>
          </a:p>
        </p:txBody>
      </p:sp>
      <p:sp>
        <p:nvSpPr>
          <p:cNvPr id="39940" name="Rectangle 14"/>
          <p:cNvSpPr>
            <a:spLocks noGrp="1" noChangeArrowheads="1"/>
          </p:cNvSpPr>
          <p:nvPr>
            <p:ph type="body" idx="1"/>
          </p:nvPr>
        </p:nvSpPr>
        <p:spPr>
          <a:noFill/>
        </p:spPr>
        <p:txBody>
          <a:bodyPr/>
          <a:lstStyle/>
          <a:p>
            <a:pPr marL="0" indent="0" eaLnBrk="1" hangingPunct="1">
              <a:buFontTx/>
              <a:buNone/>
              <a:tabLst>
                <a:tab pos="571500" algn="l"/>
              </a:tabLst>
            </a:pPr>
            <a:r>
              <a:rPr lang="en-US"/>
              <a:t>What happens when a star can no longer fuse hydrogen to helium in its core?</a:t>
            </a:r>
          </a:p>
          <a:p>
            <a:pPr marL="0" indent="0" eaLnBrk="1" hangingPunct="1">
              <a:buFontTx/>
              <a:buNone/>
              <a:tabLst>
                <a:tab pos="571500" algn="l"/>
              </a:tabLst>
            </a:pPr>
            <a:endParaRPr lang="en-US"/>
          </a:p>
          <a:p>
            <a:pPr marL="0" indent="0" eaLnBrk="1" hangingPunct="1">
              <a:buFontTx/>
              <a:buAutoNum type="alphaUcPeriod"/>
              <a:tabLst>
                <a:tab pos="571500" algn="l"/>
              </a:tabLst>
            </a:pPr>
            <a:r>
              <a:rPr lang="en-US"/>
              <a:t>	The core cools off.</a:t>
            </a:r>
          </a:p>
          <a:p>
            <a:pPr marL="0" indent="0" eaLnBrk="1" hangingPunct="1">
              <a:buFontTx/>
              <a:buAutoNum type="alphaUcPeriod"/>
              <a:tabLst>
                <a:tab pos="571500" algn="l"/>
              </a:tabLst>
            </a:pPr>
            <a:r>
              <a:rPr lang="en-US" b="1"/>
              <a:t>	The core shrinks and heats up.</a:t>
            </a:r>
          </a:p>
          <a:p>
            <a:pPr marL="0" indent="0" eaLnBrk="1" hangingPunct="1">
              <a:buFontTx/>
              <a:buAutoNum type="alphaUcPeriod"/>
              <a:tabLst>
                <a:tab pos="571500" algn="l"/>
              </a:tabLst>
            </a:pPr>
            <a:r>
              <a:rPr lang="en-US"/>
              <a:t>	The core expands and heats up.</a:t>
            </a:r>
          </a:p>
          <a:p>
            <a:pPr marL="0" indent="0" eaLnBrk="1" hangingPunct="1">
              <a:buFontTx/>
              <a:buAutoNum type="alphaUcPeriod"/>
              <a:tabLst>
                <a:tab pos="571500" algn="l"/>
              </a:tabLst>
            </a:pPr>
            <a:r>
              <a:rPr lang="en-US"/>
              <a:t>	Helium fusion immediately begins.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1" descr="17_Pg536_UnFigure"/>
          <p:cNvPicPr>
            <a:picLocks noChangeAspect="1" noChangeArrowheads="1"/>
          </p:cNvPicPr>
          <p:nvPr/>
        </p:nvPicPr>
        <p:blipFill>
          <a:blip r:embed="rId3"/>
          <a:srcRect b="6619"/>
          <a:stretch>
            <a:fillRect/>
          </a:stretch>
        </p:blipFill>
        <p:spPr bwMode="auto">
          <a:xfrm>
            <a:off x="269875" y="723900"/>
            <a:ext cx="8602663" cy="2687638"/>
          </a:xfrm>
          <a:prstGeom prst="rect">
            <a:avLst/>
          </a:prstGeom>
          <a:noFill/>
          <a:ln w="9525">
            <a:noFill/>
            <a:miter lim="800000"/>
            <a:headEnd/>
            <a:tailEnd/>
          </a:ln>
        </p:spPr>
      </p:pic>
      <p:sp>
        <p:nvSpPr>
          <p:cNvPr id="41987" name="Rectangle 20"/>
          <p:cNvSpPr>
            <a:spLocks noGrp="1" noChangeArrowheads="1"/>
          </p:cNvSpPr>
          <p:nvPr>
            <p:ph type="body" idx="1"/>
          </p:nvPr>
        </p:nvSpPr>
        <p:spPr>
          <a:xfrm>
            <a:off x="365125" y="4113213"/>
            <a:ext cx="8585200" cy="2452687"/>
          </a:xfrm>
        </p:spPr>
        <p:txBody>
          <a:bodyPr/>
          <a:lstStyle/>
          <a:p>
            <a:pPr eaLnBrk="1" hangingPunct="1"/>
            <a:r>
              <a:rPr lang="en-US" sz="2400"/>
              <a:t>Helium fusion does not begin right away because it requires higher temperatures than hydrogen fusion—larger charge leads to greater repulsion.</a:t>
            </a:r>
          </a:p>
          <a:p>
            <a:pPr eaLnBrk="1" hangingPunct="1"/>
            <a:endParaRPr lang="en-US" sz="2400"/>
          </a:p>
          <a:p>
            <a:pPr eaLnBrk="1" hangingPunct="1"/>
            <a:r>
              <a:rPr lang="en-US" sz="2400"/>
              <a:t>Fusion of two helium nuclei doesn</a:t>
            </a:r>
            <a:r>
              <a:rPr lang="en-US" altLang="ja-JP" sz="2400"/>
              <a:t>'t work, so helium fusion must combine three helium nuclei to make carbon.</a:t>
            </a:r>
            <a:endParaRPr lang="en-US" sz="240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0" y="0"/>
            <a:ext cx="9144000" cy="584200"/>
          </a:xfrm>
        </p:spPr>
        <p:txBody>
          <a:bodyPr/>
          <a:lstStyle/>
          <a:p>
            <a:pPr eaLnBrk="1" hangingPunct="1"/>
            <a:r>
              <a:rPr lang="en-US" b="0" smtClean="0">
                <a:solidFill>
                  <a:srgbClr val="000000"/>
                </a:solidFill>
              </a:rPr>
              <a:t>Core Helium Fusion: The Triple Alpha Process</a:t>
            </a:r>
            <a:endParaRPr lang="en-US" smtClean="0">
              <a:solidFill>
                <a:srgbClr val="000000"/>
              </a:solidFill>
            </a:endParaRPr>
          </a:p>
        </p:txBody>
      </p:sp>
      <p:pic>
        <p:nvPicPr>
          <p:cNvPr id="44035" name="Picture 4"/>
          <p:cNvPicPr>
            <a:picLocks noChangeAspect="1"/>
          </p:cNvPicPr>
          <p:nvPr/>
        </p:nvPicPr>
        <p:blipFill>
          <a:blip r:embed="rId2"/>
          <a:srcRect t="17609"/>
          <a:stretch>
            <a:fillRect/>
          </a:stretch>
        </p:blipFill>
        <p:spPr bwMode="auto">
          <a:xfrm>
            <a:off x="1676400" y="787400"/>
            <a:ext cx="5856288" cy="59182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pPr eaLnBrk="1" hangingPunct="1"/>
            <a:r>
              <a:rPr lang="en-US" smtClean="0"/>
              <a:t>Core He Fusion</a:t>
            </a:r>
          </a:p>
        </p:txBody>
      </p:sp>
      <p:sp>
        <p:nvSpPr>
          <p:cNvPr id="45059" name="TextBox 4"/>
          <p:cNvSpPr txBox="1">
            <a:spLocks noChangeArrowheads="1"/>
          </p:cNvSpPr>
          <p:nvPr/>
        </p:nvSpPr>
        <p:spPr bwMode="auto">
          <a:xfrm>
            <a:off x="838200" y="1447800"/>
            <a:ext cx="7772400" cy="2308225"/>
          </a:xfrm>
          <a:prstGeom prst="rect">
            <a:avLst/>
          </a:prstGeom>
          <a:noFill/>
          <a:ln w="9525">
            <a:noFill/>
            <a:miter lim="800000"/>
            <a:headEnd/>
            <a:tailEnd/>
          </a:ln>
        </p:spPr>
        <p:txBody>
          <a:bodyPr>
            <a:prstTxWarp prst="textNoShape">
              <a:avLst/>
            </a:prstTxWarp>
            <a:spAutoFit/>
          </a:bodyPr>
          <a:lstStyle/>
          <a:p>
            <a:r>
              <a:rPr lang="en-US" dirty="0">
                <a:solidFill>
                  <a:srgbClr val="000000"/>
                </a:solidFill>
                <a:latin typeface="Arial" pitchFamily="-65" charset="0"/>
                <a:ea typeface="Arial" pitchFamily="-65" charset="0"/>
                <a:cs typeface="Arial" pitchFamily="-65" charset="0"/>
              </a:rPr>
              <a:t>The way He fusion begins in the core of a star depends on its mass.</a:t>
            </a:r>
          </a:p>
          <a:p>
            <a:endParaRPr lang="en-US" dirty="0">
              <a:solidFill>
                <a:srgbClr val="000000"/>
              </a:solidFill>
              <a:latin typeface="Arial" pitchFamily="-65" charset="0"/>
              <a:ea typeface="Arial" pitchFamily="-65" charset="0"/>
              <a:cs typeface="Arial" pitchFamily="-65" charset="0"/>
            </a:endParaRPr>
          </a:p>
          <a:p>
            <a:r>
              <a:rPr lang="en-US" dirty="0">
                <a:solidFill>
                  <a:srgbClr val="000000"/>
                </a:solidFill>
                <a:latin typeface="Arial" pitchFamily="-65" charset="0"/>
                <a:ea typeface="Arial" pitchFamily="-65" charset="0"/>
                <a:cs typeface="Arial" pitchFamily="-65" charset="0"/>
              </a:rPr>
              <a:t>for  0.4 M</a:t>
            </a:r>
            <a:r>
              <a:rPr lang="en-US" baseline="-25000" dirty="0">
                <a:solidFill>
                  <a:srgbClr val="000000"/>
                </a:solidFill>
                <a:latin typeface="Wingdings" pitchFamily="-65" charset="2"/>
                <a:ea typeface="Wingdings" pitchFamily="-65" charset="2"/>
                <a:cs typeface="Wingdings" pitchFamily="-65" charset="2"/>
              </a:rPr>
              <a:t></a:t>
            </a:r>
            <a:r>
              <a:rPr lang="en-US" dirty="0">
                <a:solidFill>
                  <a:srgbClr val="000000"/>
                </a:solidFill>
                <a:latin typeface="Arial" pitchFamily="-65" charset="0"/>
                <a:ea typeface="Arial" pitchFamily="-65" charset="0"/>
                <a:cs typeface="Arial" pitchFamily="-65" charset="0"/>
              </a:rPr>
              <a:t>  &lt; </a:t>
            </a:r>
            <a:r>
              <a:rPr lang="en-US" dirty="0" err="1" smtClean="0">
                <a:solidFill>
                  <a:srgbClr val="000000"/>
                </a:solidFill>
                <a:latin typeface="Arial" pitchFamily="-65" charset="0"/>
                <a:ea typeface="Arial" pitchFamily="-65" charset="0"/>
                <a:cs typeface="Arial" pitchFamily="-65" charset="0"/>
              </a:rPr>
              <a:t>M</a:t>
            </a:r>
            <a:r>
              <a:rPr lang="en-US" baseline="-25000" dirty="0" err="1" smtClean="0">
                <a:solidFill>
                  <a:srgbClr val="000000"/>
                </a:solidFill>
                <a:latin typeface="Arial" pitchFamily="-65" charset="0"/>
                <a:ea typeface="Arial" pitchFamily="-65" charset="0"/>
                <a:cs typeface="Arial" pitchFamily="-65" charset="0"/>
              </a:rPr>
              <a:t>star</a:t>
            </a:r>
            <a:r>
              <a:rPr lang="en-US" dirty="0" smtClean="0">
                <a:solidFill>
                  <a:srgbClr val="000000"/>
                </a:solidFill>
                <a:latin typeface="Arial" pitchFamily="-65" charset="0"/>
                <a:ea typeface="Arial" pitchFamily="-65" charset="0"/>
                <a:cs typeface="Arial" pitchFamily="-65" charset="0"/>
              </a:rPr>
              <a:t> </a:t>
            </a:r>
            <a:r>
              <a:rPr lang="en-US" dirty="0">
                <a:solidFill>
                  <a:srgbClr val="000000"/>
                </a:solidFill>
                <a:latin typeface="Arial" pitchFamily="-65" charset="0"/>
                <a:ea typeface="Arial" pitchFamily="-65" charset="0"/>
                <a:cs typeface="Arial" pitchFamily="-65" charset="0"/>
              </a:rPr>
              <a:t>&lt; 2-3 M</a:t>
            </a:r>
            <a:r>
              <a:rPr lang="en-US" baseline="-25000" dirty="0">
                <a:solidFill>
                  <a:srgbClr val="000000"/>
                </a:solidFill>
                <a:latin typeface="Wingdings" pitchFamily="-65" charset="2"/>
                <a:ea typeface="Wingdings" pitchFamily="-65" charset="2"/>
                <a:cs typeface="Wingdings" pitchFamily="-65" charset="2"/>
              </a:rPr>
              <a:t></a:t>
            </a:r>
            <a:r>
              <a:rPr lang="en-US" dirty="0">
                <a:solidFill>
                  <a:srgbClr val="000000"/>
                </a:solidFill>
                <a:latin typeface="Arial" pitchFamily="-65" charset="0"/>
                <a:ea typeface="Arial" pitchFamily="-65" charset="0"/>
                <a:cs typeface="Arial" pitchFamily="-65" charset="0"/>
              </a:rPr>
              <a:t> Helium flash</a:t>
            </a:r>
          </a:p>
          <a:p>
            <a:endParaRPr lang="en-US" dirty="0">
              <a:solidFill>
                <a:srgbClr val="000000"/>
              </a:solidFill>
              <a:latin typeface="Arial" pitchFamily="-65" charset="0"/>
              <a:ea typeface="Arial" pitchFamily="-65" charset="0"/>
              <a:cs typeface="Arial" pitchFamily="-65" charset="0"/>
            </a:endParaRPr>
          </a:p>
          <a:p>
            <a:r>
              <a:rPr lang="en-US" dirty="0" err="1" smtClean="0">
                <a:solidFill>
                  <a:srgbClr val="000000"/>
                </a:solidFill>
                <a:latin typeface="Arial" pitchFamily="-65" charset="0"/>
                <a:ea typeface="Arial" pitchFamily="-65" charset="0"/>
                <a:cs typeface="Arial" pitchFamily="-65" charset="0"/>
              </a:rPr>
              <a:t>M</a:t>
            </a:r>
            <a:r>
              <a:rPr lang="en-US" baseline="-25000" dirty="0" err="1">
                <a:solidFill>
                  <a:srgbClr val="000000"/>
                </a:solidFill>
                <a:latin typeface="Arial" pitchFamily="-65" charset="0"/>
                <a:ea typeface="Arial" pitchFamily="-65" charset="0"/>
                <a:cs typeface="Arial" pitchFamily="-65" charset="0"/>
              </a:rPr>
              <a:t>star</a:t>
            </a:r>
            <a:r>
              <a:rPr lang="en-US" dirty="0" smtClean="0">
                <a:solidFill>
                  <a:srgbClr val="000000"/>
                </a:solidFill>
                <a:latin typeface="Arial" pitchFamily="-65" charset="0"/>
                <a:ea typeface="Arial" pitchFamily="-65" charset="0"/>
                <a:cs typeface="Arial" pitchFamily="-65" charset="0"/>
              </a:rPr>
              <a:t> </a:t>
            </a:r>
            <a:r>
              <a:rPr lang="en-US" dirty="0">
                <a:solidFill>
                  <a:srgbClr val="000000"/>
                </a:solidFill>
                <a:latin typeface="Arial" pitchFamily="-65" charset="0"/>
                <a:ea typeface="Arial" pitchFamily="-65" charset="0"/>
                <a:cs typeface="Arial" pitchFamily="-65" charset="0"/>
              </a:rPr>
              <a:t>&gt; 2-3 M</a:t>
            </a:r>
            <a:r>
              <a:rPr lang="en-US" baseline="-25000" dirty="0">
                <a:solidFill>
                  <a:srgbClr val="000000"/>
                </a:solidFill>
                <a:latin typeface="Wingdings" pitchFamily="-65" charset="2"/>
                <a:ea typeface="Wingdings" pitchFamily="-65" charset="2"/>
                <a:cs typeface="Wingdings" pitchFamily="-65" charset="2"/>
              </a:rPr>
              <a:t></a:t>
            </a:r>
            <a:r>
              <a:rPr lang="en-US" dirty="0">
                <a:solidFill>
                  <a:srgbClr val="000000"/>
                </a:solidFill>
                <a:latin typeface="Arial" pitchFamily="-65" charset="0"/>
                <a:ea typeface="Arial" pitchFamily="-65" charset="0"/>
                <a:cs typeface="Arial" pitchFamily="-65" charset="0"/>
              </a:rPr>
              <a:t> we have gradual ignition of He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eaLnBrk="1" hangingPunct="1"/>
            <a:r>
              <a:rPr lang="en-US" smtClean="0"/>
              <a:t>Safety Valve</a:t>
            </a:r>
          </a:p>
        </p:txBody>
      </p:sp>
      <p:sp>
        <p:nvSpPr>
          <p:cNvPr id="46083" name="TextBox 4"/>
          <p:cNvSpPr txBox="1">
            <a:spLocks noChangeArrowheads="1"/>
          </p:cNvSpPr>
          <p:nvPr/>
        </p:nvSpPr>
        <p:spPr bwMode="auto">
          <a:xfrm>
            <a:off x="457200" y="838200"/>
            <a:ext cx="8153400" cy="5570538"/>
          </a:xfrm>
          <a:prstGeom prst="rect">
            <a:avLst/>
          </a:prstGeom>
          <a:noFill/>
          <a:ln w="9525">
            <a:noFill/>
            <a:miter lim="800000"/>
            <a:headEnd/>
            <a:tailEnd/>
          </a:ln>
        </p:spPr>
        <p:txBody>
          <a:bodyPr>
            <a:prstTxWarp prst="textNoShape">
              <a:avLst/>
            </a:prstTxWarp>
            <a:spAutoFit/>
          </a:bodyPr>
          <a:lstStyle/>
          <a:p>
            <a:r>
              <a:rPr lang="en-US" dirty="0">
                <a:solidFill>
                  <a:srgbClr val="000000"/>
                </a:solidFill>
                <a:latin typeface="Arial" pitchFamily="-65" charset="0"/>
                <a:ea typeface="Arial" pitchFamily="-65" charset="0"/>
                <a:cs typeface="Arial" pitchFamily="-65" charset="0"/>
              </a:rPr>
              <a:t>In most cases the gases of a star obey the law: VT</a:t>
            </a:r>
            <a:r>
              <a:rPr lang="en-US" baseline="30000" dirty="0">
                <a:solidFill>
                  <a:srgbClr val="000000"/>
                </a:solidFill>
                <a:latin typeface="Symbol" pitchFamily="-65" charset="2"/>
                <a:ea typeface="Symbol" pitchFamily="-65" charset="2"/>
                <a:cs typeface="Symbol" pitchFamily="-65" charset="2"/>
              </a:rPr>
              <a:t>g</a:t>
            </a:r>
            <a:r>
              <a:rPr lang="en-US" baseline="30000" dirty="0">
                <a:solidFill>
                  <a:srgbClr val="000000"/>
                </a:solidFill>
              </a:rPr>
              <a:t>-</a:t>
            </a:r>
            <a:r>
              <a:rPr lang="en-US" baseline="30000" dirty="0">
                <a:solidFill>
                  <a:srgbClr val="000000"/>
                </a:solidFill>
                <a:latin typeface="Arial" pitchFamily="-65" charset="0"/>
                <a:ea typeface="Arial" pitchFamily="-65" charset="0"/>
                <a:cs typeface="Arial" pitchFamily="-65" charset="0"/>
              </a:rPr>
              <a:t>1 </a:t>
            </a:r>
            <a:r>
              <a:rPr lang="en-US" dirty="0">
                <a:solidFill>
                  <a:srgbClr val="000000"/>
                </a:solidFill>
                <a:latin typeface="Arial" pitchFamily="-65" charset="0"/>
                <a:ea typeface="Arial" pitchFamily="-65" charset="0"/>
                <a:cs typeface="Arial" pitchFamily="-65" charset="0"/>
              </a:rPr>
              <a:t>= constant, where V=volume, T=temperature and </a:t>
            </a:r>
            <a:r>
              <a:rPr lang="en-US" dirty="0">
                <a:solidFill>
                  <a:srgbClr val="000000"/>
                </a:solidFill>
                <a:latin typeface="Symbol" pitchFamily="-65" charset="2"/>
                <a:ea typeface="Symbol" pitchFamily="-65" charset="2"/>
                <a:cs typeface="Symbol" pitchFamily="-65" charset="2"/>
              </a:rPr>
              <a:t>g</a:t>
            </a:r>
            <a:r>
              <a:rPr lang="en-US" dirty="0">
                <a:solidFill>
                  <a:srgbClr val="000000"/>
                </a:solidFill>
                <a:latin typeface="Arial" pitchFamily="-65" charset="0"/>
                <a:ea typeface="Arial" pitchFamily="-65" charset="0"/>
                <a:cs typeface="Arial" pitchFamily="-65" charset="0"/>
              </a:rPr>
              <a:t> is the adiabatic index that depends on the type of gas (</a:t>
            </a:r>
            <a:r>
              <a:rPr lang="en-US" dirty="0">
                <a:solidFill>
                  <a:srgbClr val="000000"/>
                </a:solidFill>
                <a:latin typeface="Symbol" pitchFamily="-65" charset="2"/>
                <a:ea typeface="Symbol" pitchFamily="-65" charset="2"/>
                <a:cs typeface="Symbol" pitchFamily="-65" charset="2"/>
              </a:rPr>
              <a:t>g</a:t>
            </a:r>
            <a:r>
              <a:rPr lang="en-US" dirty="0">
                <a:solidFill>
                  <a:srgbClr val="000000"/>
                </a:solidFill>
              </a:rPr>
              <a:t>= </a:t>
            </a:r>
            <a:r>
              <a:rPr lang="en-US" dirty="0">
                <a:solidFill>
                  <a:srgbClr val="000000"/>
                </a:solidFill>
                <a:latin typeface="Arial" pitchFamily="-65" charset="0"/>
                <a:ea typeface="Arial" pitchFamily="-65" charset="0"/>
                <a:cs typeface="Arial" pitchFamily="-65" charset="0"/>
              </a:rPr>
              <a:t>1.4 for diatomic gas). </a:t>
            </a:r>
            <a:r>
              <a:rPr lang="en-US" b="1" dirty="0">
                <a:solidFill>
                  <a:srgbClr val="000000"/>
                </a:solidFill>
                <a:latin typeface="Arial" pitchFamily="-65" charset="0"/>
                <a:ea typeface="Arial" pitchFamily="-65" charset="0"/>
                <a:cs typeface="Arial" pitchFamily="-65" charset="0"/>
              </a:rPr>
              <a:t>When the gas expands the temperature goes down.</a:t>
            </a:r>
          </a:p>
          <a:p>
            <a:endParaRPr lang="en-US" sz="2000" dirty="0">
              <a:solidFill>
                <a:srgbClr val="000000"/>
              </a:solidFill>
              <a:latin typeface="Arial" pitchFamily="-65" charset="0"/>
              <a:ea typeface="Arial" pitchFamily="-65" charset="0"/>
              <a:cs typeface="Arial" pitchFamily="-65" charset="0"/>
            </a:endParaRPr>
          </a:p>
          <a:p>
            <a:r>
              <a:rPr lang="en-US" dirty="0">
                <a:solidFill>
                  <a:srgbClr val="000000"/>
                </a:solidFill>
                <a:latin typeface="Arial" pitchFamily="-65" charset="0"/>
                <a:ea typeface="Arial" pitchFamily="-65" charset="0"/>
                <a:cs typeface="Arial" pitchFamily="-65" charset="0"/>
              </a:rPr>
              <a:t>When the rate of fusion reactions increases, the outward radiation pressure also increases and expands the core. This expansion results in a decrease in temperature and the reaction rate goes down. This provides a </a:t>
            </a:r>
            <a:r>
              <a:rPr lang="en-US" b="1" dirty="0">
                <a:solidFill>
                  <a:srgbClr val="000000"/>
                </a:solidFill>
                <a:latin typeface="Arial" pitchFamily="-65" charset="0"/>
                <a:ea typeface="Arial" pitchFamily="-65" charset="0"/>
                <a:cs typeface="Arial" pitchFamily="-65" charset="0"/>
              </a:rPr>
              <a:t>safety valve </a:t>
            </a:r>
            <a:r>
              <a:rPr lang="en-US" dirty="0">
                <a:solidFill>
                  <a:srgbClr val="000000"/>
                </a:solidFill>
                <a:latin typeface="Arial" pitchFamily="-65" charset="0"/>
                <a:ea typeface="Arial" pitchFamily="-65" charset="0"/>
                <a:cs typeface="Arial" pitchFamily="-65" charset="0"/>
              </a:rPr>
              <a:t>for the star. </a:t>
            </a:r>
          </a:p>
          <a:p>
            <a:endParaRPr lang="en-US" dirty="0">
              <a:solidFill>
                <a:srgbClr val="000000"/>
              </a:solidFill>
              <a:latin typeface="Arial" pitchFamily="-65" charset="0"/>
              <a:ea typeface="Arial" pitchFamily="-65" charset="0"/>
              <a:cs typeface="Arial" pitchFamily="-65" charset="0"/>
            </a:endParaRPr>
          </a:p>
          <a:p>
            <a:r>
              <a:rPr lang="en-US" dirty="0">
                <a:solidFill>
                  <a:srgbClr val="000000"/>
                </a:solidFill>
                <a:latin typeface="Arial" pitchFamily="-65" charset="0"/>
                <a:ea typeface="Arial" pitchFamily="-65" charset="0"/>
                <a:cs typeface="Arial" pitchFamily="-65" charset="0"/>
              </a:rPr>
              <a:t>Conversely, a decrease in the reaction rate causes a compression of the gas resulting in an increase of the core temperature and the reaction rate goes up.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0" y="0"/>
            <a:ext cx="9144000" cy="584200"/>
          </a:xfrm>
        </p:spPr>
        <p:txBody>
          <a:bodyPr/>
          <a:lstStyle/>
          <a:p>
            <a:pPr algn="ctr"/>
            <a:r>
              <a:rPr lang="en-US" b="0" smtClean="0">
                <a:solidFill>
                  <a:schemeClr val="bg2"/>
                </a:solidFill>
                <a:latin typeface="Desdemona" pitchFamily="-65" charset="0"/>
                <a:ea typeface="Desdemona" pitchFamily="-65" charset="0"/>
                <a:cs typeface="Desdemona" pitchFamily="-65" charset="0"/>
              </a:rPr>
              <a:t>Degeneracy Pressure</a:t>
            </a:r>
            <a:endParaRPr kumimoji="1" lang="en-US" b="0" smtClean="0">
              <a:solidFill>
                <a:schemeClr val="bg2"/>
              </a:solidFill>
              <a:latin typeface="Desdemona" pitchFamily="-65" charset="0"/>
              <a:ea typeface="Desdemona" pitchFamily="-65" charset="0"/>
              <a:cs typeface="Desdemona" pitchFamily="-65" charset="0"/>
            </a:endParaRPr>
          </a:p>
        </p:txBody>
      </p:sp>
      <p:sp>
        <p:nvSpPr>
          <p:cNvPr id="47107" name="TextBox 4"/>
          <p:cNvSpPr txBox="1">
            <a:spLocks noChangeArrowheads="1"/>
          </p:cNvSpPr>
          <p:nvPr/>
        </p:nvSpPr>
        <p:spPr bwMode="auto">
          <a:xfrm>
            <a:off x="609600" y="990600"/>
            <a:ext cx="5715000" cy="4832350"/>
          </a:xfrm>
          <a:prstGeom prst="rect">
            <a:avLst/>
          </a:prstGeom>
          <a:noFill/>
          <a:ln w="9525">
            <a:noFill/>
            <a:miter lim="800000"/>
            <a:headEnd/>
            <a:tailEnd/>
          </a:ln>
        </p:spPr>
        <p:txBody>
          <a:bodyPr>
            <a:prstTxWarp prst="textNoShape">
              <a:avLst/>
            </a:prstTxWarp>
            <a:spAutoFit/>
          </a:bodyPr>
          <a:lstStyle/>
          <a:p>
            <a:r>
              <a:rPr lang="en-US" sz="2000" b="1" dirty="0">
                <a:solidFill>
                  <a:srgbClr val="000000"/>
                </a:solidFill>
                <a:latin typeface="Arial" pitchFamily="-65" charset="0"/>
                <a:ea typeface="Arial" pitchFamily="-65" charset="0"/>
                <a:cs typeface="Arial" pitchFamily="-65" charset="0"/>
              </a:rPr>
              <a:t>Closely packed electrons resist compression. </a:t>
            </a:r>
            <a:r>
              <a:rPr lang="en-US" sz="2000" dirty="0">
                <a:solidFill>
                  <a:srgbClr val="000000"/>
                </a:solidFill>
                <a:latin typeface="Arial" pitchFamily="-65" charset="0"/>
                <a:ea typeface="Arial" pitchFamily="-65" charset="0"/>
                <a:cs typeface="Arial" pitchFamily="-65" charset="0"/>
              </a:rPr>
              <a:t>The reason for this is that no two electrons too close to each other can have the same four quantum numbers n, l, m</a:t>
            </a:r>
            <a:r>
              <a:rPr lang="en-US" sz="2000" baseline="-25000" dirty="0">
                <a:solidFill>
                  <a:srgbClr val="000000"/>
                </a:solidFill>
                <a:latin typeface="Arial" pitchFamily="-65" charset="0"/>
                <a:ea typeface="Arial" pitchFamily="-65" charset="0"/>
                <a:cs typeface="Arial" pitchFamily="-65" charset="0"/>
              </a:rPr>
              <a:t>l</a:t>
            </a:r>
            <a:r>
              <a:rPr lang="en-US" sz="2000" dirty="0">
                <a:solidFill>
                  <a:srgbClr val="000000"/>
                </a:solidFill>
                <a:latin typeface="Arial" pitchFamily="-65" charset="0"/>
                <a:ea typeface="Arial" pitchFamily="-65" charset="0"/>
                <a:cs typeface="Arial" pitchFamily="-65" charset="0"/>
              </a:rPr>
              <a:t>, </a:t>
            </a:r>
            <a:r>
              <a:rPr lang="en-US" sz="2000" dirty="0" err="1">
                <a:solidFill>
                  <a:srgbClr val="000000"/>
                </a:solidFill>
                <a:latin typeface="Arial" pitchFamily="-65" charset="0"/>
                <a:ea typeface="Arial" pitchFamily="-65" charset="0"/>
                <a:cs typeface="Arial" pitchFamily="-65" charset="0"/>
              </a:rPr>
              <a:t>m</a:t>
            </a:r>
            <a:r>
              <a:rPr lang="en-US" sz="2000" baseline="-25000" dirty="0" err="1">
                <a:solidFill>
                  <a:srgbClr val="000000"/>
                </a:solidFill>
                <a:latin typeface="Arial" pitchFamily="-65" charset="0"/>
                <a:ea typeface="Arial" pitchFamily="-65" charset="0"/>
                <a:cs typeface="Arial" pitchFamily="-65" charset="0"/>
              </a:rPr>
              <a:t>s</a:t>
            </a:r>
            <a:r>
              <a:rPr lang="en-US" sz="2000" baseline="-25000" dirty="0">
                <a:solidFill>
                  <a:srgbClr val="000000"/>
                </a:solidFill>
                <a:latin typeface="Arial" pitchFamily="-65" charset="0"/>
                <a:ea typeface="Arial" pitchFamily="-65" charset="0"/>
                <a:cs typeface="Arial" pitchFamily="-65" charset="0"/>
              </a:rPr>
              <a:t> </a:t>
            </a:r>
            <a:r>
              <a:rPr lang="en-US" sz="2000" dirty="0">
                <a:solidFill>
                  <a:srgbClr val="000000"/>
                </a:solidFill>
                <a:latin typeface="Arial" pitchFamily="-65" charset="0"/>
                <a:ea typeface="Arial" pitchFamily="-65" charset="0"/>
                <a:cs typeface="Arial" pitchFamily="-65" charset="0"/>
              </a:rPr>
              <a:t>(The Pauli exclusion principle).</a:t>
            </a:r>
          </a:p>
          <a:p>
            <a:endParaRPr lang="en-US" sz="2000" dirty="0">
              <a:solidFill>
                <a:srgbClr val="000000"/>
              </a:solidFill>
              <a:latin typeface="Arial" pitchFamily="-65" charset="0"/>
              <a:ea typeface="Arial" pitchFamily="-65" charset="0"/>
              <a:cs typeface="Arial" pitchFamily="-65" charset="0"/>
            </a:endParaRPr>
          </a:p>
          <a:p>
            <a:r>
              <a:rPr lang="en-US" sz="2000" b="1" dirty="0">
                <a:solidFill>
                  <a:srgbClr val="000000"/>
                </a:solidFill>
                <a:latin typeface="Arial" pitchFamily="-65" charset="0"/>
                <a:ea typeface="Arial" pitchFamily="-65" charset="0"/>
                <a:cs typeface="Arial" pitchFamily="-65" charset="0"/>
              </a:rPr>
              <a:t>The pressure of the electrons resisting compression is called degeneracy pressure. </a:t>
            </a:r>
          </a:p>
          <a:p>
            <a:endParaRPr lang="en-US" dirty="0">
              <a:solidFill>
                <a:srgbClr val="000000"/>
              </a:solidFill>
            </a:endParaRPr>
          </a:p>
          <a:p>
            <a:r>
              <a:rPr lang="en-US" sz="2000" dirty="0">
                <a:solidFill>
                  <a:srgbClr val="000000"/>
                </a:solidFill>
                <a:latin typeface="Arial" pitchFamily="-65" charset="0"/>
                <a:ea typeface="Arial" pitchFamily="-65" charset="0"/>
                <a:cs typeface="Arial" pitchFamily="-65" charset="0"/>
              </a:rPr>
              <a:t>In a red giant with 0.4 M</a:t>
            </a:r>
            <a:r>
              <a:rPr lang="en-US" baseline="-25000" dirty="0">
                <a:solidFill>
                  <a:srgbClr val="000000"/>
                </a:solidFill>
                <a:latin typeface="Wingdings" pitchFamily="-65" charset="2"/>
                <a:ea typeface="Wingdings" pitchFamily="-65" charset="2"/>
                <a:cs typeface="Wingdings" pitchFamily="-65" charset="2"/>
              </a:rPr>
              <a:t></a:t>
            </a:r>
            <a:r>
              <a:rPr lang="en-US" dirty="0">
                <a:solidFill>
                  <a:srgbClr val="000000"/>
                </a:solidFill>
              </a:rPr>
              <a:t> </a:t>
            </a:r>
            <a:r>
              <a:rPr lang="en-US" sz="2000" dirty="0">
                <a:solidFill>
                  <a:srgbClr val="000000"/>
                </a:solidFill>
                <a:latin typeface="Arial" pitchFamily="-65" charset="0"/>
                <a:ea typeface="Arial" pitchFamily="-65" charset="0"/>
                <a:cs typeface="Arial" pitchFamily="-65" charset="0"/>
              </a:rPr>
              <a:t>&lt; </a:t>
            </a:r>
            <a:r>
              <a:rPr lang="en-US" sz="2000" dirty="0" err="1" smtClean="0">
                <a:solidFill>
                  <a:srgbClr val="000000"/>
                </a:solidFill>
                <a:latin typeface="Arial" pitchFamily="-65" charset="0"/>
                <a:ea typeface="Arial" pitchFamily="-65" charset="0"/>
                <a:cs typeface="Arial" pitchFamily="-65" charset="0"/>
              </a:rPr>
              <a:t>M</a:t>
            </a:r>
            <a:r>
              <a:rPr lang="en-US" sz="2000" baseline="-25000" dirty="0" err="1">
                <a:solidFill>
                  <a:srgbClr val="000000"/>
                </a:solidFill>
                <a:latin typeface="Arial" pitchFamily="-65" charset="0"/>
                <a:ea typeface="Arial" pitchFamily="-65" charset="0"/>
                <a:cs typeface="Arial" pitchFamily="-65" charset="0"/>
              </a:rPr>
              <a:t>star</a:t>
            </a:r>
            <a:r>
              <a:rPr lang="en-US" sz="2000" dirty="0" smtClean="0">
                <a:solidFill>
                  <a:srgbClr val="000000"/>
                </a:solidFill>
                <a:latin typeface="Arial" pitchFamily="-65" charset="0"/>
                <a:ea typeface="Arial" pitchFamily="-65" charset="0"/>
                <a:cs typeface="Arial" pitchFamily="-65" charset="0"/>
              </a:rPr>
              <a:t> </a:t>
            </a:r>
            <a:r>
              <a:rPr lang="en-US" sz="2000" dirty="0">
                <a:solidFill>
                  <a:srgbClr val="000000"/>
                </a:solidFill>
                <a:latin typeface="Arial" pitchFamily="-65" charset="0"/>
                <a:ea typeface="Arial" pitchFamily="-65" charset="0"/>
                <a:cs typeface="Arial" pitchFamily="-65" charset="0"/>
              </a:rPr>
              <a:t>&lt; 2-3M</a:t>
            </a:r>
            <a:r>
              <a:rPr lang="en-US" baseline="-25000" dirty="0">
                <a:solidFill>
                  <a:srgbClr val="000000"/>
                </a:solidFill>
                <a:latin typeface="Wingdings" pitchFamily="-65" charset="2"/>
                <a:ea typeface="Wingdings" pitchFamily="-65" charset="2"/>
                <a:cs typeface="Wingdings" pitchFamily="-65" charset="2"/>
              </a:rPr>
              <a:t></a:t>
            </a:r>
            <a:r>
              <a:rPr lang="en-US" dirty="0">
                <a:solidFill>
                  <a:srgbClr val="000000"/>
                </a:solidFill>
              </a:rPr>
              <a:t> </a:t>
            </a:r>
            <a:r>
              <a:rPr lang="en-US" sz="2000" dirty="0">
                <a:solidFill>
                  <a:srgbClr val="000000"/>
                </a:solidFill>
                <a:latin typeface="Arial" pitchFamily="-65" charset="0"/>
                <a:ea typeface="Arial" pitchFamily="-65" charset="0"/>
                <a:cs typeface="Arial" pitchFamily="-65" charset="0"/>
              </a:rPr>
              <a:t>the core must be compressed tremendously in order to become hot enough for helium fusion to begin. </a:t>
            </a:r>
          </a:p>
          <a:p>
            <a:endParaRPr lang="en-US" sz="2000" b="1" dirty="0">
              <a:solidFill>
                <a:srgbClr val="000000"/>
              </a:solidFill>
              <a:latin typeface="Arial" pitchFamily="-65" charset="0"/>
              <a:ea typeface="Arial" pitchFamily="-65" charset="0"/>
              <a:cs typeface="Arial" pitchFamily="-65" charset="0"/>
            </a:endParaRPr>
          </a:p>
          <a:p>
            <a:r>
              <a:rPr lang="en-US" sz="2000" b="1" dirty="0">
                <a:solidFill>
                  <a:srgbClr val="000000"/>
                </a:solidFill>
                <a:latin typeface="Arial" pitchFamily="-65" charset="0"/>
                <a:ea typeface="Arial" pitchFamily="-65" charset="0"/>
                <a:cs typeface="Arial" pitchFamily="-65" charset="0"/>
              </a:rPr>
              <a:t>Electron degeneracy pressure prevents a low mass red giant from compressing any further.</a:t>
            </a:r>
          </a:p>
        </p:txBody>
      </p:sp>
      <p:pic>
        <p:nvPicPr>
          <p:cNvPr id="47108" name="Picture 5"/>
          <p:cNvPicPr>
            <a:picLocks noChangeAspect="1"/>
          </p:cNvPicPr>
          <p:nvPr/>
        </p:nvPicPr>
        <p:blipFill>
          <a:blip r:embed="rId2"/>
          <a:srcRect/>
          <a:stretch>
            <a:fillRect/>
          </a:stretch>
        </p:blipFill>
        <p:spPr bwMode="auto">
          <a:xfrm>
            <a:off x="6488113" y="1752600"/>
            <a:ext cx="2286000" cy="3200400"/>
          </a:xfrm>
          <a:prstGeom prst="rect">
            <a:avLst/>
          </a:prstGeom>
          <a:noFill/>
          <a:ln w="9525">
            <a:noFill/>
            <a:miter lim="800000"/>
            <a:headEnd/>
            <a:tailEnd/>
          </a:ln>
        </p:spPr>
      </p:pic>
      <p:sp>
        <p:nvSpPr>
          <p:cNvPr id="47109" name="TextBox 6"/>
          <p:cNvSpPr txBox="1">
            <a:spLocks noChangeArrowheads="1"/>
          </p:cNvSpPr>
          <p:nvPr/>
        </p:nvSpPr>
        <p:spPr bwMode="auto">
          <a:xfrm>
            <a:off x="6629400" y="4953000"/>
            <a:ext cx="2209800" cy="461963"/>
          </a:xfrm>
          <a:prstGeom prst="rect">
            <a:avLst/>
          </a:prstGeom>
          <a:noFill/>
          <a:ln w="9525">
            <a:noFill/>
            <a:miter lim="800000"/>
            <a:headEnd/>
            <a:tailEnd/>
          </a:ln>
        </p:spPr>
        <p:txBody>
          <a:bodyPr>
            <a:prstTxWarp prst="textNoShape">
              <a:avLst/>
            </a:prstTxWarp>
            <a:spAutoFit/>
          </a:bodyPr>
          <a:lstStyle/>
          <a:p>
            <a:r>
              <a:rPr lang="en-US">
                <a:solidFill>
                  <a:srgbClr val="000000"/>
                </a:solidFill>
              </a:rPr>
              <a:t>Wolfgang Pauli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eaLnBrk="1" hangingPunct="1"/>
            <a:r>
              <a:rPr lang="en-US" smtClean="0"/>
              <a:t>Helium Flash</a:t>
            </a:r>
          </a:p>
        </p:txBody>
      </p:sp>
      <p:sp>
        <p:nvSpPr>
          <p:cNvPr id="48131" name="TextBox 5"/>
          <p:cNvSpPr txBox="1">
            <a:spLocks noChangeArrowheads="1"/>
          </p:cNvSpPr>
          <p:nvPr/>
        </p:nvSpPr>
        <p:spPr bwMode="auto">
          <a:xfrm>
            <a:off x="533400" y="990600"/>
            <a:ext cx="7924800" cy="4894263"/>
          </a:xfrm>
          <a:prstGeom prst="rect">
            <a:avLst/>
          </a:prstGeom>
          <a:noFill/>
          <a:ln w="9525">
            <a:noFill/>
            <a:miter lim="800000"/>
            <a:headEnd/>
            <a:tailEnd/>
          </a:ln>
        </p:spPr>
        <p:txBody>
          <a:bodyPr>
            <a:prstTxWarp prst="textNoShape">
              <a:avLst/>
            </a:prstTxWarp>
            <a:spAutoFit/>
          </a:bodyPr>
          <a:lstStyle/>
          <a:p>
            <a:r>
              <a:rPr lang="en-US">
                <a:solidFill>
                  <a:srgbClr val="000000"/>
                </a:solidFill>
                <a:latin typeface="Arial" pitchFamily="-65" charset="0"/>
                <a:ea typeface="Arial" pitchFamily="-65" charset="0"/>
                <a:cs typeface="Arial" pitchFamily="-65" charset="0"/>
              </a:rPr>
              <a:t>Helium flash is the sudden beginning of helium fusion in the core of intermediate mass stars of less than about 2.25 solar masses. The core is held up mostly by degeneracy pressure. </a:t>
            </a:r>
          </a:p>
          <a:p>
            <a:endParaRPr lang="en-US">
              <a:solidFill>
                <a:srgbClr val="000000"/>
              </a:solidFill>
              <a:latin typeface="Arial" pitchFamily="-65" charset="0"/>
              <a:ea typeface="Arial" pitchFamily="-65" charset="0"/>
              <a:cs typeface="Arial" pitchFamily="-65" charset="0"/>
            </a:endParaRPr>
          </a:p>
          <a:p>
            <a:r>
              <a:rPr lang="en-US" b="1">
                <a:solidFill>
                  <a:srgbClr val="000000"/>
                </a:solidFill>
                <a:latin typeface="Arial" pitchFamily="-65" charset="0"/>
                <a:ea typeface="Arial" pitchFamily="-65" charset="0"/>
                <a:cs typeface="Arial" pitchFamily="-65" charset="0"/>
              </a:rPr>
              <a:t>The cores of 0.4 M</a:t>
            </a:r>
            <a:r>
              <a:rPr lang="en-US" b="1" baseline="-25000">
                <a:solidFill>
                  <a:srgbClr val="000000"/>
                </a:solidFill>
                <a:latin typeface="Arial" pitchFamily="-65" charset="0"/>
                <a:ea typeface="Arial" pitchFamily="-65" charset="0"/>
                <a:cs typeface="Arial" pitchFamily="-65" charset="0"/>
              </a:rPr>
              <a:t>solar</a:t>
            </a:r>
            <a:r>
              <a:rPr lang="en-US" b="1">
                <a:solidFill>
                  <a:srgbClr val="000000"/>
                </a:solidFill>
                <a:latin typeface="Arial" pitchFamily="-65" charset="0"/>
                <a:ea typeface="Arial" pitchFamily="-65" charset="0"/>
                <a:cs typeface="Arial" pitchFamily="-65" charset="0"/>
              </a:rPr>
              <a:t>  &lt; M</a:t>
            </a:r>
            <a:r>
              <a:rPr lang="en-US" b="1" baseline="-25000">
                <a:solidFill>
                  <a:srgbClr val="000000"/>
                </a:solidFill>
                <a:latin typeface="Arial" pitchFamily="-65" charset="0"/>
                <a:ea typeface="Arial" pitchFamily="-65" charset="0"/>
                <a:cs typeface="Arial" pitchFamily="-65" charset="0"/>
              </a:rPr>
              <a:t>star</a:t>
            </a:r>
            <a:r>
              <a:rPr lang="en-US" b="1">
                <a:solidFill>
                  <a:srgbClr val="000000"/>
                </a:solidFill>
                <a:latin typeface="Arial" pitchFamily="-65" charset="0"/>
                <a:ea typeface="Arial" pitchFamily="-65" charset="0"/>
                <a:cs typeface="Arial" pitchFamily="-65" charset="0"/>
              </a:rPr>
              <a:t> &lt; 2-3 M</a:t>
            </a:r>
            <a:r>
              <a:rPr lang="en-US" b="1" baseline="-25000">
                <a:solidFill>
                  <a:srgbClr val="000000"/>
                </a:solidFill>
                <a:latin typeface="Arial" pitchFamily="-65" charset="0"/>
                <a:ea typeface="Arial" pitchFamily="-65" charset="0"/>
                <a:cs typeface="Arial" pitchFamily="-65" charset="0"/>
              </a:rPr>
              <a:t>solar</a:t>
            </a:r>
            <a:r>
              <a:rPr lang="en-US" b="1">
                <a:solidFill>
                  <a:srgbClr val="000000"/>
                </a:solidFill>
                <a:latin typeface="Arial" pitchFamily="-65" charset="0"/>
                <a:ea typeface="Arial" pitchFamily="-65" charset="0"/>
                <a:cs typeface="Arial" pitchFamily="-65" charset="0"/>
              </a:rPr>
              <a:t> red giant stars are degenerate. </a:t>
            </a:r>
            <a:r>
              <a:rPr lang="en-US">
                <a:solidFill>
                  <a:srgbClr val="000000"/>
                </a:solidFill>
                <a:latin typeface="Arial" pitchFamily="-65" charset="0"/>
                <a:ea typeface="Arial" pitchFamily="-65" charset="0"/>
                <a:cs typeface="Arial" pitchFamily="-65" charset="0"/>
              </a:rPr>
              <a:t>A helium flash occurs when fusion begins in a degenerate gas.</a:t>
            </a:r>
          </a:p>
          <a:p>
            <a:endParaRPr lang="en-US">
              <a:solidFill>
                <a:srgbClr val="000000"/>
              </a:solidFill>
              <a:latin typeface="Arial" pitchFamily="-65" charset="0"/>
              <a:ea typeface="Arial" pitchFamily="-65" charset="0"/>
              <a:cs typeface="Arial" pitchFamily="-65" charset="0"/>
            </a:endParaRPr>
          </a:p>
          <a:p>
            <a:r>
              <a:rPr lang="en-US" b="1">
                <a:solidFill>
                  <a:srgbClr val="000000"/>
                </a:solidFill>
                <a:latin typeface="Arial" pitchFamily="-65" charset="0"/>
                <a:ea typeface="Arial" pitchFamily="-65" charset="0"/>
                <a:cs typeface="Arial" pitchFamily="-65" charset="0"/>
              </a:rPr>
              <a:t>The cores of M</a:t>
            </a:r>
            <a:r>
              <a:rPr lang="en-US" b="1" baseline="-25000">
                <a:solidFill>
                  <a:srgbClr val="000000"/>
                </a:solidFill>
                <a:latin typeface="Arial" pitchFamily="-65" charset="0"/>
                <a:ea typeface="Arial" pitchFamily="-65" charset="0"/>
                <a:cs typeface="Arial" pitchFamily="-65" charset="0"/>
              </a:rPr>
              <a:t>star</a:t>
            </a:r>
            <a:r>
              <a:rPr lang="en-US" b="1">
                <a:solidFill>
                  <a:srgbClr val="000000"/>
                </a:solidFill>
                <a:latin typeface="Arial" pitchFamily="-65" charset="0"/>
                <a:ea typeface="Arial" pitchFamily="-65" charset="0"/>
                <a:cs typeface="Arial" pitchFamily="-65" charset="0"/>
              </a:rPr>
              <a:t> &gt; 2-3 M</a:t>
            </a:r>
            <a:r>
              <a:rPr lang="en-US" b="1" baseline="-25000">
                <a:solidFill>
                  <a:srgbClr val="000000"/>
                </a:solidFill>
                <a:latin typeface="Arial" pitchFamily="-65" charset="0"/>
                <a:ea typeface="Arial" pitchFamily="-65" charset="0"/>
                <a:cs typeface="Arial" pitchFamily="-65" charset="0"/>
              </a:rPr>
              <a:t>solar</a:t>
            </a:r>
            <a:r>
              <a:rPr lang="en-US" b="1">
                <a:solidFill>
                  <a:srgbClr val="000000"/>
                </a:solidFill>
                <a:latin typeface="Arial" pitchFamily="-65" charset="0"/>
                <a:ea typeface="Arial" pitchFamily="-65" charset="0"/>
                <a:cs typeface="Arial" pitchFamily="-65" charset="0"/>
              </a:rPr>
              <a:t> red giant stars are not degenerate.</a:t>
            </a:r>
            <a:r>
              <a:rPr lang="en-US">
                <a:solidFill>
                  <a:srgbClr val="000000"/>
                </a:solidFill>
                <a:latin typeface="Arial" pitchFamily="-65" charset="0"/>
                <a:ea typeface="Arial" pitchFamily="-65" charset="0"/>
                <a:cs typeface="Arial" pitchFamily="-65" charset="0"/>
              </a:rPr>
              <a:t> In these stars He fusion begins gradually with no flash.</a:t>
            </a:r>
          </a:p>
          <a:p>
            <a:endParaRPr lang="en-US">
              <a:latin typeface="Arial" pitchFamily="-65" charset="0"/>
              <a:ea typeface="Arial" pitchFamily="-65" charset="0"/>
              <a:cs typeface="Arial" pitchFamily="-65"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49155" name="Rectangle 23"/>
          <p:cNvSpPr>
            <a:spLocks noGrp="1" noChangeArrowheads="1"/>
          </p:cNvSpPr>
          <p:nvPr>
            <p:ph type="title"/>
          </p:nvPr>
        </p:nvSpPr>
        <p:spPr/>
        <p:txBody>
          <a:bodyPr/>
          <a:lstStyle/>
          <a:p>
            <a:pPr eaLnBrk="1" hangingPunct="1"/>
            <a:r>
              <a:rPr lang="en-US"/>
              <a:t>Thought Question</a:t>
            </a:r>
          </a:p>
        </p:txBody>
      </p:sp>
      <p:sp>
        <p:nvSpPr>
          <p:cNvPr id="49156" name="Rectangle 24"/>
          <p:cNvSpPr>
            <a:spLocks noGrp="1" noChangeArrowheads="1"/>
          </p:cNvSpPr>
          <p:nvPr>
            <p:ph type="body" idx="1"/>
          </p:nvPr>
        </p:nvSpPr>
        <p:spPr>
          <a:xfrm>
            <a:off x="365125" y="1141413"/>
            <a:ext cx="8229600" cy="5208587"/>
          </a:xfrm>
        </p:spPr>
        <p:txBody>
          <a:bodyPr/>
          <a:lstStyle/>
          <a:p>
            <a:pPr marL="0" indent="0" eaLnBrk="1" hangingPunct="1">
              <a:buFontTx/>
              <a:buNone/>
              <a:tabLst>
                <a:tab pos="571500" algn="l"/>
              </a:tabLst>
            </a:pPr>
            <a:r>
              <a:rPr lang="en-US"/>
              <a:t>What happens in a low-mass star when the core temperature rises enough for helium fusion to begin?</a:t>
            </a:r>
          </a:p>
          <a:p>
            <a:pPr marL="0" indent="0" eaLnBrk="1" hangingPunct="1">
              <a:buFontTx/>
              <a:buNone/>
              <a:tabLst>
                <a:tab pos="571500" algn="l"/>
              </a:tabLst>
            </a:pPr>
            <a:endParaRPr lang="en-US"/>
          </a:p>
          <a:p>
            <a:pPr marL="0" indent="0" eaLnBrk="1" hangingPunct="1">
              <a:buFontTx/>
              <a:buAutoNum type="alphaUcPeriod"/>
              <a:tabLst>
                <a:tab pos="571500" algn="l"/>
              </a:tabLst>
            </a:pPr>
            <a:r>
              <a:rPr lang="en-US"/>
              <a:t>	Helium fusion slowly starts. </a:t>
            </a:r>
          </a:p>
          <a:p>
            <a:pPr marL="0" indent="0" eaLnBrk="1" hangingPunct="1">
              <a:buFontTx/>
              <a:buAutoNum type="alphaUcPeriod"/>
              <a:tabLst>
                <a:tab pos="571500" algn="l"/>
              </a:tabLst>
            </a:pPr>
            <a:r>
              <a:rPr lang="en-US"/>
              <a:t>	Hydrogen fusion stops. </a:t>
            </a:r>
          </a:p>
          <a:p>
            <a:pPr marL="0" indent="0" eaLnBrk="1" hangingPunct="1">
              <a:buFontTx/>
              <a:buAutoNum type="alphaUcPeriod"/>
              <a:tabLst>
                <a:tab pos="571500" algn="l"/>
              </a:tabLst>
            </a:pPr>
            <a:r>
              <a:rPr lang="en-US"/>
              <a:t>	Helium fusion rises very sharply.</a:t>
            </a:r>
          </a:p>
          <a:p>
            <a:pPr marL="0" indent="0" eaLnBrk="1" hangingPunct="1">
              <a:buFontTx/>
              <a:buNone/>
              <a:tabLst>
                <a:tab pos="571500" algn="l"/>
              </a:tabLst>
            </a:pPr>
            <a:endParaRPr lang="en-US"/>
          </a:p>
          <a:p>
            <a:pPr marL="0" indent="0" eaLnBrk="1" hangingPunct="1">
              <a:buFontTx/>
              <a:buNone/>
              <a:tabLst>
                <a:tab pos="571500" algn="l"/>
              </a:tabLst>
            </a:pPr>
            <a:r>
              <a:rPr lang="en-US" i="1"/>
              <a:t>Hint: Degeneracy pressure is the main form of pressure in the inert helium core.</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51203" name="Rectangle 17"/>
          <p:cNvSpPr>
            <a:spLocks noGrp="1" noChangeArrowheads="1"/>
          </p:cNvSpPr>
          <p:nvPr>
            <p:ph type="title"/>
          </p:nvPr>
        </p:nvSpPr>
        <p:spPr/>
        <p:txBody>
          <a:bodyPr/>
          <a:lstStyle/>
          <a:p>
            <a:pPr eaLnBrk="1" hangingPunct="1"/>
            <a:r>
              <a:rPr lang="en-US"/>
              <a:t>Thought Question</a:t>
            </a:r>
          </a:p>
        </p:txBody>
      </p:sp>
      <p:sp>
        <p:nvSpPr>
          <p:cNvPr id="51204" name="Rectangle 22"/>
          <p:cNvSpPr>
            <a:spLocks noGrp="1" noChangeArrowheads="1"/>
          </p:cNvSpPr>
          <p:nvPr>
            <p:ph type="body" idx="1"/>
          </p:nvPr>
        </p:nvSpPr>
        <p:spPr>
          <a:noFill/>
        </p:spPr>
        <p:txBody>
          <a:bodyPr/>
          <a:lstStyle/>
          <a:p>
            <a:pPr marL="0" indent="0" eaLnBrk="1" hangingPunct="1">
              <a:buFontTx/>
              <a:buNone/>
              <a:tabLst>
                <a:tab pos="571500" algn="l"/>
              </a:tabLst>
            </a:pPr>
            <a:r>
              <a:rPr lang="en-US"/>
              <a:t>What happens in a low-mass star when the core temperature rises enough for helium fusion to begin?</a:t>
            </a:r>
          </a:p>
          <a:p>
            <a:pPr marL="0" indent="0" eaLnBrk="1" hangingPunct="1">
              <a:buFontTx/>
              <a:buNone/>
              <a:tabLst>
                <a:tab pos="571500" algn="l"/>
              </a:tabLst>
            </a:pPr>
            <a:endParaRPr lang="en-US"/>
          </a:p>
          <a:p>
            <a:pPr marL="0" indent="0" eaLnBrk="1" hangingPunct="1">
              <a:buFontTx/>
              <a:buAutoNum type="alphaUcPeriod"/>
              <a:tabLst>
                <a:tab pos="571500" algn="l"/>
              </a:tabLst>
            </a:pPr>
            <a:r>
              <a:rPr lang="en-US"/>
              <a:t>	Helium fusion slowly starts. </a:t>
            </a:r>
          </a:p>
          <a:p>
            <a:pPr marL="0" indent="0" eaLnBrk="1" hangingPunct="1">
              <a:buFontTx/>
              <a:buAutoNum type="alphaUcPeriod"/>
              <a:tabLst>
                <a:tab pos="571500" algn="l"/>
              </a:tabLst>
            </a:pPr>
            <a:r>
              <a:rPr lang="en-US"/>
              <a:t>	Hydrogen fusion stops. </a:t>
            </a:r>
          </a:p>
          <a:p>
            <a:pPr marL="0" indent="0" eaLnBrk="1" hangingPunct="1">
              <a:buFontTx/>
              <a:buAutoNum type="alphaUcPeriod"/>
              <a:tabLst>
                <a:tab pos="571500" algn="l"/>
              </a:tabLst>
            </a:pPr>
            <a:r>
              <a:rPr lang="en-US" b="1"/>
              <a:t>	Helium fusion rises very sharply.</a:t>
            </a:r>
          </a:p>
          <a:p>
            <a:pPr marL="0" indent="0" eaLnBrk="1" hangingPunct="1">
              <a:buFontTx/>
              <a:buNone/>
              <a:tabLst>
                <a:tab pos="571500" algn="l"/>
              </a:tabLst>
            </a:pPr>
            <a:endParaRPr lang="en-US"/>
          </a:p>
          <a:p>
            <a:pPr marL="0" indent="0" eaLnBrk="1" hangingPunct="1">
              <a:buFontTx/>
              <a:buNone/>
              <a:tabLst>
                <a:tab pos="571500" algn="l"/>
              </a:tabLst>
            </a:pPr>
            <a:r>
              <a:rPr lang="en-US" i="1"/>
              <a:t>Hint: Degeneracy pressure is the main form of pressure in the inert helium core.</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53251" name="Rectangle 11"/>
          <p:cNvSpPr>
            <a:spLocks noGrp="1" noChangeArrowheads="1"/>
          </p:cNvSpPr>
          <p:nvPr>
            <p:ph type="title"/>
          </p:nvPr>
        </p:nvSpPr>
        <p:spPr/>
        <p:txBody>
          <a:bodyPr/>
          <a:lstStyle/>
          <a:p>
            <a:pPr eaLnBrk="1" hangingPunct="1"/>
            <a:r>
              <a:rPr lang="en-US"/>
              <a:t>Helium Flash</a:t>
            </a:r>
          </a:p>
        </p:txBody>
      </p:sp>
      <p:sp>
        <p:nvSpPr>
          <p:cNvPr id="53252" name="Rectangle 12"/>
          <p:cNvSpPr>
            <a:spLocks noGrp="1" noChangeArrowheads="1"/>
          </p:cNvSpPr>
          <p:nvPr>
            <p:ph type="body" idx="1"/>
          </p:nvPr>
        </p:nvSpPr>
        <p:spPr>
          <a:xfrm>
            <a:off x="365125" y="1141413"/>
            <a:ext cx="8407400" cy="5106987"/>
          </a:xfrm>
        </p:spPr>
        <p:txBody>
          <a:bodyPr/>
          <a:lstStyle/>
          <a:p>
            <a:pPr eaLnBrk="1" hangingPunct="1">
              <a:buNone/>
            </a:pPr>
            <a:endParaRPr lang="en-US" dirty="0" smtClean="0"/>
          </a:p>
          <a:p>
            <a:pPr eaLnBrk="1" hangingPunct="1"/>
            <a:r>
              <a:rPr lang="en-US" dirty="0"/>
              <a:t>Core </a:t>
            </a:r>
            <a:r>
              <a:rPr lang="en-US" dirty="0" smtClean="0"/>
              <a:t>temperature in a  low-mass red giant rises </a:t>
            </a:r>
            <a:r>
              <a:rPr lang="en-US" dirty="0"/>
              <a:t>rapidly when helium fusion begins.</a:t>
            </a:r>
          </a:p>
          <a:p>
            <a:pPr eaLnBrk="1" hangingPunct="1"/>
            <a:endParaRPr lang="en-US" dirty="0"/>
          </a:p>
          <a:p>
            <a:pPr eaLnBrk="1" hangingPunct="1"/>
            <a:r>
              <a:rPr lang="en-US" dirty="0"/>
              <a:t>Helium fusion rate skyrockets until thermal pressure takes over and expands the core again.</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55299" name="Picture 21" descr="17_05_Figure"/>
          <p:cNvPicPr>
            <a:picLocks noChangeAspect="1" noChangeArrowheads="1"/>
          </p:cNvPicPr>
          <p:nvPr/>
        </p:nvPicPr>
        <p:blipFill>
          <a:blip r:embed="rId3"/>
          <a:srcRect b="3835"/>
          <a:stretch>
            <a:fillRect/>
          </a:stretch>
        </p:blipFill>
        <p:spPr bwMode="auto">
          <a:xfrm>
            <a:off x="333375" y="152400"/>
            <a:ext cx="8474075" cy="5019675"/>
          </a:xfrm>
          <a:prstGeom prst="rect">
            <a:avLst/>
          </a:prstGeom>
          <a:noFill/>
          <a:ln w="9525">
            <a:noFill/>
            <a:miter lim="800000"/>
            <a:headEnd/>
            <a:tailEnd/>
          </a:ln>
        </p:spPr>
      </p:pic>
      <p:sp>
        <p:nvSpPr>
          <p:cNvPr id="55300" name="Rectangle 20"/>
          <p:cNvSpPr>
            <a:spLocks noGrp="1" noChangeArrowheads="1"/>
          </p:cNvSpPr>
          <p:nvPr>
            <p:ph type="body" idx="1"/>
          </p:nvPr>
        </p:nvSpPr>
        <p:spPr>
          <a:xfrm>
            <a:off x="365125" y="5210175"/>
            <a:ext cx="8229600" cy="1030288"/>
          </a:xfrm>
          <a:noFill/>
        </p:spPr>
        <p:txBody>
          <a:bodyPr/>
          <a:lstStyle/>
          <a:p>
            <a:pPr eaLnBrk="1" hangingPunct="1"/>
            <a:r>
              <a:rPr lang="en-US"/>
              <a:t>Helium-burning stars neither shrink nor grow because core thermostat is temporarily fixed.</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sp>
        <p:nvSpPr>
          <p:cNvPr id="57347" name="Rectangle 14"/>
          <p:cNvSpPr>
            <a:spLocks noGrp="1" noChangeArrowheads="1"/>
          </p:cNvSpPr>
          <p:nvPr>
            <p:ph type="title"/>
          </p:nvPr>
        </p:nvSpPr>
        <p:spPr/>
        <p:txBody>
          <a:bodyPr/>
          <a:lstStyle/>
          <a:p>
            <a:pPr eaLnBrk="1" hangingPunct="1"/>
            <a:r>
              <a:rPr lang="en-US"/>
              <a:t>Life Track after Helium Flash</a:t>
            </a:r>
          </a:p>
        </p:txBody>
      </p:sp>
      <p:sp>
        <p:nvSpPr>
          <p:cNvPr id="57348" name="Rectangle 15"/>
          <p:cNvSpPr>
            <a:spLocks noGrp="1" noChangeArrowheads="1"/>
          </p:cNvSpPr>
          <p:nvPr>
            <p:ph type="body" idx="1"/>
          </p:nvPr>
        </p:nvSpPr>
        <p:spPr>
          <a:xfrm>
            <a:off x="5027613" y="1141413"/>
            <a:ext cx="3656012" cy="5106987"/>
          </a:xfrm>
          <a:noFill/>
        </p:spPr>
        <p:txBody>
          <a:bodyPr/>
          <a:lstStyle/>
          <a:p>
            <a:pPr eaLnBrk="1" hangingPunct="1"/>
            <a:r>
              <a:rPr lang="en-US"/>
              <a:t>Models show that a red giant should shrink and become less luminous after helium fusion begins in the core.</a:t>
            </a:r>
          </a:p>
        </p:txBody>
      </p:sp>
      <p:pic>
        <p:nvPicPr>
          <p:cNvPr id="57349" name="Picture 16" descr="17_06_FigureA"/>
          <p:cNvPicPr>
            <a:picLocks noChangeAspect="1" noChangeArrowheads="1"/>
          </p:cNvPicPr>
          <p:nvPr/>
        </p:nvPicPr>
        <p:blipFill>
          <a:blip r:embed="rId3"/>
          <a:srcRect b="2956"/>
          <a:stretch>
            <a:fillRect/>
          </a:stretch>
        </p:blipFill>
        <p:spPr bwMode="auto">
          <a:xfrm>
            <a:off x="254000" y="887413"/>
            <a:ext cx="4608513" cy="5421312"/>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pPr eaLnBrk="1" hangingPunct="1"/>
            <a:r>
              <a:rPr lang="en-US" smtClean="0"/>
              <a:t>The Death of Low Mass Stars</a:t>
            </a:r>
          </a:p>
        </p:txBody>
      </p:sp>
      <p:pic>
        <p:nvPicPr>
          <p:cNvPr id="61443" name="Picture 4"/>
          <p:cNvPicPr>
            <a:picLocks noChangeAspect="1"/>
          </p:cNvPicPr>
          <p:nvPr/>
        </p:nvPicPr>
        <p:blipFill>
          <a:blip r:embed="rId2"/>
          <a:srcRect/>
          <a:stretch>
            <a:fillRect/>
          </a:stretch>
        </p:blipFill>
        <p:spPr bwMode="auto">
          <a:xfrm>
            <a:off x="328613" y="1155700"/>
            <a:ext cx="8510587" cy="41021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pPr eaLnBrk="1" hangingPunct="1"/>
            <a:r>
              <a:rPr lang="en-US" smtClean="0"/>
              <a:t>The Death of Low Mass Stars</a:t>
            </a:r>
          </a:p>
        </p:txBody>
      </p:sp>
      <p:pic>
        <p:nvPicPr>
          <p:cNvPr id="62467" name="Picture 2"/>
          <p:cNvPicPr>
            <a:picLocks noChangeAspect="1"/>
          </p:cNvPicPr>
          <p:nvPr/>
        </p:nvPicPr>
        <p:blipFill>
          <a:blip r:embed="rId2"/>
          <a:srcRect/>
          <a:stretch>
            <a:fillRect/>
          </a:stretch>
        </p:blipFill>
        <p:spPr bwMode="auto">
          <a:xfrm>
            <a:off x="1371600" y="838200"/>
            <a:ext cx="6527800" cy="3022600"/>
          </a:xfrm>
          <a:prstGeom prst="rect">
            <a:avLst/>
          </a:prstGeom>
          <a:noFill/>
          <a:ln w="9525">
            <a:noFill/>
            <a:miter lim="800000"/>
            <a:headEnd/>
            <a:tailEnd/>
          </a:ln>
        </p:spPr>
      </p:pic>
      <p:sp>
        <p:nvSpPr>
          <p:cNvPr id="62468" name="TextBox 3"/>
          <p:cNvSpPr txBox="1">
            <a:spLocks noChangeArrowheads="1"/>
          </p:cNvSpPr>
          <p:nvPr/>
        </p:nvSpPr>
        <p:spPr bwMode="auto">
          <a:xfrm>
            <a:off x="381000" y="4038600"/>
            <a:ext cx="8534400" cy="2554288"/>
          </a:xfrm>
          <a:prstGeom prst="rect">
            <a:avLst/>
          </a:prstGeom>
          <a:noFill/>
          <a:ln w="9525">
            <a:noFill/>
            <a:miter lim="800000"/>
            <a:headEnd/>
            <a:tailEnd/>
          </a:ln>
        </p:spPr>
        <p:txBody>
          <a:bodyPr>
            <a:prstTxWarp prst="textNoShape">
              <a:avLst/>
            </a:prstTxWarp>
            <a:spAutoFit/>
          </a:bodyPr>
          <a:lstStyle/>
          <a:p>
            <a:r>
              <a:rPr lang="en-US" sz="2000">
                <a:solidFill>
                  <a:srgbClr val="000000"/>
                </a:solidFill>
                <a:latin typeface="Arial" pitchFamily="-65" charset="0"/>
                <a:ea typeface="Arial" pitchFamily="-65" charset="0"/>
                <a:cs typeface="Arial" pitchFamily="-65" charset="0"/>
              </a:rPr>
              <a:t>He fusion produces O and C in the core. In a 1 M</a:t>
            </a:r>
            <a:r>
              <a:rPr lang="en-US" sz="2000" baseline="-25000">
                <a:solidFill>
                  <a:schemeClr val="bg2"/>
                </a:solidFill>
                <a:latin typeface="Wingdings" pitchFamily="-65" charset="2"/>
                <a:ea typeface="Wingdings" pitchFamily="-65" charset="2"/>
                <a:cs typeface="Wingdings" pitchFamily="-65" charset="2"/>
              </a:rPr>
              <a:t></a:t>
            </a:r>
            <a:r>
              <a:rPr lang="en-US" sz="2000">
                <a:solidFill>
                  <a:srgbClr val="000000"/>
                </a:solidFill>
                <a:latin typeface="Arial" pitchFamily="-65" charset="0"/>
                <a:ea typeface="Arial" pitchFamily="-65" charset="0"/>
                <a:cs typeface="Arial" pitchFamily="-65" charset="0"/>
              </a:rPr>
              <a:t> star He fusion will last for about 10</a:t>
            </a:r>
            <a:r>
              <a:rPr lang="en-US" sz="2000" baseline="30000">
                <a:solidFill>
                  <a:srgbClr val="000000"/>
                </a:solidFill>
                <a:latin typeface="Arial" pitchFamily="-65" charset="0"/>
                <a:ea typeface="Arial" pitchFamily="-65" charset="0"/>
                <a:cs typeface="Arial" pitchFamily="-65" charset="0"/>
              </a:rPr>
              <a:t>8</a:t>
            </a:r>
            <a:r>
              <a:rPr lang="en-US" sz="2000">
                <a:solidFill>
                  <a:srgbClr val="000000"/>
                </a:solidFill>
                <a:latin typeface="Arial" pitchFamily="-65" charset="0"/>
                <a:ea typeface="Arial" pitchFamily="-65" charset="0"/>
                <a:cs typeface="Arial" pitchFamily="-65" charset="0"/>
              </a:rPr>
              <a:t> years.</a:t>
            </a:r>
          </a:p>
          <a:p>
            <a:endParaRPr lang="en-US" sz="2000">
              <a:solidFill>
                <a:srgbClr val="000000"/>
              </a:solidFill>
              <a:latin typeface="Arial" pitchFamily="-65" charset="0"/>
              <a:ea typeface="Arial" pitchFamily="-65" charset="0"/>
              <a:cs typeface="Arial" pitchFamily="-65" charset="0"/>
            </a:endParaRPr>
          </a:p>
          <a:p>
            <a:r>
              <a:rPr lang="en-US" sz="2000">
                <a:solidFill>
                  <a:srgbClr val="000000"/>
                </a:solidFill>
                <a:latin typeface="Arial" pitchFamily="-65" charset="0"/>
                <a:ea typeface="Arial" pitchFamily="-65" charset="0"/>
                <a:cs typeface="Arial" pitchFamily="-65" charset="0"/>
              </a:rPr>
              <a:t>When He runs out, the core will collapse again resulting in an increase in the core temperature (T). This increase in T results in an increase in the reaction rate in the He shell that leads to the expansion of the outer layers for a second time. The resulting star is called an </a:t>
            </a:r>
            <a:r>
              <a:rPr lang="en-US" sz="2000" b="1">
                <a:solidFill>
                  <a:srgbClr val="000000"/>
                </a:solidFill>
                <a:latin typeface="Arial" pitchFamily="-65" charset="0"/>
                <a:ea typeface="Arial" pitchFamily="-65" charset="0"/>
                <a:cs typeface="Arial" pitchFamily="-65" charset="0"/>
              </a:rPr>
              <a:t>asymptotic giant branch (AGB) star.  </a:t>
            </a: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lstStyle/>
          <a:p>
            <a:pPr eaLnBrk="1" hangingPunct="1"/>
            <a:r>
              <a:rPr lang="en-US" smtClean="0"/>
              <a:t>The Death of Low Mass Stars</a:t>
            </a:r>
          </a:p>
        </p:txBody>
      </p:sp>
      <p:pic>
        <p:nvPicPr>
          <p:cNvPr id="63491" name="Picture 2"/>
          <p:cNvPicPr>
            <a:picLocks noChangeAspect="1"/>
          </p:cNvPicPr>
          <p:nvPr/>
        </p:nvPicPr>
        <p:blipFill>
          <a:blip r:embed="rId2"/>
          <a:srcRect/>
          <a:stretch>
            <a:fillRect/>
          </a:stretch>
        </p:blipFill>
        <p:spPr bwMode="auto">
          <a:xfrm>
            <a:off x="5943600" y="838200"/>
            <a:ext cx="2955925" cy="2892425"/>
          </a:xfrm>
          <a:prstGeom prst="rect">
            <a:avLst/>
          </a:prstGeom>
          <a:noFill/>
          <a:ln w="9525">
            <a:noFill/>
            <a:miter lim="800000"/>
            <a:headEnd/>
            <a:tailEnd/>
          </a:ln>
        </p:spPr>
      </p:pic>
      <p:sp>
        <p:nvSpPr>
          <p:cNvPr id="63492" name="TextBox 3"/>
          <p:cNvSpPr txBox="1">
            <a:spLocks noChangeArrowheads="1"/>
          </p:cNvSpPr>
          <p:nvPr/>
        </p:nvSpPr>
        <p:spPr bwMode="auto">
          <a:xfrm>
            <a:off x="457200" y="838200"/>
            <a:ext cx="5257800" cy="4894263"/>
          </a:xfrm>
          <a:prstGeom prst="rect">
            <a:avLst/>
          </a:prstGeom>
          <a:noFill/>
          <a:ln w="9525">
            <a:noFill/>
            <a:miter lim="800000"/>
            <a:headEnd/>
            <a:tailEnd/>
          </a:ln>
        </p:spPr>
        <p:txBody>
          <a:bodyPr>
            <a:prstTxWarp prst="textNoShape">
              <a:avLst/>
            </a:prstTxWarp>
            <a:spAutoFit/>
          </a:bodyPr>
          <a:lstStyle/>
          <a:p>
            <a:r>
              <a:rPr lang="en-US">
                <a:solidFill>
                  <a:srgbClr val="000000"/>
                </a:solidFill>
                <a:latin typeface="Arial" pitchFamily="-65" charset="0"/>
                <a:ea typeface="Arial" pitchFamily="-65" charset="0"/>
                <a:cs typeface="Arial" pitchFamily="-65" charset="0"/>
              </a:rPr>
              <a:t>The convection zone can grow significantly during the AGB phase of a M &lt; 4M</a:t>
            </a:r>
            <a:r>
              <a:rPr lang="en-US" baseline="-25000">
                <a:solidFill>
                  <a:srgbClr val="000000"/>
                </a:solidFill>
                <a:latin typeface="Wingdings" pitchFamily="-65" charset="2"/>
                <a:ea typeface="Wingdings" pitchFamily="-65" charset="2"/>
                <a:cs typeface="Wingdings" pitchFamily="-65" charset="2"/>
              </a:rPr>
              <a:t></a:t>
            </a:r>
            <a:r>
              <a:rPr lang="en-US">
                <a:solidFill>
                  <a:srgbClr val="000000"/>
                </a:solidFill>
                <a:latin typeface="Arial" pitchFamily="-65" charset="0"/>
                <a:ea typeface="Arial" pitchFamily="-65" charset="0"/>
                <a:cs typeface="Arial" pitchFamily="-65" charset="0"/>
              </a:rPr>
              <a:t> star.</a:t>
            </a:r>
          </a:p>
          <a:p>
            <a:endParaRPr lang="en-US">
              <a:solidFill>
                <a:srgbClr val="000000"/>
              </a:solidFill>
              <a:latin typeface="Arial" pitchFamily="-65" charset="0"/>
              <a:ea typeface="Arial" pitchFamily="-65" charset="0"/>
              <a:cs typeface="Arial" pitchFamily="-65" charset="0"/>
            </a:endParaRPr>
          </a:p>
          <a:p>
            <a:r>
              <a:rPr lang="en-US">
                <a:solidFill>
                  <a:srgbClr val="000000"/>
                </a:solidFill>
                <a:latin typeface="Arial" pitchFamily="-65" charset="0"/>
                <a:ea typeface="Arial" pitchFamily="-65" charset="0"/>
                <a:cs typeface="Arial" pitchFamily="-65" charset="0"/>
              </a:rPr>
              <a:t>This broadening of the convection zone </a:t>
            </a:r>
            <a:r>
              <a:rPr lang="en-US" b="1">
                <a:solidFill>
                  <a:srgbClr val="000000"/>
                </a:solidFill>
                <a:latin typeface="Arial" pitchFamily="-65" charset="0"/>
                <a:ea typeface="Arial" pitchFamily="-65" charset="0"/>
                <a:cs typeface="Arial" pitchFamily="-65" charset="0"/>
              </a:rPr>
              <a:t>drudges-up heavier elements </a:t>
            </a:r>
            <a:r>
              <a:rPr lang="en-US">
                <a:solidFill>
                  <a:srgbClr val="000000"/>
                </a:solidFill>
                <a:latin typeface="Arial" pitchFamily="-65" charset="0"/>
                <a:ea typeface="Arial" pitchFamily="-65" charset="0"/>
                <a:cs typeface="Arial" pitchFamily="-65" charset="0"/>
              </a:rPr>
              <a:t>( ie. C, N and O) from the core to the surface.</a:t>
            </a:r>
          </a:p>
          <a:p>
            <a:endParaRPr lang="en-US">
              <a:solidFill>
                <a:srgbClr val="000000"/>
              </a:solidFill>
              <a:latin typeface="Arial" pitchFamily="-65" charset="0"/>
              <a:ea typeface="Arial" pitchFamily="-65" charset="0"/>
              <a:cs typeface="Arial" pitchFamily="-65" charset="0"/>
            </a:endParaRPr>
          </a:p>
          <a:p>
            <a:r>
              <a:rPr lang="en-US">
                <a:solidFill>
                  <a:srgbClr val="000000"/>
                </a:solidFill>
                <a:latin typeface="Arial" pitchFamily="-65" charset="0"/>
                <a:ea typeface="Arial" pitchFamily="-65" charset="0"/>
                <a:cs typeface="Arial" pitchFamily="-65" charset="0"/>
              </a:rPr>
              <a:t>The </a:t>
            </a:r>
            <a:r>
              <a:rPr lang="en-US" b="1">
                <a:solidFill>
                  <a:srgbClr val="000000"/>
                </a:solidFill>
                <a:latin typeface="Arial" pitchFamily="-65" charset="0"/>
                <a:ea typeface="Arial" pitchFamily="-65" charset="0"/>
                <a:cs typeface="Arial" pitchFamily="-65" charset="0"/>
              </a:rPr>
              <a:t>drudged-up carbon </a:t>
            </a:r>
            <a:r>
              <a:rPr lang="en-US">
                <a:solidFill>
                  <a:srgbClr val="000000"/>
                </a:solidFill>
                <a:latin typeface="Arial" pitchFamily="-65" charset="0"/>
                <a:ea typeface="Arial" pitchFamily="-65" charset="0"/>
                <a:cs typeface="Arial" pitchFamily="-65" charset="0"/>
              </a:rPr>
              <a:t>produces strong absorption lines in the spectra of some AGB stars. These are called </a:t>
            </a:r>
            <a:r>
              <a:rPr lang="en-US" b="1">
                <a:solidFill>
                  <a:srgbClr val="000000"/>
                </a:solidFill>
                <a:latin typeface="Arial" pitchFamily="-65" charset="0"/>
                <a:ea typeface="Arial" pitchFamily="-65" charset="0"/>
                <a:cs typeface="Arial" pitchFamily="-65" charset="0"/>
              </a:rPr>
              <a:t>carbon stars</a:t>
            </a:r>
            <a:r>
              <a:rPr lang="en-US">
                <a:solidFill>
                  <a:srgbClr val="000000"/>
                </a:solidFill>
                <a:latin typeface="Arial" pitchFamily="-65" charset="0"/>
                <a:ea typeface="Arial" pitchFamily="-65" charset="0"/>
                <a:cs typeface="Arial" pitchFamily="-65" charset="0"/>
              </a:rPr>
              <a:t>.</a:t>
            </a:r>
          </a:p>
        </p:txBody>
      </p:sp>
      <p:sp>
        <p:nvSpPr>
          <p:cNvPr id="63493" name="TextBox 4"/>
          <p:cNvSpPr txBox="1">
            <a:spLocks noChangeArrowheads="1"/>
          </p:cNvSpPr>
          <p:nvPr/>
        </p:nvSpPr>
        <p:spPr bwMode="auto">
          <a:xfrm>
            <a:off x="5867400" y="3733800"/>
            <a:ext cx="3200400" cy="2862263"/>
          </a:xfrm>
          <a:prstGeom prst="rect">
            <a:avLst/>
          </a:prstGeom>
          <a:noFill/>
          <a:ln w="9525">
            <a:noFill/>
            <a:miter lim="800000"/>
            <a:headEnd/>
            <a:tailEnd/>
          </a:ln>
        </p:spPr>
        <p:txBody>
          <a:bodyPr>
            <a:prstTxWarp prst="textNoShape">
              <a:avLst/>
            </a:prstTxWarp>
            <a:spAutoFit/>
          </a:bodyPr>
          <a:lstStyle/>
          <a:p>
            <a:r>
              <a:rPr lang="en-US" sz="2000">
                <a:solidFill>
                  <a:srgbClr val="000000"/>
                </a:solidFill>
              </a:rPr>
              <a:t>Carbon AGB star TT Cygni showing radio emission from CO in the ejected shell. AGB stars have very powerful winds with outflow rates of 10</a:t>
            </a:r>
            <a:r>
              <a:rPr lang="en-US" sz="2000" baseline="30000">
                <a:solidFill>
                  <a:srgbClr val="000000"/>
                </a:solidFill>
              </a:rPr>
              <a:t>-4 </a:t>
            </a:r>
            <a:r>
              <a:rPr lang="en-US" sz="2000">
                <a:solidFill>
                  <a:srgbClr val="000000"/>
                </a:solidFill>
              </a:rPr>
              <a:t>M</a:t>
            </a:r>
            <a:r>
              <a:rPr lang="en-US" sz="2000" baseline="-25000">
                <a:solidFill>
                  <a:schemeClr val="bg2"/>
                </a:solidFill>
                <a:latin typeface="Wingdings" pitchFamily="-65" charset="2"/>
                <a:ea typeface="Wingdings" pitchFamily="-65" charset="2"/>
                <a:cs typeface="Wingdings" pitchFamily="-65" charset="2"/>
              </a:rPr>
              <a:t></a:t>
            </a:r>
            <a:r>
              <a:rPr lang="en-US" sz="2000">
                <a:solidFill>
                  <a:srgbClr val="000000"/>
                </a:solidFill>
              </a:rPr>
              <a:t> per year. A red giant’s outflow is ~10</a:t>
            </a:r>
            <a:r>
              <a:rPr lang="en-US" sz="2000" baseline="30000">
                <a:solidFill>
                  <a:srgbClr val="000000"/>
                </a:solidFill>
              </a:rPr>
              <a:t>-7 </a:t>
            </a:r>
            <a:r>
              <a:rPr lang="en-US" sz="2000">
                <a:solidFill>
                  <a:srgbClr val="000000"/>
                </a:solidFill>
              </a:rPr>
              <a:t>M</a:t>
            </a:r>
            <a:r>
              <a:rPr lang="en-US" sz="2000" baseline="-25000">
                <a:solidFill>
                  <a:schemeClr val="bg2"/>
                </a:solidFill>
                <a:latin typeface="Wingdings" pitchFamily="-65" charset="2"/>
                <a:ea typeface="Wingdings" pitchFamily="-65" charset="2"/>
                <a:cs typeface="Wingdings" pitchFamily="-65" charset="2"/>
              </a:rPr>
              <a:t></a:t>
            </a:r>
            <a:r>
              <a:rPr lang="en-US" sz="2000">
                <a:solidFill>
                  <a:srgbClr val="000000"/>
                </a:solidFill>
              </a:rPr>
              <a:t> per year and the sun’s is ~10</a:t>
            </a:r>
            <a:r>
              <a:rPr lang="en-US" sz="2000" baseline="30000">
                <a:solidFill>
                  <a:srgbClr val="000000"/>
                </a:solidFill>
              </a:rPr>
              <a:t>-14 </a:t>
            </a:r>
            <a:r>
              <a:rPr lang="en-US" sz="2000">
                <a:solidFill>
                  <a:srgbClr val="000000"/>
                </a:solidFill>
              </a:rPr>
              <a:t>M</a:t>
            </a:r>
            <a:r>
              <a:rPr lang="en-US" sz="2000" baseline="-25000">
                <a:solidFill>
                  <a:schemeClr val="bg2"/>
                </a:solidFill>
                <a:latin typeface="Wingdings" pitchFamily="-65" charset="2"/>
                <a:ea typeface="Wingdings" pitchFamily="-65" charset="2"/>
                <a:cs typeface="Wingdings" pitchFamily="-65" charset="2"/>
              </a:rPr>
              <a:t></a:t>
            </a:r>
            <a:r>
              <a:rPr lang="en-US" sz="2000">
                <a:solidFill>
                  <a:srgbClr val="000000"/>
                </a:solidFill>
              </a:rPr>
              <a:t> per year.</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GB"/>
              <a:t>© 2014 Pearson Education, Inc.</a:t>
            </a:r>
          </a:p>
        </p:txBody>
      </p:sp>
      <p:pic>
        <p:nvPicPr>
          <p:cNvPr id="64515" name="Picture 9" descr="17_07_FigureA"/>
          <p:cNvPicPr>
            <a:picLocks noChangeAspect="1" noChangeArrowheads="1"/>
          </p:cNvPicPr>
          <p:nvPr/>
        </p:nvPicPr>
        <p:blipFill>
          <a:blip r:embed="rId3"/>
          <a:srcRect b="4738"/>
          <a:stretch>
            <a:fillRect/>
          </a:stretch>
        </p:blipFill>
        <p:spPr bwMode="auto">
          <a:xfrm>
            <a:off x="2224088" y="596900"/>
            <a:ext cx="4692650" cy="5873750"/>
          </a:xfrm>
          <a:prstGeom prst="rect">
            <a:avLst/>
          </a:prstGeom>
          <a:noFill/>
          <a:ln w="9525">
            <a:noFill/>
            <a:miter lim="800000"/>
            <a:headEnd/>
            <a:tailEnd/>
          </a:ln>
        </p:spPr>
      </p:pic>
      <p:sp>
        <p:nvSpPr>
          <p:cNvPr id="64516" name="Rectangle 8"/>
          <p:cNvSpPr>
            <a:spLocks noGrp="1" noChangeArrowheads="1"/>
          </p:cNvSpPr>
          <p:nvPr>
            <p:ph type="title"/>
          </p:nvPr>
        </p:nvSpPr>
        <p:spPr/>
        <p:txBody>
          <a:bodyPr/>
          <a:lstStyle/>
          <a:p>
            <a:pPr eaLnBrk="1" hangingPunct="1"/>
            <a:r>
              <a:rPr lang="en-US"/>
              <a:t>How does a low-mass star die?</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66563" name="Rectangle 23"/>
          <p:cNvSpPr>
            <a:spLocks noGrp="1" noChangeArrowheads="1"/>
          </p:cNvSpPr>
          <p:nvPr>
            <p:ph type="title"/>
          </p:nvPr>
        </p:nvSpPr>
        <p:spPr/>
        <p:txBody>
          <a:bodyPr/>
          <a:lstStyle/>
          <a:p>
            <a:pPr eaLnBrk="1" hangingPunct="1"/>
            <a:r>
              <a:rPr lang="en-US"/>
              <a:t>Thought Question</a:t>
            </a:r>
          </a:p>
        </p:txBody>
      </p:sp>
      <p:sp>
        <p:nvSpPr>
          <p:cNvPr id="66564" name="Rectangle 24"/>
          <p:cNvSpPr>
            <a:spLocks noGrp="1" noChangeArrowheads="1"/>
          </p:cNvSpPr>
          <p:nvPr>
            <p:ph type="body" idx="1"/>
          </p:nvPr>
        </p:nvSpPr>
        <p:spPr/>
        <p:txBody>
          <a:bodyPr/>
          <a:lstStyle/>
          <a:p>
            <a:pPr marL="0" indent="0" eaLnBrk="1" hangingPunct="1">
              <a:buFontTx/>
              <a:buNone/>
              <a:tabLst>
                <a:tab pos="571500" algn="l"/>
              </a:tabLst>
            </a:pPr>
            <a:r>
              <a:rPr lang="en-US"/>
              <a:t>What happens when the star</a:t>
            </a:r>
            <a:r>
              <a:rPr lang="en-US" altLang="ja-JP"/>
              <a:t>'s core runs out of helium?</a:t>
            </a:r>
          </a:p>
          <a:p>
            <a:pPr marL="0" indent="0" eaLnBrk="1" hangingPunct="1">
              <a:buFontTx/>
              <a:buNone/>
              <a:tabLst>
                <a:tab pos="571500" algn="l"/>
              </a:tabLst>
            </a:pPr>
            <a:endParaRPr lang="en-US"/>
          </a:p>
          <a:p>
            <a:pPr marL="0" indent="0" eaLnBrk="1" hangingPunct="1">
              <a:buFontTx/>
              <a:buAutoNum type="alphaUcPeriod"/>
              <a:tabLst>
                <a:tab pos="571500" algn="l"/>
              </a:tabLst>
            </a:pPr>
            <a:r>
              <a:rPr lang="en-US"/>
              <a:t>	The star explodes.</a:t>
            </a:r>
          </a:p>
          <a:p>
            <a:pPr marL="0" indent="0" eaLnBrk="1" hangingPunct="1">
              <a:buFontTx/>
              <a:buAutoNum type="alphaUcPeriod"/>
              <a:tabLst>
                <a:tab pos="571500" algn="l"/>
              </a:tabLst>
            </a:pPr>
            <a:r>
              <a:rPr lang="en-US"/>
              <a:t>	Carbon fusion begins.</a:t>
            </a:r>
          </a:p>
          <a:p>
            <a:pPr marL="0" indent="0" eaLnBrk="1" hangingPunct="1">
              <a:buFontTx/>
              <a:buAutoNum type="alphaUcPeriod"/>
              <a:tabLst>
                <a:tab pos="571500" algn="l"/>
              </a:tabLst>
            </a:pPr>
            <a:r>
              <a:rPr lang="en-US"/>
              <a:t>	The core cools off.</a:t>
            </a:r>
          </a:p>
          <a:p>
            <a:pPr marL="0" indent="0" eaLnBrk="1" hangingPunct="1">
              <a:buFontTx/>
              <a:buAutoNum type="alphaUcPeriod"/>
              <a:tabLst>
                <a:tab pos="571500" algn="l"/>
              </a:tabLst>
            </a:pPr>
            <a:r>
              <a:rPr lang="en-US"/>
              <a:t>	Helium fuses in a shell around the core.</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68611" name="Rectangle 11"/>
          <p:cNvSpPr>
            <a:spLocks noGrp="1" noChangeArrowheads="1"/>
          </p:cNvSpPr>
          <p:nvPr>
            <p:ph type="title"/>
          </p:nvPr>
        </p:nvSpPr>
        <p:spPr/>
        <p:txBody>
          <a:bodyPr/>
          <a:lstStyle/>
          <a:p>
            <a:pPr eaLnBrk="1" hangingPunct="1"/>
            <a:r>
              <a:rPr lang="en-US"/>
              <a:t>Thought Question</a:t>
            </a:r>
          </a:p>
        </p:txBody>
      </p:sp>
      <p:sp>
        <p:nvSpPr>
          <p:cNvPr id="68612" name="Rectangle 14"/>
          <p:cNvSpPr>
            <a:spLocks noGrp="1" noChangeArrowheads="1"/>
          </p:cNvSpPr>
          <p:nvPr>
            <p:ph type="body" idx="1"/>
          </p:nvPr>
        </p:nvSpPr>
        <p:spPr>
          <a:noFill/>
        </p:spPr>
        <p:txBody>
          <a:bodyPr/>
          <a:lstStyle/>
          <a:p>
            <a:pPr marL="0" indent="0" eaLnBrk="1" hangingPunct="1">
              <a:buFontTx/>
              <a:buNone/>
              <a:tabLst>
                <a:tab pos="571500" algn="l"/>
              </a:tabLst>
            </a:pPr>
            <a:r>
              <a:rPr lang="en-US"/>
              <a:t>What happens when the star</a:t>
            </a:r>
            <a:r>
              <a:rPr lang="en-US" altLang="ja-JP"/>
              <a:t>'s core runs out of helium?</a:t>
            </a:r>
          </a:p>
          <a:p>
            <a:pPr marL="0" indent="0" eaLnBrk="1" hangingPunct="1">
              <a:buFontTx/>
              <a:buNone/>
              <a:tabLst>
                <a:tab pos="571500" algn="l"/>
              </a:tabLst>
            </a:pPr>
            <a:endParaRPr lang="en-US"/>
          </a:p>
          <a:p>
            <a:pPr marL="0" indent="0" eaLnBrk="1" hangingPunct="1">
              <a:buFontTx/>
              <a:buAutoNum type="alphaUcPeriod"/>
              <a:tabLst>
                <a:tab pos="571500" algn="l"/>
              </a:tabLst>
            </a:pPr>
            <a:r>
              <a:rPr lang="en-US"/>
              <a:t>	The star explodes.</a:t>
            </a:r>
          </a:p>
          <a:p>
            <a:pPr marL="0" indent="0" eaLnBrk="1" hangingPunct="1">
              <a:buFontTx/>
              <a:buAutoNum type="alphaUcPeriod"/>
              <a:tabLst>
                <a:tab pos="571500" algn="l"/>
              </a:tabLst>
            </a:pPr>
            <a:r>
              <a:rPr lang="en-US"/>
              <a:t>	Carbon fusion begins.</a:t>
            </a:r>
          </a:p>
          <a:p>
            <a:pPr marL="0" indent="0" eaLnBrk="1" hangingPunct="1">
              <a:buFontTx/>
              <a:buAutoNum type="alphaUcPeriod"/>
              <a:tabLst>
                <a:tab pos="571500" algn="l"/>
              </a:tabLst>
            </a:pPr>
            <a:r>
              <a:rPr lang="en-US"/>
              <a:t>	The core cools off.</a:t>
            </a:r>
          </a:p>
          <a:p>
            <a:pPr marL="0" indent="0" eaLnBrk="1" hangingPunct="1">
              <a:buFontTx/>
              <a:buAutoNum type="alphaUcPeriod"/>
              <a:tabLst>
                <a:tab pos="571500" algn="l"/>
              </a:tabLst>
            </a:pPr>
            <a:r>
              <a:rPr lang="en-US" b="1"/>
              <a:t>	Helium fuses in a shell around the core.</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72707" name="Picture 16" descr="17_07_Figure"/>
          <p:cNvPicPr>
            <a:picLocks noChangeAspect="1" noChangeArrowheads="1"/>
          </p:cNvPicPr>
          <p:nvPr/>
        </p:nvPicPr>
        <p:blipFill>
          <a:blip r:embed="rId3"/>
          <a:srcRect b="4195"/>
          <a:stretch>
            <a:fillRect/>
          </a:stretch>
        </p:blipFill>
        <p:spPr bwMode="auto">
          <a:xfrm>
            <a:off x="803275" y="598488"/>
            <a:ext cx="7534275" cy="4578350"/>
          </a:xfrm>
          <a:prstGeom prst="rect">
            <a:avLst/>
          </a:prstGeom>
          <a:noFill/>
          <a:ln w="9525">
            <a:noFill/>
            <a:miter lim="800000"/>
            <a:headEnd/>
            <a:tailEnd/>
          </a:ln>
        </p:spPr>
      </p:pic>
      <p:sp>
        <p:nvSpPr>
          <p:cNvPr id="72708" name="Rectangle 14"/>
          <p:cNvSpPr>
            <a:spLocks noGrp="1" noChangeArrowheads="1"/>
          </p:cNvSpPr>
          <p:nvPr>
            <p:ph type="title"/>
          </p:nvPr>
        </p:nvSpPr>
        <p:spPr/>
        <p:txBody>
          <a:bodyPr/>
          <a:lstStyle/>
          <a:p>
            <a:pPr eaLnBrk="1" hangingPunct="1"/>
            <a:r>
              <a:rPr lang="en-US"/>
              <a:t>Planetary Nebulae</a:t>
            </a:r>
          </a:p>
        </p:txBody>
      </p:sp>
      <p:sp>
        <p:nvSpPr>
          <p:cNvPr id="72709" name="Rectangle 15"/>
          <p:cNvSpPr>
            <a:spLocks noGrp="1" noChangeArrowheads="1"/>
          </p:cNvSpPr>
          <p:nvPr>
            <p:ph type="body" idx="1"/>
          </p:nvPr>
        </p:nvSpPr>
        <p:spPr>
          <a:xfrm>
            <a:off x="365125" y="5281613"/>
            <a:ext cx="8229600" cy="1360487"/>
          </a:xfrm>
        </p:spPr>
        <p:txBody>
          <a:bodyPr/>
          <a:lstStyle/>
          <a:p>
            <a:pPr eaLnBrk="1" hangingPunct="1">
              <a:lnSpc>
                <a:spcPct val="90000"/>
              </a:lnSpc>
            </a:pPr>
            <a:r>
              <a:rPr lang="en-US" sz="2400"/>
              <a:t>Double shell burning ends with a pulse that ejects the H and He into space as a </a:t>
            </a:r>
            <a:r>
              <a:rPr lang="en-US" sz="2400" i="1"/>
              <a:t>planetary nebula</a:t>
            </a:r>
            <a:r>
              <a:rPr lang="en-US" sz="2400"/>
              <a:t>.</a:t>
            </a:r>
          </a:p>
          <a:p>
            <a:pPr eaLnBrk="1" hangingPunct="1">
              <a:lnSpc>
                <a:spcPct val="90000"/>
              </a:lnSpc>
              <a:spcBef>
                <a:spcPct val="50000"/>
              </a:spcBef>
            </a:pPr>
            <a:r>
              <a:rPr lang="en-US" sz="2400"/>
              <a:t>The core left behind becomes a white dwarf.</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White Dwarfs</a:t>
            </a:r>
            <a:endParaRPr lang="en-US" dirty="0"/>
          </a:p>
        </p:txBody>
      </p:sp>
      <p:pic>
        <p:nvPicPr>
          <p:cNvPr id="5" name="Picture 2"/>
          <p:cNvPicPr>
            <a:picLocks noChangeAspect="1"/>
          </p:cNvPicPr>
          <p:nvPr/>
        </p:nvPicPr>
        <p:blipFill>
          <a:blip r:embed="rId2"/>
          <a:srcRect/>
          <a:stretch>
            <a:fillRect/>
          </a:stretch>
        </p:blipFill>
        <p:spPr bwMode="auto">
          <a:xfrm>
            <a:off x="5368925" y="1219200"/>
            <a:ext cx="3622675" cy="3124200"/>
          </a:xfrm>
          <a:prstGeom prst="rect">
            <a:avLst/>
          </a:prstGeom>
          <a:noFill/>
          <a:ln w="9525">
            <a:noFill/>
            <a:miter lim="800000"/>
            <a:headEnd/>
            <a:tailEnd/>
          </a:ln>
        </p:spPr>
      </p:pic>
      <p:sp>
        <p:nvSpPr>
          <p:cNvPr id="6" name="TextBox 4"/>
          <p:cNvSpPr txBox="1">
            <a:spLocks noChangeArrowheads="1"/>
          </p:cNvSpPr>
          <p:nvPr/>
        </p:nvSpPr>
        <p:spPr bwMode="auto">
          <a:xfrm>
            <a:off x="228600" y="990600"/>
            <a:ext cx="5029200" cy="5078314"/>
          </a:xfrm>
          <a:prstGeom prst="rect">
            <a:avLst/>
          </a:prstGeom>
          <a:noFill/>
          <a:ln w="9525">
            <a:noFill/>
            <a:miter lim="800000"/>
            <a:headEnd/>
            <a:tailEnd/>
          </a:ln>
        </p:spPr>
        <p:txBody>
          <a:bodyPr>
            <a:prstTxWarp prst="textNoShape">
              <a:avLst/>
            </a:prstTxWarp>
            <a:spAutoFit/>
          </a:bodyPr>
          <a:lstStyle/>
          <a:p>
            <a:r>
              <a:rPr lang="en-US" sz="1800" b="0" dirty="0">
                <a:solidFill>
                  <a:srgbClr val="000000"/>
                </a:solidFill>
                <a:latin typeface="Arial"/>
                <a:cs typeface="Arial"/>
              </a:rPr>
              <a:t>One unusual property of white dwarfs is </a:t>
            </a:r>
            <a:r>
              <a:rPr lang="en-US" sz="1800" b="1" dirty="0">
                <a:solidFill>
                  <a:srgbClr val="000000"/>
                </a:solidFill>
                <a:latin typeface="Arial"/>
                <a:cs typeface="Arial"/>
              </a:rPr>
              <a:t>the larger the mass the smaller the radius</a:t>
            </a:r>
            <a:r>
              <a:rPr lang="en-US" sz="1800" dirty="0">
                <a:solidFill>
                  <a:srgbClr val="000000"/>
                </a:solidFill>
                <a:latin typeface="Arial"/>
                <a:cs typeface="Arial"/>
              </a:rPr>
              <a:t>.</a:t>
            </a:r>
            <a:endParaRPr lang="en-US" sz="1800" b="0" dirty="0">
              <a:solidFill>
                <a:srgbClr val="000000"/>
              </a:solidFill>
              <a:latin typeface="Arial"/>
              <a:cs typeface="Arial"/>
            </a:endParaRPr>
          </a:p>
          <a:p>
            <a:endParaRPr lang="en-US" sz="1800" b="0" dirty="0">
              <a:solidFill>
                <a:srgbClr val="000000"/>
              </a:solidFill>
              <a:latin typeface="Arial"/>
              <a:cs typeface="Arial"/>
            </a:endParaRPr>
          </a:p>
          <a:p>
            <a:r>
              <a:rPr lang="en-US" sz="1800" b="1" dirty="0">
                <a:solidFill>
                  <a:srgbClr val="000000"/>
                </a:solidFill>
                <a:latin typeface="Arial"/>
                <a:cs typeface="Arial"/>
              </a:rPr>
              <a:t>There is a limit however as to how much mass a white dwarf can have</a:t>
            </a:r>
            <a:r>
              <a:rPr lang="en-US" sz="1800" dirty="0">
                <a:solidFill>
                  <a:srgbClr val="000000"/>
                </a:solidFill>
                <a:latin typeface="Arial"/>
                <a:cs typeface="Arial"/>
              </a:rPr>
              <a:t>. </a:t>
            </a:r>
            <a:r>
              <a:rPr lang="en-US" sz="1800" b="0" dirty="0">
                <a:solidFill>
                  <a:srgbClr val="000000"/>
                </a:solidFill>
                <a:latin typeface="Arial"/>
                <a:cs typeface="Arial"/>
              </a:rPr>
              <a:t>Above this limit degeneracy pressure cannot overcome gravity. </a:t>
            </a:r>
            <a:r>
              <a:rPr lang="en-US" sz="1800" b="1" dirty="0">
                <a:solidFill>
                  <a:srgbClr val="000000"/>
                </a:solidFill>
                <a:latin typeface="Arial"/>
                <a:cs typeface="Arial"/>
              </a:rPr>
              <a:t>The limit is 1.4 </a:t>
            </a:r>
            <a:r>
              <a:rPr lang="en-US" sz="1800" b="1" dirty="0" smtClean="0">
                <a:solidFill>
                  <a:srgbClr val="000000"/>
                </a:solidFill>
                <a:latin typeface="Arial"/>
                <a:cs typeface="Arial"/>
              </a:rPr>
              <a:t>M</a:t>
            </a:r>
            <a:r>
              <a:rPr lang="en-US" sz="1800" b="1" baseline="-25000" dirty="0" smtClean="0">
                <a:solidFill>
                  <a:schemeClr val="bg2"/>
                </a:solidFill>
                <a:latin typeface="Wingdings"/>
                <a:ea typeface="Wingdings"/>
                <a:cs typeface="Wingdings"/>
              </a:rPr>
              <a:t></a:t>
            </a:r>
            <a:r>
              <a:rPr lang="en-US" sz="1800" dirty="0" smtClean="0">
                <a:solidFill>
                  <a:srgbClr val="000000"/>
                </a:solidFill>
                <a:latin typeface="Arial"/>
                <a:cs typeface="Arial"/>
              </a:rPr>
              <a:t> </a:t>
            </a:r>
            <a:r>
              <a:rPr lang="en-US" sz="1800" b="0" dirty="0">
                <a:solidFill>
                  <a:srgbClr val="000000"/>
                </a:solidFill>
                <a:latin typeface="Arial"/>
                <a:cs typeface="Arial"/>
              </a:rPr>
              <a:t>and was first derived by Indian astronomer </a:t>
            </a:r>
            <a:r>
              <a:rPr lang="en-US" sz="1800" b="0" i="1" dirty="0">
                <a:solidFill>
                  <a:srgbClr val="000000"/>
                </a:solidFill>
                <a:latin typeface="Arial"/>
                <a:cs typeface="Arial"/>
              </a:rPr>
              <a:t>Chandrasekhar</a:t>
            </a:r>
            <a:r>
              <a:rPr lang="en-US" sz="1800" b="0" dirty="0">
                <a:solidFill>
                  <a:srgbClr val="000000"/>
                </a:solidFill>
                <a:latin typeface="Arial"/>
                <a:cs typeface="Arial"/>
              </a:rPr>
              <a:t>.</a:t>
            </a:r>
          </a:p>
          <a:p>
            <a:endParaRPr lang="en-US" sz="1800" b="0" dirty="0">
              <a:solidFill>
                <a:srgbClr val="000000"/>
              </a:solidFill>
              <a:latin typeface="Arial"/>
              <a:cs typeface="Arial"/>
            </a:endParaRPr>
          </a:p>
          <a:p>
            <a:r>
              <a:rPr lang="en-US" sz="1800" b="0" dirty="0">
                <a:solidFill>
                  <a:srgbClr val="000000"/>
                </a:solidFill>
                <a:latin typeface="Arial"/>
                <a:cs typeface="Arial"/>
              </a:rPr>
              <a:t>When a white dwarf is initially formed it consists of ionized carbon and oxygen atoms floating in a sea of degenerate electrons.</a:t>
            </a:r>
          </a:p>
          <a:p>
            <a:r>
              <a:rPr lang="en-US" sz="1800" b="0" dirty="0">
                <a:solidFill>
                  <a:srgbClr val="000000"/>
                </a:solidFill>
                <a:latin typeface="Arial"/>
                <a:cs typeface="Arial"/>
              </a:rPr>
              <a:t>As the white dwarf cools the motion of the C and O reduces to the point where the atoms form a </a:t>
            </a:r>
            <a:r>
              <a:rPr lang="en-US" sz="1800" b="1" dirty="0">
                <a:solidFill>
                  <a:srgbClr val="000000"/>
                </a:solidFill>
                <a:latin typeface="Arial"/>
                <a:cs typeface="Arial"/>
              </a:rPr>
              <a:t>crystal lattice.</a:t>
            </a:r>
          </a:p>
          <a:p>
            <a:endParaRPr lang="en-US" sz="1800" b="0" dirty="0">
              <a:solidFill>
                <a:srgbClr val="000000"/>
              </a:solidFill>
              <a:latin typeface="Arial"/>
              <a:cs typeface="Arial"/>
            </a:endParaRPr>
          </a:p>
          <a:p>
            <a:r>
              <a:rPr lang="en-US" sz="1800" b="0" dirty="0">
                <a:solidFill>
                  <a:srgbClr val="000000"/>
                </a:solidFill>
                <a:latin typeface="Arial"/>
                <a:cs typeface="Arial"/>
              </a:rPr>
              <a:t>A cool carbon-oxygen white dwarf resembles a huge diamond.</a:t>
            </a:r>
          </a:p>
        </p:txBody>
      </p:sp>
      <p:sp>
        <p:nvSpPr>
          <p:cNvPr id="7" name="TextBox 5"/>
          <p:cNvSpPr txBox="1">
            <a:spLocks noChangeArrowheads="1"/>
          </p:cNvSpPr>
          <p:nvPr/>
        </p:nvSpPr>
        <p:spPr bwMode="auto">
          <a:xfrm>
            <a:off x="5334000" y="4467225"/>
            <a:ext cx="3657600" cy="1231106"/>
          </a:xfrm>
          <a:prstGeom prst="rect">
            <a:avLst/>
          </a:prstGeom>
          <a:noFill/>
          <a:ln w="9525">
            <a:noFill/>
            <a:miter lim="800000"/>
            <a:headEnd/>
            <a:tailEnd/>
          </a:ln>
        </p:spPr>
        <p:txBody>
          <a:bodyPr>
            <a:prstTxWarp prst="textNoShape">
              <a:avLst/>
            </a:prstTxWarp>
            <a:spAutoFit/>
          </a:bodyPr>
          <a:lstStyle/>
          <a:p>
            <a:r>
              <a:rPr lang="en-US" sz="1800" b="0" dirty="0">
                <a:solidFill>
                  <a:srgbClr val="000000"/>
                </a:solidFill>
                <a:latin typeface="Arial"/>
                <a:cs typeface="Arial"/>
              </a:rPr>
              <a:t>The mass-radius relation for a white dwarf. The maximum mass of a white dwarf, called the </a:t>
            </a:r>
            <a:r>
              <a:rPr lang="en-US" sz="1800" b="0" i="1" dirty="0">
                <a:solidFill>
                  <a:srgbClr val="000000"/>
                </a:solidFill>
                <a:latin typeface="Arial"/>
                <a:cs typeface="Arial"/>
              </a:rPr>
              <a:t>Chandrasekhar limit</a:t>
            </a:r>
            <a:r>
              <a:rPr lang="en-US" sz="1800" b="0" dirty="0">
                <a:solidFill>
                  <a:srgbClr val="000000"/>
                </a:solidFill>
                <a:latin typeface="Arial"/>
                <a:cs typeface="Arial"/>
              </a:rPr>
              <a:t>, is 1.4 M</a:t>
            </a:r>
            <a:r>
              <a:rPr lang="en-US" sz="2000" b="0" baseline="-25000" dirty="0">
                <a:solidFill>
                  <a:schemeClr val="bg2"/>
                </a:solidFill>
                <a:latin typeface="Wingdings" pitchFamily="-101" charset="2"/>
                <a:ea typeface="Wingdings" pitchFamily="-101" charset="2"/>
                <a:cs typeface="Wingdings" pitchFamily="-101" charset="2"/>
              </a:rPr>
              <a:t></a:t>
            </a:r>
            <a:r>
              <a:rPr lang="en-US" sz="2000" b="0" dirty="0">
                <a:solidFill>
                  <a:srgbClr val="000000"/>
                </a:solidFill>
              </a:rPr>
              <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White Dwarfs</a:t>
            </a:r>
            <a:endParaRPr lang="en-US" dirty="0"/>
          </a:p>
        </p:txBody>
      </p:sp>
      <p:pic>
        <p:nvPicPr>
          <p:cNvPr id="8" name="Picture 2"/>
          <p:cNvPicPr>
            <a:picLocks noChangeAspect="1"/>
          </p:cNvPicPr>
          <p:nvPr/>
        </p:nvPicPr>
        <p:blipFill>
          <a:blip r:embed="rId2"/>
          <a:srcRect/>
          <a:stretch>
            <a:fillRect/>
          </a:stretch>
        </p:blipFill>
        <p:spPr bwMode="auto">
          <a:xfrm>
            <a:off x="4984750" y="762000"/>
            <a:ext cx="3930650" cy="5105400"/>
          </a:xfrm>
          <a:prstGeom prst="rect">
            <a:avLst/>
          </a:prstGeom>
          <a:noFill/>
          <a:ln w="9525">
            <a:noFill/>
            <a:miter lim="800000"/>
            <a:headEnd/>
            <a:tailEnd/>
          </a:ln>
        </p:spPr>
      </p:pic>
      <p:sp>
        <p:nvSpPr>
          <p:cNvPr id="9" name="TextBox 3"/>
          <p:cNvSpPr txBox="1">
            <a:spLocks noChangeArrowheads="1"/>
          </p:cNvSpPr>
          <p:nvPr/>
        </p:nvSpPr>
        <p:spPr bwMode="auto">
          <a:xfrm>
            <a:off x="4953000" y="5943600"/>
            <a:ext cx="4114800" cy="369332"/>
          </a:xfrm>
          <a:prstGeom prst="rect">
            <a:avLst/>
          </a:prstGeom>
          <a:noFill/>
          <a:ln w="9525">
            <a:noFill/>
            <a:miter lim="800000"/>
            <a:headEnd/>
            <a:tailEnd/>
          </a:ln>
        </p:spPr>
        <p:txBody>
          <a:bodyPr>
            <a:prstTxWarp prst="textNoShape">
              <a:avLst/>
            </a:prstTxWarp>
            <a:spAutoFit/>
          </a:bodyPr>
          <a:lstStyle/>
          <a:p>
            <a:r>
              <a:rPr lang="en-US" sz="1800" b="0" dirty="0">
                <a:solidFill>
                  <a:srgbClr val="000000"/>
                </a:solidFill>
                <a:latin typeface="Arial"/>
                <a:cs typeface="Arial"/>
              </a:rPr>
              <a:t>Evolution from Giants to White dwarf</a:t>
            </a:r>
          </a:p>
        </p:txBody>
      </p:sp>
      <p:sp>
        <p:nvSpPr>
          <p:cNvPr id="10" name="TextBox 4"/>
          <p:cNvSpPr txBox="1">
            <a:spLocks noChangeArrowheads="1"/>
          </p:cNvSpPr>
          <p:nvPr/>
        </p:nvSpPr>
        <p:spPr bwMode="auto">
          <a:xfrm>
            <a:off x="304800" y="990600"/>
            <a:ext cx="4648200" cy="3693319"/>
          </a:xfrm>
          <a:prstGeom prst="rect">
            <a:avLst/>
          </a:prstGeom>
          <a:noFill/>
          <a:ln w="9525">
            <a:noFill/>
            <a:miter lim="800000"/>
            <a:headEnd/>
            <a:tailEnd/>
          </a:ln>
        </p:spPr>
        <p:txBody>
          <a:bodyPr>
            <a:prstTxWarp prst="textNoShape">
              <a:avLst/>
            </a:prstTxWarp>
            <a:spAutoFit/>
          </a:bodyPr>
          <a:lstStyle/>
          <a:p>
            <a:r>
              <a:rPr lang="en-US" sz="1800" b="0" dirty="0">
                <a:solidFill>
                  <a:srgbClr val="000000"/>
                </a:solidFill>
                <a:latin typeface="Arial"/>
                <a:cs typeface="Arial"/>
              </a:rPr>
              <a:t>During the asymptotic giant branch a star ejects its outer layers exposing the </a:t>
            </a:r>
            <a:r>
              <a:rPr lang="en-US" sz="1800" dirty="0">
                <a:solidFill>
                  <a:srgbClr val="000000"/>
                </a:solidFill>
                <a:latin typeface="Arial"/>
                <a:cs typeface="Arial"/>
              </a:rPr>
              <a:t>burned-out core</a:t>
            </a:r>
            <a:r>
              <a:rPr lang="en-US" sz="1800" b="0" dirty="0">
                <a:solidFill>
                  <a:srgbClr val="000000"/>
                </a:solidFill>
                <a:latin typeface="Arial"/>
                <a:cs typeface="Arial"/>
              </a:rPr>
              <a:t>.</a:t>
            </a:r>
          </a:p>
          <a:p>
            <a:endParaRPr lang="en-US" sz="1800" b="0" dirty="0">
              <a:solidFill>
                <a:srgbClr val="000000"/>
              </a:solidFill>
              <a:latin typeface="Arial"/>
              <a:cs typeface="Arial"/>
            </a:endParaRPr>
          </a:p>
          <a:p>
            <a:r>
              <a:rPr lang="en-US" sz="1800" b="0" dirty="0">
                <a:solidFill>
                  <a:srgbClr val="000000"/>
                </a:solidFill>
                <a:latin typeface="Arial"/>
                <a:cs typeface="Arial"/>
              </a:rPr>
              <a:t>Once all the outer layers are ejected and the planetary nebula fades away the core continues to cool down and its luminosity decreases. </a:t>
            </a:r>
            <a:r>
              <a:rPr lang="en-US" sz="1800" b="1" dirty="0">
                <a:solidFill>
                  <a:srgbClr val="000000"/>
                </a:solidFill>
                <a:latin typeface="Arial"/>
                <a:cs typeface="Arial"/>
              </a:rPr>
              <a:t>A white dwarf’s size does not change because it is supported by degeneracy pressure. </a:t>
            </a:r>
          </a:p>
          <a:p>
            <a:endParaRPr lang="en-US" sz="1800" b="0" dirty="0">
              <a:solidFill>
                <a:srgbClr val="000000"/>
              </a:solidFill>
              <a:latin typeface="Arial"/>
              <a:cs typeface="Arial"/>
            </a:endParaRPr>
          </a:p>
          <a:p>
            <a:r>
              <a:rPr lang="en-US" sz="1800" b="0" dirty="0">
                <a:solidFill>
                  <a:srgbClr val="000000"/>
                </a:solidFill>
                <a:latin typeface="Arial"/>
                <a:cs typeface="Arial"/>
              </a:rPr>
              <a:t>The fraction of material ejected will depend on the mass of the giant star.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74755" name="Rectangle 15"/>
          <p:cNvSpPr>
            <a:spLocks noGrp="1" noChangeArrowheads="1"/>
          </p:cNvSpPr>
          <p:nvPr>
            <p:ph type="title"/>
          </p:nvPr>
        </p:nvSpPr>
        <p:spPr/>
        <p:txBody>
          <a:bodyPr/>
          <a:lstStyle/>
          <a:p>
            <a:pPr eaLnBrk="1" hangingPunct="1"/>
            <a:r>
              <a:rPr lang="en-US"/>
              <a:t>End of Fusion</a:t>
            </a:r>
          </a:p>
        </p:txBody>
      </p:sp>
      <p:sp>
        <p:nvSpPr>
          <p:cNvPr id="74756" name="Rectangle 16"/>
          <p:cNvSpPr>
            <a:spLocks noGrp="1" noChangeArrowheads="1"/>
          </p:cNvSpPr>
          <p:nvPr>
            <p:ph type="body" idx="1"/>
          </p:nvPr>
        </p:nvSpPr>
        <p:spPr/>
        <p:txBody>
          <a:bodyPr/>
          <a:lstStyle/>
          <a:p>
            <a:pPr eaLnBrk="1" hangingPunct="1"/>
            <a:r>
              <a:rPr lang="en-US" dirty="0"/>
              <a:t>Fusion progresses no further in a low-mass star because the core temperature never grows hot enough for fusion of heavier elements (some helium fuses to carbon to make oxygen).</a:t>
            </a:r>
          </a:p>
          <a:p>
            <a:pPr eaLnBrk="1" hangingPunct="1"/>
            <a:endParaRPr lang="en-US" dirty="0"/>
          </a:p>
          <a:p>
            <a:pPr eaLnBrk="1" hangingPunct="1"/>
            <a:r>
              <a:rPr lang="en-US" b="1" dirty="0"/>
              <a:t>Degeneracy pressure supports the white dwarf against gravity.</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GB"/>
              <a:t>© 2014 Pearson Education, Inc.</a:t>
            </a:r>
          </a:p>
        </p:txBody>
      </p:sp>
      <p:sp>
        <p:nvSpPr>
          <p:cNvPr id="78851" name="Rectangle 7"/>
          <p:cNvSpPr>
            <a:spLocks noGrp="1" noChangeArrowheads="1"/>
          </p:cNvSpPr>
          <p:nvPr>
            <p:ph type="title"/>
          </p:nvPr>
        </p:nvSpPr>
        <p:spPr/>
        <p:txBody>
          <a:bodyPr/>
          <a:lstStyle/>
          <a:p>
            <a:pPr eaLnBrk="1" hangingPunct="1"/>
            <a:r>
              <a:rPr lang="en-US"/>
              <a:t>Life Track of a Sun-like Star</a:t>
            </a:r>
          </a:p>
        </p:txBody>
      </p:sp>
      <p:pic>
        <p:nvPicPr>
          <p:cNvPr id="78852" name="Picture 8" descr="17_08_Figure"/>
          <p:cNvPicPr>
            <a:picLocks noChangeAspect="1" noChangeArrowheads="1"/>
          </p:cNvPicPr>
          <p:nvPr/>
        </p:nvPicPr>
        <p:blipFill>
          <a:blip r:embed="rId3"/>
          <a:srcRect b="3806"/>
          <a:stretch>
            <a:fillRect/>
          </a:stretch>
        </p:blipFill>
        <p:spPr bwMode="auto">
          <a:xfrm>
            <a:off x="269875" y="838200"/>
            <a:ext cx="8602663" cy="5137150"/>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80899" name="Picture 21" descr="17_09_FigureA"/>
          <p:cNvPicPr>
            <a:picLocks noChangeAspect="1" noChangeArrowheads="1"/>
          </p:cNvPicPr>
          <p:nvPr/>
        </p:nvPicPr>
        <p:blipFill>
          <a:blip r:embed="rId3"/>
          <a:srcRect b="2861"/>
          <a:stretch>
            <a:fillRect/>
          </a:stretch>
        </p:blipFill>
        <p:spPr bwMode="auto">
          <a:xfrm>
            <a:off x="1346200" y="506413"/>
            <a:ext cx="6380163" cy="4891087"/>
          </a:xfrm>
          <a:prstGeom prst="rect">
            <a:avLst/>
          </a:prstGeom>
          <a:noFill/>
          <a:ln w="9525">
            <a:noFill/>
            <a:miter lim="800000"/>
            <a:headEnd/>
            <a:tailEnd/>
          </a:ln>
        </p:spPr>
      </p:pic>
      <p:sp>
        <p:nvSpPr>
          <p:cNvPr id="80900" name="Rectangle 19"/>
          <p:cNvSpPr>
            <a:spLocks noGrp="1" noChangeArrowheads="1"/>
          </p:cNvSpPr>
          <p:nvPr>
            <p:ph type="title"/>
          </p:nvPr>
        </p:nvSpPr>
        <p:spPr/>
        <p:txBody>
          <a:bodyPr/>
          <a:lstStyle/>
          <a:p>
            <a:pPr eaLnBrk="1" hangingPunct="1"/>
            <a:r>
              <a:rPr lang="en-US"/>
              <a:t>Earth</a:t>
            </a:r>
            <a:r>
              <a:rPr lang="en-US" altLang="ja-JP"/>
              <a:t>'s Fate</a:t>
            </a:r>
            <a:endParaRPr lang="en-US"/>
          </a:p>
        </p:txBody>
      </p:sp>
      <p:sp>
        <p:nvSpPr>
          <p:cNvPr id="80901" name="Rectangle 20"/>
          <p:cNvSpPr>
            <a:spLocks noGrp="1" noChangeArrowheads="1"/>
          </p:cNvSpPr>
          <p:nvPr>
            <p:ph type="body" idx="1"/>
          </p:nvPr>
        </p:nvSpPr>
        <p:spPr>
          <a:xfrm>
            <a:off x="365125" y="5483225"/>
            <a:ext cx="8229600" cy="1030288"/>
          </a:xfrm>
          <a:noFill/>
        </p:spPr>
        <p:txBody>
          <a:bodyPr/>
          <a:lstStyle/>
          <a:p>
            <a:pPr eaLnBrk="1" hangingPunct="1"/>
            <a:r>
              <a:rPr lang="en-US"/>
              <a:t>The Sun</a:t>
            </a:r>
            <a:r>
              <a:rPr lang="en-US" altLang="ja-JP"/>
              <a:t>'s luminosity will rise to 1000 times its current level—too hot for life on Earth.</a:t>
            </a:r>
            <a:endParaRPr lang="en-US"/>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82947" name="Picture 21" descr="17_09_FigureB"/>
          <p:cNvPicPr>
            <a:picLocks noChangeAspect="1" noChangeArrowheads="1"/>
          </p:cNvPicPr>
          <p:nvPr/>
        </p:nvPicPr>
        <p:blipFill>
          <a:blip r:embed="rId3"/>
          <a:srcRect b="2888"/>
          <a:stretch>
            <a:fillRect/>
          </a:stretch>
        </p:blipFill>
        <p:spPr bwMode="auto">
          <a:xfrm>
            <a:off x="1446213" y="417513"/>
            <a:ext cx="6380162" cy="5005387"/>
          </a:xfrm>
          <a:prstGeom prst="rect">
            <a:avLst/>
          </a:prstGeom>
          <a:noFill/>
          <a:ln w="9525">
            <a:noFill/>
            <a:miter lim="800000"/>
            <a:headEnd/>
            <a:tailEnd/>
          </a:ln>
        </p:spPr>
      </p:pic>
      <p:sp>
        <p:nvSpPr>
          <p:cNvPr id="82948" name="Rectangle 19"/>
          <p:cNvSpPr>
            <a:spLocks noGrp="1" noChangeArrowheads="1"/>
          </p:cNvSpPr>
          <p:nvPr>
            <p:ph type="title"/>
          </p:nvPr>
        </p:nvSpPr>
        <p:spPr/>
        <p:txBody>
          <a:bodyPr/>
          <a:lstStyle/>
          <a:p>
            <a:pPr eaLnBrk="1" hangingPunct="1"/>
            <a:r>
              <a:rPr lang="en-US"/>
              <a:t>Earth</a:t>
            </a:r>
            <a:r>
              <a:rPr lang="en-US" altLang="ja-JP"/>
              <a:t>'s Fate</a:t>
            </a:r>
            <a:endParaRPr lang="en-US"/>
          </a:p>
        </p:txBody>
      </p:sp>
      <p:sp>
        <p:nvSpPr>
          <p:cNvPr id="82949" name="Rectangle 20"/>
          <p:cNvSpPr>
            <a:spLocks noGrp="1" noChangeArrowheads="1"/>
          </p:cNvSpPr>
          <p:nvPr>
            <p:ph type="body" idx="1"/>
          </p:nvPr>
        </p:nvSpPr>
        <p:spPr>
          <a:xfrm>
            <a:off x="365125" y="5483225"/>
            <a:ext cx="8229600" cy="1017588"/>
          </a:xfrm>
          <a:noFill/>
        </p:spPr>
        <p:txBody>
          <a:bodyPr/>
          <a:lstStyle/>
          <a:p>
            <a:pPr eaLnBrk="1" hangingPunct="1"/>
            <a:r>
              <a:rPr lang="en-US"/>
              <a:t>The Sun</a:t>
            </a:r>
            <a:r>
              <a:rPr lang="en-US" altLang="ja-JP"/>
              <a:t>'s radius will grow to near current radius of Earth's orbit.</a:t>
            </a:r>
            <a:endParaRPr lang="en-US"/>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84995" name="Rectangle 11"/>
          <p:cNvSpPr>
            <a:spLocks noGrp="1" noChangeArrowheads="1"/>
          </p:cNvSpPr>
          <p:nvPr>
            <p:ph type="title"/>
          </p:nvPr>
        </p:nvSpPr>
        <p:spPr/>
        <p:txBody>
          <a:bodyPr/>
          <a:lstStyle/>
          <a:p>
            <a:pPr eaLnBrk="1" hangingPunct="1"/>
            <a:r>
              <a:rPr lang="en-US"/>
              <a:t>What have we learned?</a:t>
            </a:r>
          </a:p>
        </p:txBody>
      </p:sp>
      <p:sp>
        <p:nvSpPr>
          <p:cNvPr id="84996" name="Rectangle 12"/>
          <p:cNvSpPr>
            <a:spLocks noGrp="1" noChangeArrowheads="1"/>
          </p:cNvSpPr>
          <p:nvPr>
            <p:ph type="body" idx="1"/>
          </p:nvPr>
        </p:nvSpPr>
        <p:spPr>
          <a:xfrm>
            <a:off x="365125" y="1141413"/>
            <a:ext cx="8420100" cy="5106987"/>
          </a:xfrm>
        </p:spPr>
        <p:txBody>
          <a:bodyPr/>
          <a:lstStyle/>
          <a:p>
            <a:pPr eaLnBrk="1" hangingPunct="1"/>
            <a:r>
              <a:rPr lang="en-US" b="1"/>
              <a:t>What are the life stages of a low-mass star?</a:t>
            </a:r>
          </a:p>
          <a:p>
            <a:pPr lvl="1" eaLnBrk="1" hangingPunct="1"/>
            <a:r>
              <a:rPr lang="en-US">
                <a:ea typeface="ＭＳ Ｐゴシック" pitchFamily="-65" charset="-128"/>
              </a:rPr>
              <a:t>Hydrogen fusion in core (main sequence)</a:t>
            </a:r>
          </a:p>
          <a:p>
            <a:pPr lvl="1" eaLnBrk="1" hangingPunct="1"/>
            <a:r>
              <a:rPr lang="en-US">
                <a:ea typeface="ＭＳ Ｐゴシック" pitchFamily="-65" charset="-128"/>
              </a:rPr>
              <a:t>Hydrogen fusion in shell around contracting core (red giant)</a:t>
            </a:r>
          </a:p>
          <a:p>
            <a:pPr lvl="1" eaLnBrk="1" hangingPunct="1"/>
            <a:r>
              <a:rPr lang="en-US">
                <a:ea typeface="ＭＳ Ｐゴシック" pitchFamily="-65" charset="-128"/>
              </a:rPr>
              <a:t>Helium fusion in core (horizontal branch)</a:t>
            </a:r>
          </a:p>
          <a:p>
            <a:pPr lvl="1" eaLnBrk="1" hangingPunct="1"/>
            <a:r>
              <a:rPr lang="en-US">
                <a:ea typeface="ＭＳ Ｐゴシック" pitchFamily="-65" charset="-128"/>
              </a:rPr>
              <a:t>Double shell burning (red giant)</a:t>
            </a:r>
          </a:p>
          <a:p>
            <a:pPr eaLnBrk="1" hangingPunct="1"/>
            <a:r>
              <a:rPr lang="en-US" b="1"/>
              <a:t>How does a low-mass star die?</a:t>
            </a:r>
          </a:p>
          <a:p>
            <a:pPr lvl="1" eaLnBrk="1" hangingPunct="1"/>
            <a:r>
              <a:rPr lang="en-US">
                <a:ea typeface="ＭＳ Ｐゴシック" pitchFamily="-65" charset="-128"/>
              </a:rPr>
              <a:t>Ejection of hydrogen and helium in a planetary nebula leaves behind an inert white dwarf.</a:t>
            </a: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87043" name="Rectangle 11"/>
          <p:cNvSpPr>
            <a:spLocks noGrp="1" noChangeArrowheads="1"/>
          </p:cNvSpPr>
          <p:nvPr>
            <p:ph type="title"/>
          </p:nvPr>
        </p:nvSpPr>
        <p:spPr/>
        <p:txBody>
          <a:bodyPr/>
          <a:lstStyle/>
          <a:p>
            <a:pPr eaLnBrk="1" hangingPunct="1"/>
            <a:r>
              <a:rPr lang="en-US"/>
              <a:t>17.3 Life as a High-Mass Star</a:t>
            </a:r>
          </a:p>
        </p:txBody>
      </p:sp>
      <p:sp>
        <p:nvSpPr>
          <p:cNvPr id="87044" name="Rectangle 12"/>
          <p:cNvSpPr>
            <a:spLocks noGrp="1" noChangeArrowheads="1"/>
          </p:cNvSpPr>
          <p:nvPr>
            <p:ph type="body" idx="1"/>
          </p:nvPr>
        </p:nvSpPr>
        <p:spPr/>
        <p:txBody>
          <a:bodyPr/>
          <a:lstStyle/>
          <a:p>
            <a:pPr eaLnBrk="1" hangingPunct="1"/>
            <a:r>
              <a:rPr lang="en-US"/>
              <a:t>Our goals for learning:</a:t>
            </a:r>
          </a:p>
          <a:p>
            <a:pPr lvl="1" eaLnBrk="1" hangingPunct="1"/>
            <a:r>
              <a:rPr lang="en-US" b="1">
                <a:ea typeface="ＭＳ Ｐゴシック" pitchFamily="-65" charset="-128"/>
              </a:rPr>
              <a:t>What are the life stages of a high-mass star?</a:t>
            </a:r>
          </a:p>
          <a:p>
            <a:pPr lvl="1" eaLnBrk="1" hangingPunct="1"/>
            <a:r>
              <a:rPr lang="en-US" b="1">
                <a:ea typeface="ＭＳ Ｐゴシック" pitchFamily="-65" charset="-128"/>
              </a:rPr>
              <a:t>How do high-mass stars make the elements necessary for life?</a:t>
            </a:r>
          </a:p>
          <a:p>
            <a:pPr lvl="1" eaLnBrk="1" hangingPunct="1"/>
            <a:r>
              <a:rPr lang="en-US" b="1">
                <a:ea typeface="ＭＳ Ｐゴシック" pitchFamily="-65" charset="-128"/>
              </a:rPr>
              <a:t>How does a high-mass star die?</a:t>
            </a:r>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91139" name="Picture 21" descr="17_10_Figure"/>
          <p:cNvPicPr>
            <a:picLocks noChangeAspect="1" noChangeArrowheads="1"/>
          </p:cNvPicPr>
          <p:nvPr/>
        </p:nvPicPr>
        <p:blipFill>
          <a:blip r:embed="rId3"/>
          <a:srcRect b="2910"/>
          <a:stretch>
            <a:fillRect/>
          </a:stretch>
        </p:blipFill>
        <p:spPr bwMode="auto">
          <a:xfrm>
            <a:off x="244475" y="1000125"/>
            <a:ext cx="4622800" cy="5248275"/>
          </a:xfrm>
          <a:prstGeom prst="rect">
            <a:avLst/>
          </a:prstGeom>
          <a:noFill/>
          <a:ln w="9525">
            <a:noFill/>
            <a:miter lim="800000"/>
            <a:headEnd/>
            <a:tailEnd/>
          </a:ln>
        </p:spPr>
      </p:pic>
      <p:sp>
        <p:nvSpPr>
          <p:cNvPr id="91140" name="Rectangle 19"/>
          <p:cNvSpPr>
            <a:spLocks noGrp="1" noChangeArrowheads="1"/>
          </p:cNvSpPr>
          <p:nvPr>
            <p:ph type="title"/>
          </p:nvPr>
        </p:nvSpPr>
        <p:spPr/>
        <p:txBody>
          <a:bodyPr/>
          <a:lstStyle/>
          <a:p>
            <a:pPr eaLnBrk="1" hangingPunct="1"/>
            <a:r>
              <a:rPr lang="en-US"/>
              <a:t>CNO Cycle</a:t>
            </a:r>
          </a:p>
        </p:txBody>
      </p:sp>
      <p:sp>
        <p:nvSpPr>
          <p:cNvPr id="91141" name="Rectangle 20"/>
          <p:cNvSpPr>
            <a:spLocks noGrp="1" noChangeArrowheads="1"/>
          </p:cNvSpPr>
          <p:nvPr>
            <p:ph type="body" idx="1"/>
          </p:nvPr>
        </p:nvSpPr>
        <p:spPr>
          <a:xfrm>
            <a:off x="5027613" y="1141413"/>
            <a:ext cx="3351212" cy="5106987"/>
          </a:xfrm>
          <a:noFill/>
        </p:spPr>
        <p:txBody>
          <a:bodyPr/>
          <a:lstStyle/>
          <a:p>
            <a:pPr eaLnBrk="1" hangingPunct="1"/>
            <a:r>
              <a:rPr lang="en-US" sz="2400"/>
              <a:t>High-mass main-sequence stars fuse H to He at a higher rate using carbon, nitrogen, and oxygen as catalysts.</a:t>
            </a:r>
          </a:p>
          <a:p>
            <a:pPr eaLnBrk="1" hangingPunct="1"/>
            <a:endParaRPr lang="en-US" sz="2400"/>
          </a:p>
          <a:p>
            <a:pPr eaLnBrk="1" hangingPunct="1"/>
            <a:r>
              <a:rPr lang="en-US" sz="2400"/>
              <a:t>Greater core temperature enables hydrogen nuclei to overcome greater repulsion.</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93187" name="Rectangle 11"/>
          <p:cNvSpPr>
            <a:spLocks noGrp="1" noChangeArrowheads="1"/>
          </p:cNvSpPr>
          <p:nvPr>
            <p:ph type="title"/>
          </p:nvPr>
        </p:nvSpPr>
        <p:spPr/>
        <p:txBody>
          <a:bodyPr/>
          <a:lstStyle/>
          <a:p>
            <a:pPr eaLnBrk="1" hangingPunct="1"/>
            <a:r>
              <a:rPr lang="en-US"/>
              <a:t>Life Stages of High-Mass Stars</a:t>
            </a:r>
          </a:p>
        </p:txBody>
      </p:sp>
      <p:sp>
        <p:nvSpPr>
          <p:cNvPr id="93188" name="Rectangle 12"/>
          <p:cNvSpPr>
            <a:spLocks noGrp="1" noChangeArrowheads="1"/>
          </p:cNvSpPr>
          <p:nvPr>
            <p:ph type="body" idx="1"/>
          </p:nvPr>
        </p:nvSpPr>
        <p:spPr/>
        <p:txBody>
          <a:bodyPr/>
          <a:lstStyle/>
          <a:p>
            <a:pPr eaLnBrk="1" hangingPunct="1"/>
            <a:r>
              <a:rPr lang="en-US"/>
              <a:t>Late life stages of high-mass stars are similar to those of low-mass stars:</a:t>
            </a:r>
          </a:p>
          <a:p>
            <a:pPr lvl="1" eaLnBrk="1" hangingPunct="1"/>
            <a:r>
              <a:rPr lang="en-US">
                <a:ea typeface="ＭＳ Ｐゴシック" pitchFamily="-65" charset="-128"/>
              </a:rPr>
              <a:t>Hydrogen core fusion (main sequence)</a:t>
            </a:r>
          </a:p>
          <a:p>
            <a:pPr lvl="1" eaLnBrk="1" hangingPunct="1"/>
            <a:r>
              <a:rPr lang="en-US">
                <a:ea typeface="ＭＳ Ｐゴシック" pitchFamily="-65" charset="-128"/>
              </a:rPr>
              <a:t>Hydrogen shell burning (supergiant)</a:t>
            </a:r>
          </a:p>
          <a:p>
            <a:pPr lvl="1" eaLnBrk="1" hangingPunct="1"/>
            <a:r>
              <a:rPr lang="en-US">
                <a:ea typeface="ＭＳ Ｐゴシック" pitchFamily="-65" charset="-128"/>
              </a:rPr>
              <a:t>Helium core fusion (supergiant)</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93187" name="Rectangle 11"/>
          <p:cNvSpPr>
            <a:spLocks noGrp="1" noChangeArrowheads="1"/>
          </p:cNvSpPr>
          <p:nvPr>
            <p:ph type="title"/>
          </p:nvPr>
        </p:nvSpPr>
        <p:spPr/>
        <p:txBody>
          <a:bodyPr/>
          <a:lstStyle/>
          <a:p>
            <a:pPr eaLnBrk="1" hangingPunct="1"/>
            <a:r>
              <a:rPr lang="en-US"/>
              <a:t>Life Stages of High-Mass Stars</a:t>
            </a:r>
          </a:p>
        </p:txBody>
      </p:sp>
      <p:sp>
        <p:nvSpPr>
          <p:cNvPr id="6" name="TextBox 3"/>
          <p:cNvSpPr txBox="1">
            <a:spLocks noChangeArrowheads="1"/>
          </p:cNvSpPr>
          <p:nvPr/>
        </p:nvSpPr>
        <p:spPr bwMode="auto">
          <a:xfrm>
            <a:off x="838200" y="990600"/>
            <a:ext cx="7315200" cy="4401205"/>
          </a:xfrm>
          <a:prstGeom prst="rect">
            <a:avLst/>
          </a:prstGeom>
          <a:noFill/>
          <a:ln w="9525">
            <a:noFill/>
            <a:miter lim="800000"/>
            <a:headEnd/>
            <a:tailEnd/>
          </a:ln>
        </p:spPr>
        <p:txBody>
          <a:bodyPr wrap="square">
            <a:prstTxWarp prst="textNoShape">
              <a:avLst/>
            </a:prstTxWarp>
            <a:spAutoFit/>
          </a:bodyPr>
          <a:lstStyle/>
          <a:p>
            <a:r>
              <a:rPr lang="en-US" sz="2000" b="0" dirty="0">
                <a:solidFill>
                  <a:srgbClr val="000000"/>
                </a:solidFill>
                <a:latin typeface="Arial"/>
                <a:cs typeface="Arial"/>
              </a:rPr>
              <a:t>The reason why high densities and temperatures are required to fuse elements heavier than He is that </a:t>
            </a:r>
            <a:r>
              <a:rPr lang="en-US" sz="2000" b="1" dirty="0">
                <a:solidFill>
                  <a:srgbClr val="000000"/>
                </a:solidFill>
                <a:latin typeface="Arial"/>
                <a:cs typeface="Arial"/>
              </a:rPr>
              <a:t>heavy nuclei have large charges and therefore large electric forces </a:t>
            </a:r>
            <a:r>
              <a:rPr lang="en-US" sz="2000" b="0" dirty="0">
                <a:solidFill>
                  <a:srgbClr val="000000"/>
                </a:solidFill>
                <a:latin typeface="Arial"/>
                <a:cs typeface="Arial"/>
              </a:rPr>
              <a:t>that tend to keep the nuclei apart.</a:t>
            </a:r>
          </a:p>
          <a:p>
            <a:endParaRPr lang="en-US" sz="2000" b="0" dirty="0">
              <a:solidFill>
                <a:srgbClr val="000000"/>
              </a:solidFill>
              <a:latin typeface="Arial"/>
              <a:cs typeface="Arial"/>
            </a:endParaRPr>
          </a:p>
          <a:p>
            <a:r>
              <a:rPr lang="en-US" sz="2000" b="0" dirty="0">
                <a:solidFill>
                  <a:srgbClr val="000000"/>
                </a:solidFill>
                <a:latin typeface="Arial"/>
                <a:cs typeface="Arial"/>
              </a:rPr>
              <a:t>When a star with initial mass </a:t>
            </a:r>
            <a:r>
              <a:rPr lang="en-US" sz="2000" b="1" dirty="0">
                <a:solidFill>
                  <a:srgbClr val="000000"/>
                </a:solidFill>
                <a:latin typeface="Arial"/>
                <a:cs typeface="Arial"/>
              </a:rPr>
              <a:t>M &gt; </a:t>
            </a:r>
            <a:r>
              <a:rPr lang="en-US" sz="2000" b="1" dirty="0" smtClean="0">
                <a:solidFill>
                  <a:srgbClr val="000000"/>
                </a:solidFill>
                <a:latin typeface="Arial"/>
                <a:cs typeface="Arial"/>
              </a:rPr>
              <a:t>4M</a:t>
            </a:r>
            <a:r>
              <a:rPr lang="en-US" sz="2000" b="1" baseline="-25000" dirty="0" smtClean="0">
                <a:solidFill>
                  <a:srgbClr val="000000"/>
                </a:solidFill>
                <a:latin typeface="Wingdings"/>
                <a:ea typeface="Wingdings"/>
                <a:cs typeface="Wingdings"/>
              </a:rPr>
              <a:t></a:t>
            </a:r>
            <a:r>
              <a:rPr lang="en-US" sz="2000" b="1" dirty="0" smtClean="0">
                <a:solidFill>
                  <a:srgbClr val="000000"/>
                </a:solidFill>
                <a:latin typeface="Arial"/>
                <a:cs typeface="Arial"/>
              </a:rPr>
              <a:t>  </a:t>
            </a:r>
            <a:r>
              <a:rPr lang="en-US" sz="2000" b="0" dirty="0">
                <a:solidFill>
                  <a:srgbClr val="000000"/>
                </a:solidFill>
                <a:latin typeface="Arial"/>
                <a:cs typeface="Arial"/>
              </a:rPr>
              <a:t>runs out of He in its core the core begins to contract and the outer layers of the star expand.</a:t>
            </a:r>
          </a:p>
          <a:p>
            <a:endParaRPr lang="en-US" sz="2000" b="0" dirty="0">
              <a:solidFill>
                <a:srgbClr val="000000"/>
              </a:solidFill>
              <a:latin typeface="Arial"/>
              <a:cs typeface="Arial"/>
            </a:endParaRPr>
          </a:p>
          <a:p>
            <a:r>
              <a:rPr lang="en-US" sz="2000" b="0" dirty="0">
                <a:solidFill>
                  <a:srgbClr val="000000"/>
                </a:solidFill>
                <a:latin typeface="Arial"/>
                <a:cs typeface="Arial"/>
              </a:rPr>
              <a:t>Because the mass of the core of </a:t>
            </a:r>
            <a:r>
              <a:rPr lang="en-US" sz="2000" b="1" dirty="0">
                <a:solidFill>
                  <a:srgbClr val="000000"/>
                </a:solidFill>
                <a:latin typeface="Arial"/>
                <a:cs typeface="Arial"/>
              </a:rPr>
              <a:t>a star with M &gt; </a:t>
            </a:r>
            <a:r>
              <a:rPr lang="en-US" sz="2000" b="1" dirty="0" smtClean="0">
                <a:solidFill>
                  <a:srgbClr val="000000"/>
                </a:solidFill>
                <a:latin typeface="Arial"/>
                <a:cs typeface="Arial"/>
              </a:rPr>
              <a:t>4M</a:t>
            </a:r>
            <a:r>
              <a:rPr lang="en-US" sz="2000" b="1" baseline="-25000" dirty="0" smtClean="0">
                <a:solidFill>
                  <a:srgbClr val="000000"/>
                </a:solidFill>
                <a:latin typeface="Wingdings"/>
                <a:ea typeface="Wingdings"/>
                <a:cs typeface="Wingdings"/>
              </a:rPr>
              <a:t></a:t>
            </a:r>
            <a:r>
              <a:rPr lang="en-US" sz="2000" b="1" dirty="0" smtClean="0">
                <a:solidFill>
                  <a:srgbClr val="000000"/>
                </a:solidFill>
                <a:latin typeface="Arial"/>
                <a:cs typeface="Arial"/>
              </a:rPr>
              <a:t>  </a:t>
            </a:r>
            <a:r>
              <a:rPr lang="en-US" sz="2000" b="0" dirty="0">
                <a:solidFill>
                  <a:srgbClr val="000000"/>
                </a:solidFill>
                <a:latin typeface="Arial"/>
                <a:cs typeface="Arial"/>
              </a:rPr>
              <a:t>is more than the </a:t>
            </a:r>
            <a:r>
              <a:rPr lang="en-US" sz="2000" b="0" i="1" dirty="0">
                <a:solidFill>
                  <a:srgbClr val="000000"/>
                </a:solidFill>
                <a:latin typeface="Arial"/>
                <a:cs typeface="Arial"/>
              </a:rPr>
              <a:t>Chandrasekhar limit</a:t>
            </a:r>
            <a:r>
              <a:rPr lang="en-US" sz="2000" b="0" dirty="0">
                <a:solidFill>
                  <a:srgbClr val="000000"/>
                </a:solidFill>
                <a:latin typeface="Arial"/>
                <a:cs typeface="Arial"/>
              </a:rPr>
              <a:t> of 1.4 </a:t>
            </a:r>
            <a:r>
              <a:rPr lang="en-US" sz="2000" b="0" dirty="0" smtClean="0">
                <a:solidFill>
                  <a:srgbClr val="000000"/>
                </a:solidFill>
                <a:latin typeface="Arial"/>
                <a:cs typeface="Arial"/>
              </a:rPr>
              <a:t>M</a:t>
            </a:r>
            <a:r>
              <a:rPr lang="en-US" sz="2000" baseline="-25000" dirty="0" smtClean="0">
                <a:solidFill>
                  <a:srgbClr val="000000"/>
                </a:solidFill>
                <a:latin typeface="Wingdings"/>
                <a:ea typeface="Wingdings"/>
                <a:cs typeface="Wingdings"/>
              </a:rPr>
              <a:t></a:t>
            </a:r>
            <a:r>
              <a:rPr lang="en-US" sz="2000" b="0" dirty="0" smtClean="0">
                <a:solidFill>
                  <a:srgbClr val="000000"/>
                </a:solidFill>
                <a:latin typeface="Arial"/>
                <a:cs typeface="Arial"/>
              </a:rPr>
              <a:t>, </a:t>
            </a:r>
            <a:r>
              <a:rPr lang="en-US" sz="2000" b="1" dirty="0">
                <a:solidFill>
                  <a:srgbClr val="000000"/>
                </a:solidFill>
                <a:latin typeface="Arial"/>
                <a:cs typeface="Arial"/>
              </a:rPr>
              <a:t>degeneracy pressure cannot prevent the collapse of the star</a:t>
            </a:r>
            <a:r>
              <a:rPr lang="en-US" sz="2000" b="0" dirty="0">
                <a:solidFill>
                  <a:srgbClr val="000000"/>
                </a:solidFill>
                <a:latin typeface="Arial"/>
                <a:cs typeface="Arial"/>
              </a:rPr>
              <a:t>. The temperature continues to rise and when it reaches 600 million</a:t>
            </a:r>
            <a:r>
              <a:rPr lang="en-US" sz="2000" b="0" dirty="0" smtClean="0">
                <a:solidFill>
                  <a:srgbClr val="000000"/>
                </a:solidFill>
                <a:latin typeface="Arial"/>
                <a:cs typeface="Arial"/>
              </a:rPr>
              <a:t> </a:t>
            </a:r>
            <a:r>
              <a:rPr lang="en-US" sz="2000" dirty="0" smtClean="0">
                <a:solidFill>
                  <a:srgbClr val="000000"/>
                </a:solidFill>
                <a:latin typeface="Arial"/>
                <a:cs typeface="Arial"/>
              </a:rPr>
              <a:t>K</a:t>
            </a:r>
            <a:r>
              <a:rPr lang="en-US" sz="2000" b="0" dirty="0" smtClean="0">
                <a:solidFill>
                  <a:srgbClr val="000000"/>
                </a:solidFill>
                <a:latin typeface="Arial"/>
                <a:cs typeface="Arial"/>
              </a:rPr>
              <a:t> </a:t>
            </a:r>
            <a:r>
              <a:rPr lang="en-US" sz="2000" b="0" dirty="0">
                <a:solidFill>
                  <a:srgbClr val="000000"/>
                </a:solidFill>
                <a:latin typeface="Arial"/>
                <a:cs typeface="Arial"/>
              </a:rPr>
              <a:t>carbon fusion begins.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GB"/>
              <a:t>© 2014 Pearson Education, Inc.</a:t>
            </a:r>
          </a:p>
        </p:txBody>
      </p:sp>
      <p:sp>
        <p:nvSpPr>
          <p:cNvPr id="95235" name="Rectangle 15"/>
          <p:cNvSpPr>
            <a:spLocks noGrp="1" noChangeArrowheads="1"/>
          </p:cNvSpPr>
          <p:nvPr>
            <p:ph type="title"/>
          </p:nvPr>
        </p:nvSpPr>
        <p:spPr>
          <a:xfrm>
            <a:off x="0" y="0"/>
            <a:ext cx="9144000" cy="1066800"/>
          </a:xfrm>
        </p:spPr>
        <p:txBody>
          <a:bodyPr/>
          <a:lstStyle/>
          <a:p>
            <a:pPr eaLnBrk="1" hangingPunct="1"/>
            <a:r>
              <a:rPr lang="en-US"/>
              <a:t>How do high-mass stars make the elements necessary for life?</a:t>
            </a:r>
          </a:p>
        </p:txBody>
      </p:sp>
      <p:pic>
        <p:nvPicPr>
          <p:cNvPr id="95236" name="Picture 16" descr="17_11_FigureA"/>
          <p:cNvPicPr>
            <a:picLocks noChangeAspect="1" noChangeArrowheads="1"/>
          </p:cNvPicPr>
          <p:nvPr/>
        </p:nvPicPr>
        <p:blipFill>
          <a:blip r:embed="rId3"/>
          <a:srcRect b="4189"/>
          <a:stretch>
            <a:fillRect/>
          </a:stretch>
        </p:blipFill>
        <p:spPr bwMode="auto">
          <a:xfrm>
            <a:off x="269875" y="1585913"/>
            <a:ext cx="8602663" cy="4357687"/>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97283" name="Rectangle 24"/>
          <p:cNvSpPr>
            <a:spLocks noGrp="1" noChangeArrowheads="1"/>
          </p:cNvSpPr>
          <p:nvPr>
            <p:ph type="body" idx="1"/>
          </p:nvPr>
        </p:nvSpPr>
        <p:spPr>
          <a:xfrm>
            <a:off x="365125" y="5803900"/>
            <a:ext cx="8229600" cy="827088"/>
          </a:xfrm>
          <a:noFill/>
        </p:spPr>
        <p:txBody>
          <a:bodyPr/>
          <a:lstStyle/>
          <a:p>
            <a:pPr eaLnBrk="1" hangingPunct="1"/>
            <a:r>
              <a:rPr lang="en-US" sz="2400"/>
              <a:t>Big Bang made 75% H, 25% He; stars make everything else.</a:t>
            </a:r>
          </a:p>
        </p:txBody>
      </p:sp>
      <p:pic>
        <p:nvPicPr>
          <p:cNvPr id="97284" name="Picture 27" descr="Appendix D, p"/>
          <p:cNvPicPr>
            <a:picLocks noChangeAspect="1" noChangeArrowheads="1"/>
          </p:cNvPicPr>
          <p:nvPr/>
        </p:nvPicPr>
        <p:blipFill>
          <a:blip r:embed="rId3"/>
          <a:srcRect b="2956"/>
          <a:stretch>
            <a:fillRect/>
          </a:stretch>
        </p:blipFill>
        <p:spPr bwMode="auto">
          <a:xfrm>
            <a:off x="919163" y="204788"/>
            <a:ext cx="7304087" cy="5421312"/>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99331" name="Rectangle 25"/>
          <p:cNvSpPr>
            <a:spLocks noGrp="1" noChangeArrowheads="1"/>
          </p:cNvSpPr>
          <p:nvPr>
            <p:ph type="body" idx="1"/>
          </p:nvPr>
        </p:nvSpPr>
        <p:spPr>
          <a:xfrm>
            <a:off x="365125" y="5803900"/>
            <a:ext cx="8343900" cy="585788"/>
          </a:xfrm>
          <a:noFill/>
        </p:spPr>
        <p:txBody>
          <a:bodyPr/>
          <a:lstStyle/>
          <a:p>
            <a:pPr eaLnBrk="1" hangingPunct="1"/>
            <a:r>
              <a:rPr lang="en-US" sz="2400"/>
              <a:t>Helium fusion can make carbon in low-mass stars.</a:t>
            </a:r>
          </a:p>
        </p:txBody>
      </p:sp>
      <p:pic>
        <p:nvPicPr>
          <p:cNvPr id="99332" name="Picture 30" descr="Appendix D, p"/>
          <p:cNvPicPr>
            <a:picLocks noChangeAspect="1" noChangeArrowheads="1"/>
          </p:cNvPicPr>
          <p:nvPr/>
        </p:nvPicPr>
        <p:blipFill>
          <a:blip r:embed="rId3"/>
          <a:srcRect b="2956"/>
          <a:stretch>
            <a:fillRect/>
          </a:stretch>
        </p:blipFill>
        <p:spPr bwMode="auto">
          <a:xfrm>
            <a:off x="919163" y="204788"/>
            <a:ext cx="7304087" cy="5421312"/>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01379" name="Rectangle 20"/>
          <p:cNvSpPr>
            <a:spLocks noGrp="1" noChangeArrowheads="1"/>
          </p:cNvSpPr>
          <p:nvPr>
            <p:ph type="body" idx="1"/>
          </p:nvPr>
        </p:nvSpPr>
        <p:spPr>
          <a:xfrm>
            <a:off x="365125" y="5802313"/>
            <a:ext cx="8470900" cy="522287"/>
          </a:xfrm>
          <a:noFill/>
        </p:spPr>
        <p:txBody>
          <a:bodyPr/>
          <a:lstStyle/>
          <a:p>
            <a:pPr eaLnBrk="1" hangingPunct="1"/>
            <a:r>
              <a:rPr lang="en-US" sz="2400"/>
              <a:t>CNO cycle can change carbon into nitrogen and oxygen.</a:t>
            </a:r>
          </a:p>
        </p:txBody>
      </p:sp>
      <p:pic>
        <p:nvPicPr>
          <p:cNvPr id="101380" name="Picture 21" descr="Appendix D, p"/>
          <p:cNvPicPr>
            <a:picLocks noChangeAspect="1" noChangeArrowheads="1"/>
          </p:cNvPicPr>
          <p:nvPr/>
        </p:nvPicPr>
        <p:blipFill>
          <a:blip r:embed="rId3"/>
          <a:srcRect b="2956"/>
          <a:stretch>
            <a:fillRect/>
          </a:stretch>
        </p:blipFill>
        <p:spPr bwMode="auto">
          <a:xfrm>
            <a:off x="919163" y="204788"/>
            <a:ext cx="7304087" cy="5421312"/>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103427" name="Picture 21" descr="17_11_FigureA"/>
          <p:cNvPicPr>
            <a:picLocks noChangeAspect="1" noChangeArrowheads="1"/>
          </p:cNvPicPr>
          <p:nvPr/>
        </p:nvPicPr>
        <p:blipFill>
          <a:blip r:embed="rId3"/>
          <a:srcRect b="4468"/>
          <a:stretch>
            <a:fillRect/>
          </a:stretch>
        </p:blipFill>
        <p:spPr bwMode="auto">
          <a:xfrm>
            <a:off x="269875" y="684213"/>
            <a:ext cx="8602663" cy="4344987"/>
          </a:xfrm>
          <a:prstGeom prst="rect">
            <a:avLst/>
          </a:prstGeom>
          <a:noFill/>
          <a:ln w="9525">
            <a:noFill/>
            <a:miter lim="800000"/>
            <a:headEnd/>
            <a:tailEnd/>
          </a:ln>
        </p:spPr>
      </p:pic>
      <p:sp>
        <p:nvSpPr>
          <p:cNvPr id="103428" name="Rectangle 19"/>
          <p:cNvSpPr>
            <a:spLocks noGrp="1" noChangeArrowheads="1"/>
          </p:cNvSpPr>
          <p:nvPr>
            <p:ph type="title"/>
          </p:nvPr>
        </p:nvSpPr>
        <p:spPr/>
        <p:txBody>
          <a:bodyPr/>
          <a:lstStyle/>
          <a:p>
            <a:pPr eaLnBrk="1" hangingPunct="1"/>
            <a:r>
              <a:rPr lang="en-US"/>
              <a:t>Helium Capture</a:t>
            </a:r>
          </a:p>
        </p:txBody>
      </p:sp>
      <p:sp>
        <p:nvSpPr>
          <p:cNvPr id="103429" name="Rectangle 20"/>
          <p:cNvSpPr>
            <a:spLocks noGrp="1" noChangeArrowheads="1"/>
          </p:cNvSpPr>
          <p:nvPr>
            <p:ph type="body" idx="1"/>
          </p:nvPr>
        </p:nvSpPr>
        <p:spPr>
          <a:xfrm>
            <a:off x="365125" y="5053013"/>
            <a:ext cx="8229600" cy="1195387"/>
          </a:xfrm>
        </p:spPr>
        <p:txBody>
          <a:bodyPr/>
          <a:lstStyle/>
          <a:p>
            <a:pPr eaLnBrk="1" hangingPunct="1"/>
            <a:r>
              <a:rPr lang="en-US"/>
              <a:t>High core temperatures allow helium to fuse with heavier elements.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05475" name="Rectangle 20"/>
          <p:cNvSpPr>
            <a:spLocks noGrp="1" noChangeArrowheads="1"/>
          </p:cNvSpPr>
          <p:nvPr>
            <p:ph type="body" idx="1"/>
          </p:nvPr>
        </p:nvSpPr>
        <p:spPr>
          <a:xfrm>
            <a:off x="365125" y="5753100"/>
            <a:ext cx="8229600" cy="877888"/>
          </a:xfrm>
          <a:noFill/>
        </p:spPr>
        <p:txBody>
          <a:bodyPr/>
          <a:lstStyle/>
          <a:p>
            <a:pPr eaLnBrk="1" hangingPunct="1">
              <a:lnSpc>
                <a:spcPct val="90000"/>
              </a:lnSpc>
            </a:pPr>
            <a:r>
              <a:rPr lang="en-US"/>
              <a:t>Helium capture builds carbon into oxygen, neon, magnesium, and other elements.</a:t>
            </a:r>
          </a:p>
        </p:txBody>
      </p:sp>
      <p:pic>
        <p:nvPicPr>
          <p:cNvPr id="105476" name="Picture 21" descr="Appendix D, p"/>
          <p:cNvPicPr>
            <a:picLocks noChangeAspect="1" noChangeArrowheads="1"/>
          </p:cNvPicPr>
          <p:nvPr/>
        </p:nvPicPr>
        <p:blipFill>
          <a:blip r:embed="rId3"/>
          <a:srcRect b="2956"/>
          <a:stretch>
            <a:fillRect/>
          </a:stretch>
        </p:blipFill>
        <p:spPr bwMode="auto">
          <a:xfrm>
            <a:off x="919163" y="204788"/>
            <a:ext cx="7304087" cy="5421312"/>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107523" name="Picture 22" descr="17_11_FigureB"/>
          <p:cNvPicPr>
            <a:picLocks noChangeAspect="1" noChangeArrowheads="1"/>
          </p:cNvPicPr>
          <p:nvPr/>
        </p:nvPicPr>
        <p:blipFill>
          <a:blip r:embed="rId3"/>
          <a:srcRect b="24861"/>
          <a:stretch>
            <a:fillRect/>
          </a:stretch>
        </p:blipFill>
        <p:spPr bwMode="auto">
          <a:xfrm>
            <a:off x="582613" y="977900"/>
            <a:ext cx="7964487" cy="3838575"/>
          </a:xfrm>
          <a:prstGeom prst="rect">
            <a:avLst/>
          </a:prstGeom>
          <a:noFill/>
          <a:ln w="9525">
            <a:noFill/>
            <a:miter lim="800000"/>
            <a:headEnd/>
            <a:tailEnd/>
          </a:ln>
        </p:spPr>
      </p:pic>
      <p:sp>
        <p:nvSpPr>
          <p:cNvPr id="107524" name="Rectangle 20"/>
          <p:cNvSpPr>
            <a:spLocks noGrp="1" noChangeArrowheads="1"/>
          </p:cNvSpPr>
          <p:nvPr>
            <p:ph type="title"/>
          </p:nvPr>
        </p:nvSpPr>
        <p:spPr/>
        <p:txBody>
          <a:bodyPr/>
          <a:lstStyle/>
          <a:p>
            <a:pPr eaLnBrk="1" hangingPunct="1"/>
            <a:r>
              <a:rPr lang="en-US"/>
              <a:t>Advanced Nuclear Burning</a:t>
            </a:r>
          </a:p>
        </p:txBody>
      </p:sp>
      <p:sp>
        <p:nvSpPr>
          <p:cNvPr id="107525" name="Rectangle 21"/>
          <p:cNvSpPr>
            <a:spLocks noGrp="1" noChangeArrowheads="1"/>
          </p:cNvSpPr>
          <p:nvPr>
            <p:ph type="body" idx="1"/>
          </p:nvPr>
        </p:nvSpPr>
        <p:spPr>
          <a:xfrm>
            <a:off x="365125" y="5103813"/>
            <a:ext cx="8229600" cy="1144587"/>
          </a:xfrm>
        </p:spPr>
        <p:txBody>
          <a:bodyPr/>
          <a:lstStyle/>
          <a:p>
            <a:pPr eaLnBrk="1" hangingPunct="1"/>
            <a:r>
              <a:rPr lang="en-US"/>
              <a:t>Core temperatures in stars with &gt;8</a:t>
            </a:r>
            <a:r>
              <a:rPr lang="en-US" i="1"/>
              <a:t>M</a:t>
            </a:r>
            <a:r>
              <a:rPr lang="en-US" baseline="-25000"/>
              <a:t>Sun</a:t>
            </a:r>
            <a:r>
              <a:rPr lang="en-US"/>
              <a:t> allow fusion of elements as heavy as iron.</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09571" name="Rectangle 19"/>
          <p:cNvSpPr>
            <a:spLocks noGrp="1" noChangeArrowheads="1"/>
          </p:cNvSpPr>
          <p:nvPr>
            <p:ph type="body" idx="1"/>
          </p:nvPr>
        </p:nvSpPr>
        <p:spPr>
          <a:xfrm>
            <a:off x="365125" y="5776913"/>
            <a:ext cx="8470900" cy="788987"/>
          </a:xfrm>
        </p:spPr>
        <p:txBody>
          <a:bodyPr/>
          <a:lstStyle/>
          <a:p>
            <a:pPr eaLnBrk="1" hangingPunct="1">
              <a:lnSpc>
                <a:spcPct val="90000"/>
              </a:lnSpc>
            </a:pPr>
            <a:r>
              <a:rPr lang="en-US" sz="2400"/>
              <a:t>Advanced reactions in stars make elements like Si, S, Ca, Fe.</a:t>
            </a:r>
          </a:p>
        </p:txBody>
      </p:sp>
      <p:pic>
        <p:nvPicPr>
          <p:cNvPr id="109572" name="Picture 20" descr="Appendix D, p"/>
          <p:cNvPicPr>
            <a:picLocks noChangeAspect="1" noChangeArrowheads="1"/>
          </p:cNvPicPr>
          <p:nvPr/>
        </p:nvPicPr>
        <p:blipFill>
          <a:blip r:embed="rId3"/>
          <a:srcRect b="2956"/>
          <a:stretch>
            <a:fillRect/>
          </a:stretch>
        </p:blipFill>
        <p:spPr bwMode="auto">
          <a:xfrm>
            <a:off x="919163" y="204788"/>
            <a:ext cx="7304087" cy="5421312"/>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Stellar Evolution of Massive Stars</a:t>
            </a:r>
            <a:endParaRPr lang="en-US" dirty="0"/>
          </a:p>
        </p:txBody>
      </p:sp>
      <p:sp>
        <p:nvSpPr>
          <p:cNvPr id="4" name="Footer Placeholder 3"/>
          <p:cNvSpPr>
            <a:spLocks noGrp="1"/>
          </p:cNvSpPr>
          <p:nvPr>
            <p:ph type="ftr" sz="quarter" idx="10"/>
          </p:nvPr>
        </p:nvSpPr>
        <p:spPr/>
        <p:txBody>
          <a:bodyPr/>
          <a:lstStyle/>
          <a:p>
            <a:pPr>
              <a:defRPr/>
            </a:pPr>
            <a:r>
              <a:rPr lang="en-GB" smtClean="0"/>
              <a:t>© 2014 Pearson Education, Inc.</a:t>
            </a:r>
            <a:endParaRPr lang="en-GB"/>
          </a:p>
        </p:txBody>
      </p:sp>
      <p:sp>
        <p:nvSpPr>
          <p:cNvPr id="5" name="TextBox 3"/>
          <p:cNvSpPr txBox="1">
            <a:spLocks noChangeArrowheads="1"/>
          </p:cNvSpPr>
          <p:nvPr/>
        </p:nvSpPr>
        <p:spPr bwMode="auto">
          <a:xfrm>
            <a:off x="914400" y="990600"/>
            <a:ext cx="7162800" cy="4278094"/>
          </a:xfrm>
          <a:prstGeom prst="rect">
            <a:avLst/>
          </a:prstGeom>
          <a:noFill/>
          <a:ln w="9525">
            <a:noFill/>
            <a:miter lim="800000"/>
            <a:headEnd/>
            <a:tailEnd/>
          </a:ln>
        </p:spPr>
        <p:txBody>
          <a:bodyPr>
            <a:prstTxWarp prst="textNoShape">
              <a:avLst/>
            </a:prstTxWarp>
            <a:spAutoFit/>
          </a:bodyPr>
          <a:lstStyle/>
          <a:p>
            <a:r>
              <a:rPr lang="en-US" b="1" dirty="0">
                <a:solidFill>
                  <a:srgbClr val="000000"/>
                </a:solidFill>
              </a:rPr>
              <a:t>Carbon fusion</a:t>
            </a:r>
            <a:r>
              <a:rPr lang="en-US" b="0" dirty="0">
                <a:solidFill>
                  <a:srgbClr val="000000"/>
                </a:solidFill>
              </a:rPr>
              <a:t>: </a:t>
            </a:r>
            <a:r>
              <a:rPr lang="en-US" b="0" dirty="0" err="1">
                <a:solidFill>
                  <a:srgbClr val="000000"/>
                </a:solidFill>
              </a:rPr>
              <a:t>T</a:t>
            </a:r>
            <a:r>
              <a:rPr lang="en-US" b="0" baseline="-25000" dirty="0" err="1">
                <a:solidFill>
                  <a:srgbClr val="000000"/>
                </a:solidFill>
              </a:rPr>
              <a:t>Fusion</a:t>
            </a:r>
            <a:r>
              <a:rPr lang="en-US" b="0" dirty="0">
                <a:solidFill>
                  <a:srgbClr val="000000"/>
                </a:solidFill>
              </a:rPr>
              <a:t> = 600 ×10</a:t>
            </a:r>
            <a:r>
              <a:rPr lang="en-US" b="0" baseline="30000" dirty="0">
                <a:solidFill>
                  <a:srgbClr val="000000"/>
                </a:solidFill>
              </a:rPr>
              <a:t>6 </a:t>
            </a:r>
            <a:r>
              <a:rPr lang="en-US" b="0" dirty="0">
                <a:solidFill>
                  <a:srgbClr val="000000"/>
                </a:solidFill>
              </a:rPr>
              <a:t>K </a:t>
            </a:r>
          </a:p>
          <a:p>
            <a:r>
              <a:rPr lang="en-US" sz="2000" b="0" dirty="0">
                <a:solidFill>
                  <a:srgbClr val="000000"/>
                </a:solidFill>
              </a:rPr>
              <a:t>Products = oxygen (O), neon (Ne), sodium (Na), magnesium (Mg)</a:t>
            </a:r>
          </a:p>
          <a:p>
            <a:endParaRPr lang="en-US" b="0" dirty="0">
              <a:solidFill>
                <a:srgbClr val="000000"/>
              </a:solidFill>
            </a:endParaRPr>
          </a:p>
          <a:p>
            <a:r>
              <a:rPr lang="en-US" b="0" dirty="0">
                <a:solidFill>
                  <a:srgbClr val="000000"/>
                </a:solidFill>
              </a:rPr>
              <a:t>If the star has M &gt;8M</a:t>
            </a:r>
            <a:r>
              <a:rPr lang="en-US" baseline="-25000" dirty="0">
                <a:solidFill>
                  <a:schemeClr val="bg2"/>
                </a:solidFill>
                <a:latin typeface="Wingdings" pitchFamily="-101" charset="2"/>
                <a:ea typeface="Wingdings" pitchFamily="-101" charset="2"/>
                <a:cs typeface="Wingdings" pitchFamily="-101" charset="2"/>
              </a:rPr>
              <a:t></a:t>
            </a:r>
            <a:r>
              <a:rPr lang="en-US" dirty="0">
                <a:solidFill>
                  <a:schemeClr val="bg2"/>
                </a:solidFill>
                <a:latin typeface="Wingdings" pitchFamily="-101" charset="2"/>
                <a:ea typeface="Wingdings" pitchFamily="-101" charset="2"/>
                <a:cs typeface="Wingdings" pitchFamily="-101" charset="2"/>
              </a:rPr>
              <a:t> </a:t>
            </a:r>
            <a:r>
              <a:rPr lang="en-US" b="0" dirty="0">
                <a:solidFill>
                  <a:srgbClr val="000000"/>
                </a:solidFill>
              </a:rPr>
              <a:t>additional </a:t>
            </a:r>
            <a:r>
              <a:rPr lang="en-US" b="0" dirty="0" smtClean="0">
                <a:solidFill>
                  <a:srgbClr val="000000"/>
                </a:solidFill>
              </a:rPr>
              <a:t>reactions </a:t>
            </a:r>
            <a:r>
              <a:rPr lang="en-US" b="0" dirty="0">
                <a:solidFill>
                  <a:srgbClr val="000000"/>
                </a:solidFill>
              </a:rPr>
              <a:t>can occur:</a:t>
            </a:r>
          </a:p>
          <a:p>
            <a:r>
              <a:rPr lang="en-US" b="1" dirty="0">
                <a:solidFill>
                  <a:srgbClr val="000000"/>
                </a:solidFill>
              </a:rPr>
              <a:t>Neon fusion</a:t>
            </a:r>
            <a:r>
              <a:rPr lang="en-US" b="0" dirty="0">
                <a:solidFill>
                  <a:srgbClr val="000000"/>
                </a:solidFill>
              </a:rPr>
              <a:t>: </a:t>
            </a:r>
            <a:r>
              <a:rPr lang="en-US" b="0" dirty="0" err="1">
                <a:solidFill>
                  <a:srgbClr val="000000"/>
                </a:solidFill>
              </a:rPr>
              <a:t>T</a:t>
            </a:r>
            <a:r>
              <a:rPr lang="en-US" b="0" baseline="-25000" dirty="0" err="1">
                <a:solidFill>
                  <a:srgbClr val="000000"/>
                </a:solidFill>
              </a:rPr>
              <a:t>Fusion</a:t>
            </a:r>
            <a:r>
              <a:rPr lang="en-US" b="0" dirty="0">
                <a:solidFill>
                  <a:srgbClr val="000000"/>
                </a:solidFill>
              </a:rPr>
              <a:t> = 10</a:t>
            </a:r>
            <a:r>
              <a:rPr lang="en-US" b="0" baseline="30000" dirty="0">
                <a:solidFill>
                  <a:srgbClr val="000000"/>
                </a:solidFill>
              </a:rPr>
              <a:t>9 </a:t>
            </a:r>
            <a:r>
              <a:rPr lang="en-US" b="0" dirty="0">
                <a:solidFill>
                  <a:srgbClr val="000000"/>
                </a:solidFill>
              </a:rPr>
              <a:t>K </a:t>
            </a:r>
          </a:p>
          <a:p>
            <a:r>
              <a:rPr lang="en-US" sz="2000" b="0" dirty="0">
                <a:solidFill>
                  <a:srgbClr val="000000"/>
                </a:solidFill>
              </a:rPr>
              <a:t>Products =  oxygen (O), magnesium (Mg)</a:t>
            </a:r>
          </a:p>
          <a:p>
            <a:endParaRPr lang="en-US" b="0" dirty="0">
              <a:solidFill>
                <a:srgbClr val="000000"/>
              </a:solidFill>
            </a:endParaRPr>
          </a:p>
          <a:p>
            <a:r>
              <a:rPr lang="en-US" b="1" dirty="0">
                <a:solidFill>
                  <a:srgbClr val="000000"/>
                </a:solidFill>
              </a:rPr>
              <a:t>Oxygen fusion</a:t>
            </a:r>
            <a:r>
              <a:rPr lang="en-US" b="0" dirty="0">
                <a:solidFill>
                  <a:srgbClr val="000000"/>
                </a:solidFill>
              </a:rPr>
              <a:t>: </a:t>
            </a:r>
            <a:r>
              <a:rPr lang="en-US" b="0" dirty="0" err="1">
                <a:solidFill>
                  <a:srgbClr val="000000"/>
                </a:solidFill>
              </a:rPr>
              <a:t>T</a:t>
            </a:r>
            <a:r>
              <a:rPr lang="en-US" b="0" baseline="-25000" dirty="0" err="1">
                <a:solidFill>
                  <a:srgbClr val="000000"/>
                </a:solidFill>
              </a:rPr>
              <a:t>Fusion</a:t>
            </a:r>
            <a:r>
              <a:rPr lang="en-US" b="0" dirty="0">
                <a:solidFill>
                  <a:srgbClr val="000000"/>
                </a:solidFill>
              </a:rPr>
              <a:t>= 1.5 ×10</a:t>
            </a:r>
            <a:r>
              <a:rPr lang="en-US" b="0" baseline="30000" dirty="0">
                <a:solidFill>
                  <a:srgbClr val="000000"/>
                </a:solidFill>
              </a:rPr>
              <a:t>9 </a:t>
            </a:r>
            <a:r>
              <a:rPr lang="en-US" b="0" dirty="0">
                <a:solidFill>
                  <a:srgbClr val="000000"/>
                </a:solidFill>
              </a:rPr>
              <a:t>K </a:t>
            </a:r>
          </a:p>
          <a:p>
            <a:r>
              <a:rPr lang="en-US" sz="2000" b="0" dirty="0">
                <a:solidFill>
                  <a:srgbClr val="000000"/>
                </a:solidFill>
              </a:rPr>
              <a:t>Product = silicon (Si), magnesium (Mg), phosphorus (P), </a:t>
            </a:r>
            <a:r>
              <a:rPr lang="en-US" sz="2000" b="0" dirty="0" err="1">
                <a:solidFill>
                  <a:srgbClr val="000000"/>
                </a:solidFill>
              </a:rPr>
              <a:t>sulfur(S</a:t>
            </a:r>
            <a:r>
              <a:rPr lang="en-US" sz="2000" b="0" dirty="0">
                <a:solidFill>
                  <a:srgbClr val="000000"/>
                </a:solidFill>
              </a:rPr>
              <a:t>)</a:t>
            </a:r>
            <a:endParaRPr lang="en-US" sz="2000" b="0" dirty="0" smtClean="0">
              <a:solidFill>
                <a:srgbClr val="000000"/>
              </a:solidFill>
            </a:endParaRPr>
          </a:p>
          <a:p>
            <a:endParaRPr lang="en-US" b="0" dirty="0" smtClean="0">
              <a:solidFill>
                <a:srgbClr val="000000"/>
              </a:solidFill>
            </a:endParaRPr>
          </a:p>
          <a:p>
            <a:r>
              <a:rPr lang="en-US" b="1" dirty="0" smtClean="0">
                <a:solidFill>
                  <a:srgbClr val="000000"/>
                </a:solidFill>
              </a:rPr>
              <a:t>Silicon fusion</a:t>
            </a:r>
            <a:r>
              <a:rPr lang="en-US" b="0" dirty="0" smtClean="0">
                <a:solidFill>
                  <a:srgbClr val="000000"/>
                </a:solidFill>
              </a:rPr>
              <a:t>: </a:t>
            </a:r>
            <a:r>
              <a:rPr lang="en-US" b="0" dirty="0" err="1">
                <a:solidFill>
                  <a:srgbClr val="000000"/>
                </a:solidFill>
              </a:rPr>
              <a:t>T</a:t>
            </a:r>
            <a:r>
              <a:rPr lang="en-US" b="0" baseline="-25000" dirty="0" err="1">
                <a:solidFill>
                  <a:srgbClr val="000000"/>
                </a:solidFill>
              </a:rPr>
              <a:t>Fusion</a:t>
            </a:r>
            <a:r>
              <a:rPr lang="en-US" b="0" dirty="0">
                <a:solidFill>
                  <a:srgbClr val="000000"/>
                </a:solidFill>
              </a:rPr>
              <a:t> = 2.7 ×10</a:t>
            </a:r>
            <a:r>
              <a:rPr lang="en-US" b="0" baseline="30000" dirty="0">
                <a:solidFill>
                  <a:srgbClr val="000000"/>
                </a:solidFill>
              </a:rPr>
              <a:t>9 </a:t>
            </a:r>
            <a:r>
              <a:rPr lang="en-US" b="0" dirty="0">
                <a:solidFill>
                  <a:srgbClr val="000000"/>
                </a:solidFill>
              </a:rPr>
              <a:t>K </a:t>
            </a:r>
          </a:p>
          <a:p>
            <a:r>
              <a:rPr lang="en-US" sz="2000" b="0" dirty="0">
                <a:solidFill>
                  <a:srgbClr val="000000"/>
                </a:solidFill>
              </a:rPr>
              <a:t>Products = Sulfur (S), Iron (Fe), Nickel (Ni</a:t>
            </a:r>
            <a:r>
              <a:rPr lang="en-US" sz="2000" b="0" dirty="0" smtClean="0">
                <a:solidFill>
                  <a:srgbClr val="000000"/>
                </a:solidFill>
              </a:rPr>
              <a:t>)</a:t>
            </a:r>
            <a:endParaRPr lang="en-US" sz="2000" b="0" dirty="0">
              <a:solidFill>
                <a:srgbClr val="000000"/>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111619" name="Picture 17" descr="17_12_Figure"/>
          <p:cNvPicPr>
            <a:picLocks noChangeAspect="1" noChangeArrowheads="1"/>
          </p:cNvPicPr>
          <p:nvPr/>
        </p:nvPicPr>
        <p:blipFill>
          <a:blip r:embed="rId3"/>
          <a:srcRect b="2769"/>
          <a:stretch>
            <a:fillRect/>
          </a:stretch>
        </p:blipFill>
        <p:spPr bwMode="auto">
          <a:xfrm>
            <a:off x="304800" y="1401763"/>
            <a:ext cx="5226050" cy="4013200"/>
          </a:xfrm>
          <a:prstGeom prst="rect">
            <a:avLst/>
          </a:prstGeom>
          <a:noFill/>
          <a:ln w="9525">
            <a:noFill/>
            <a:miter lim="800000"/>
            <a:headEnd/>
            <a:tailEnd/>
          </a:ln>
        </p:spPr>
      </p:pic>
      <p:sp>
        <p:nvSpPr>
          <p:cNvPr id="111620" name="Rectangle 15"/>
          <p:cNvSpPr>
            <a:spLocks noGrp="1" noChangeArrowheads="1"/>
          </p:cNvSpPr>
          <p:nvPr>
            <p:ph type="title"/>
          </p:nvPr>
        </p:nvSpPr>
        <p:spPr/>
        <p:txBody>
          <a:bodyPr/>
          <a:lstStyle/>
          <a:p>
            <a:pPr eaLnBrk="1" hangingPunct="1"/>
            <a:r>
              <a:rPr lang="en-US"/>
              <a:t>Multiple Shell Burning</a:t>
            </a:r>
          </a:p>
        </p:txBody>
      </p:sp>
      <p:sp>
        <p:nvSpPr>
          <p:cNvPr id="111621" name="Rectangle 16"/>
          <p:cNvSpPr>
            <a:spLocks noGrp="1" noChangeArrowheads="1"/>
          </p:cNvSpPr>
          <p:nvPr>
            <p:ph type="body" idx="1"/>
          </p:nvPr>
        </p:nvSpPr>
        <p:spPr>
          <a:xfrm>
            <a:off x="5027613" y="1141413"/>
            <a:ext cx="3656012" cy="5106987"/>
          </a:xfrm>
          <a:noFill/>
        </p:spPr>
        <p:txBody>
          <a:bodyPr/>
          <a:lstStyle/>
          <a:p>
            <a:pPr eaLnBrk="1" hangingPunct="1"/>
            <a:r>
              <a:rPr lang="en-US"/>
              <a:t>Advanced nuclear burning proceeds in a series of nested shells.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113667" name="Picture 21" descr="17_14_Figure_Anno"/>
          <p:cNvPicPr>
            <a:picLocks noChangeAspect="1" noChangeArrowheads="1"/>
          </p:cNvPicPr>
          <p:nvPr/>
        </p:nvPicPr>
        <p:blipFill>
          <a:blip r:embed="rId3"/>
          <a:srcRect b="3328"/>
          <a:stretch>
            <a:fillRect/>
          </a:stretch>
        </p:blipFill>
        <p:spPr bwMode="auto">
          <a:xfrm>
            <a:off x="107950" y="1150938"/>
            <a:ext cx="4899025" cy="4413250"/>
          </a:xfrm>
          <a:prstGeom prst="rect">
            <a:avLst/>
          </a:prstGeom>
          <a:noFill/>
          <a:ln w="9525">
            <a:noFill/>
            <a:miter lim="800000"/>
            <a:headEnd/>
            <a:tailEnd/>
          </a:ln>
        </p:spPr>
      </p:pic>
      <p:sp>
        <p:nvSpPr>
          <p:cNvPr id="113668" name="Rectangle 20"/>
          <p:cNvSpPr>
            <a:spLocks noGrp="1" noChangeArrowheads="1"/>
          </p:cNvSpPr>
          <p:nvPr>
            <p:ph type="body" idx="1"/>
          </p:nvPr>
        </p:nvSpPr>
        <p:spPr>
          <a:xfrm>
            <a:off x="5183188" y="1141413"/>
            <a:ext cx="3656012" cy="5106987"/>
          </a:xfrm>
          <a:noFill/>
        </p:spPr>
        <p:txBody>
          <a:bodyPr/>
          <a:lstStyle/>
          <a:p>
            <a:pPr eaLnBrk="1" hangingPunct="1"/>
            <a:r>
              <a:rPr lang="en-US"/>
              <a:t>Iron is a dead end for fusion because nuclear reactions involving iron do not release energy.</a:t>
            </a:r>
          </a:p>
          <a:p>
            <a:pPr eaLnBrk="1" hangingPunct="1"/>
            <a:endParaRPr lang="en-US"/>
          </a:p>
          <a:p>
            <a:pPr eaLnBrk="1" hangingPunct="1"/>
            <a:r>
              <a:rPr lang="en-US"/>
              <a:t>(This is because iron has lowest mass per nuclear particle.)</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pic>
        <p:nvPicPr>
          <p:cNvPr id="115715" name="Picture 22" descr="17_15_Figure_Anno"/>
          <p:cNvPicPr>
            <a:picLocks noChangeAspect="1" noChangeArrowheads="1"/>
          </p:cNvPicPr>
          <p:nvPr/>
        </p:nvPicPr>
        <p:blipFill>
          <a:blip r:embed="rId3"/>
          <a:srcRect b="2859"/>
          <a:stretch>
            <a:fillRect/>
          </a:stretch>
        </p:blipFill>
        <p:spPr bwMode="auto">
          <a:xfrm>
            <a:off x="215900" y="914400"/>
            <a:ext cx="4883150" cy="5178425"/>
          </a:xfrm>
          <a:prstGeom prst="rect">
            <a:avLst/>
          </a:prstGeom>
          <a:noFill/>
          <a:ln w="9525">
            <a:noFill/>
            <a:miter lim="800000"/>
            <a:headEnd/>
            <a:tailEnd/>
          </a:ln>
        </p:spPr>
      </p:pic>
      <p:sp>
        <p:nvSpPr>
          <p:cNvPr id="115716" name="Rectangle 20"/>
          <p:cNvSpPr>
            <a:spLocks noGrp="1" noChangeArrowheads="1"/>
          </p:cNvSpPr>
          <p:nvPr>
            <p:ph type="body" idx="1"/>
          </p:nvPr>
        </p:nvSpPr>
        <p:spPr>
          <a:xfrm>
            <a:off x="5183188" y="1141413"/>
            <a:ext cx="3656012" cy="5106987"/>
          </a:xfrm>
          <a:noFill/>
        </p:spPr>
        <p:txBody>
          <a:bodyPr/>
          <a:lstStyle/>
          <a:p>
            <a:pPr eaLnBrk="1" hangingPunct="1"/>
            <a:r>
              <a:rPr lang="en-US"/>
              <a:t>Evidence for helium capture: </a:t>
            </a:r>
          </a:p>
          <a:p>
            <a:pPr eaLnBrk="1" hangingPunct="1"/>
            <a:endParaRPr lang="en-US"/>
          </a:p>
          <a:p>
            <a:pPr eaLnBrk="1" hangingPunct="1"/>
            <a:r>
              <a:rPr lang="en-US"/>
              <a:t>Higher abundances of elements with even numbers of protons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GB"/>
              <a:t>© 2014 Pearson Education, Inc.</a:t>
            </a:r>
          </a:p>
        </p:txBody>
      </p:sp>
      <p:pic>
        <p:nvPicPr>
          <p:cNvPr id="117763" name="Picture 18" descr="17_17_Figure"/>
          <p:cNvPicPr>
            <a:picLocks noChangeAspect="1" noChangeArrowheads="1"/>
          </p:cNvPicPr>
          <p:nvPr/>
        </p:nvPicPr>
        <p:blipFill>
          <a:blip r:embed="rId3"/>
          <a:srcRect/>
          <a:stretch>
            <a:fillRect/>
          </a:stretch>
        </p:blipFill>
        <p:spPr bwMode="auto">
          <a:xfrm>
            <a:off x="1749425" y="682625"/>
            <a:ext cx="5641975" cy="5641975"/>
          </a:xfrm>
          <a:prstGeom prst="rect">
            <a:avLst/>
          </a:prstGeom>
          <a:noFill/>
          <a:ln w="9525">
            <a:noFill/>
            <a:miter lim="800000"/>
            <a:headEnd/>
            <a:tailEnd/>
          </a:ln>
        </p:spPr>
      </p:pic>
      <p:sp>
        <p:nvSpPr>
          <p:cNvPr id="117764" name="Rectangle 17"/>
          <p:cNvSpPr>
            <a:spLocks noGrp="1" noChangeArrowheads="1"/>
          </p:cNvSpPr>
          <p:nvPr>
            <p:ph type="title"/>
          </p:nvPr>
        </p:nvSpPr>
        <p:spPr/>
        <p:txBody>
          <a:bodyPr/>
          <a:lstStyle/>
          <a:p>
            <a:pPr eaLnBrk="1" hangingPunct="1"/>
            <a:r>
              <a:rPr lang="en-US"/>
              <a:t>How does a high-mass star die?</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Core Collapse</a:t>
            </a:r>
            <a:endParaRPr lang="en-US" dirty="0"/>
          </a:p>
        </p:txBody>
      </p:sp>
      <p:sp>
        <p:nvSpPr>
          <p:cNvPr id="4" name="TextBox 3"/>
          <p:cNvSpPr txBox="1">
            <a:spLocks noChangeArrowheads="1"/>
          </p:cNvSpPr>
          <p:nvPr/>
        </p:nvSpPr>
        <p:spPr bwMode="auto">
          <a:xfrm>
            <a:off x="609600" y="838200"/>
            <a:ext cx="7924800" cy="4770537"/>
          </a:xfrm>
          <a:prstGeom prst="rect">
            <a:avLst/>
          </a:prstGeom>
          <a:noFill/>
          <a:ln w="9525">
            <a:noFill/>
            <a:miter lim="800000"/>
            <a:headEnd/>
            <a:tailEnd/>
          </a:ln>
        </p:spPr>
        <p:txBody>
          <a:bodyPr>
            <a:prstTxWarp prst="textNoShape">
              <a:avLst/>
            </a:prstTxWarp>
            <a:spAutoFit/>
          </a:bodyPr>
          <a:lstStyle/>
          <a:p>
            <a:r>
              <a:rPr lang="en-US" sz="2000" b="0" dirty="0" smtClean="0">
                <a:solidFill>
                  <a:srgbClr val="000000"/>
                </a:solidFill>
                <a:latin typeface="Arial"/>
                <a:cs typeface="Arial"/>
              </a:rPr>
              <a:t>A </a:t>
            </a:r>
            <a:r>
              <a:rPr lang="en-US" sz="2000" b="0" dirty="0">
                <a:solidFill>
                  <a:srgbClr val="000000"/>
                </a:solidFill>
                <a:latin typeface="Arial"/>
                <a:cs typeface="Arial"/>
              </a:rPr>
              <a:t>massive star with M &gt;  8M</a:t>
            </a:r>
            <a:r>
              <a:rPr lang="en-US" baseline="-25000" dirty="0">
                <a:solidFill>
                  <a:srgbClr val="000000"/>
                </a:solidFill>
                <a:latin typeface="Wingdings" pitchFamily="-101" charset="2"/>
                <a:ea typeface="Wingdings" pitchFamily="-101" charset="2"/>
                <a:cs typeface="Wingdings" pitchFamily="-101" charset="2"/>
              </a:rPr>
              <a:t></a:t>
            </a:r>
            <a:r>
              <a:rPr lang="en-US" b="0" dirty="0">
                <a:solidFill>
                  <a:srgbClr val="000000"/>
                </a:solidFill>
              </a:rPr>
              <a:t> </a:t>
            </a:r>
            <a:r>
              <a:rPr lang="en-US" sz="2000" b="0" dirty="0">
                <a:solidFill>
                  <a:srgbClr val="000000"/>
                </a:solidFill>
                <a:latin typeface="Arial"/>
                <a:cs typeface="Arial"/>
              </a:rPr>
              <a:t>will eventually reach the point of fusing Si into Fe. </a:t>
            </a:r>
            <a:r>
              <a:rPr lang="en-US" sz="2000" b="1" dirty="0">
                <a:solidFill>
                  <a:srgbClr val="000000"/>
                </a:solidFill>
                <a:latin typeface="Arial"/>
                <a:cs typeface="Arial"/>
              </a:rPr>
              <a:t>Fusion of Fe does not produce energy (endothermic) so the core cannot generate heat from fusion but instead begins to collapse and heat up.</a:t>
            </a:r>
          </a:p>
          <a:p>
            <a:endParaRPr lang="en-US" sz="2000" b="0" dirty="0">
              <a:solidFill>
                <a:srgbClr val="000000"/>
              </a:solidFill>
              <a:latin typeface="Arial"/>
              <a:cs typeface="Arial"/>
            </a:endParaRPr>
          </a:p>
          <a:p>
            <a:pPr>
              <a:buFont typeface="Arial" pitchFamily="-101" charset="0"/>
              <a:buChar char="•"/>
            </a:pPr>
            <a:r>
              <a:rPr lang="en-US" sz="2000" b="0" dirty="0">
                <a:solidFill>
                  <a:srgbClr val="000000"/>
                </a:solidFill>
                <a:latin typeface="Arial"/>
                <a:cs typeface="Arial"/>
              </a:rPr>
              <a:t> The </a:t>
            </a:r>
            <a:r>
              <a:rPr lang="en-US" sz="2000" dirty="0">
                <a:solidFill>
                  <a:srgbClr val="000000"/>
                </a:solidFill>
                <a:latin typeface="Arial"/>
                <a:cs typeface="Arial"/>
              </a:rPr>
              <a:t>gamma rays </a:t>
            </a:r>
            <a:r>
              <a:rPr lang="en-US" sz="2000" b="0" dirty="0">
                <a:solidFill>
                  <a:srgbClr val="000000"/>
                </a:solidFill>
                <a:latin typeface="Arial"/>
                <a:cs typeface="Arial"/>
              </a:rPr>
              <a:t>emitted from the hot core have very large energies that break the iron into helium nuclei and free neutrons. This process is called </a:t>
            </a:r>
            <a:r>
              <a:rPr lang="en-US" sz="2000" b="1" dirty="0">
                <a:solidFill>
                  <a:srgbClr val="000000"/>
                </a:solidFill>
                <a:latin typeface="Arial"/>
                <a:cs typeface="Arial"/>
              </a:rPr>
              <a:t>photodisintegration</a:t>
            </a:r>
            <a:r>
              <a:rPr lang="en-US" sz="2000" b="0" dirty="0">
                <a:solidFill>
                  <a:srgbClr val="000000"/>
                </a:solidFill>
                <a:latin typeface="Arial"/>
                <a:cs typeface="Arial"/>
              </a:rPr>
              <a:t>.</a:t>
            </a:r>
          </a:p>
          <a:p>
            <a:pPr>
              <a:buFont typeface="Arial" pitchFamily="-101" charset="0"/>
              <a:buChar char="•"/>
            </a:pPr>
            <a:endParaRPr lang="en-US" sz="2000" b="0" dirty="0">
              <a:solidFill>
                <a:srgbClr val="000000"/>
              </a:solidFill>
              <a:latin typeface="Arial"/>
              <a:cs typeface="Arial"/>
            </a:endParaRPr>
          </a:p>
          <a:p>
            <a:pPr>
              <a:buFont typeface="Arial" pitchFamily="-101" charset="0"/>
              <a:buChar char="•"/>
            </a:pPr>
            <a:r>
              <a:rPr lang="en-US" sz="2000" b="0" dirty="0">
                <a:solidFill>
                  <a:srgbClr val="000000"/>
                </a:solidFill>
                <a:latin typeface="Arial"/>
                <a:cs typeface="Arial"/>
              </a:rPr>
              <a:t> Because of the high density electrons combine with protons to form neutrons and neutrinos: </a:t>
            </a:r>
            <a:r>
              <a:rPr lang="en-US" sz="2000" dirty="0" err="1">
                <a:solidFill>
                  <a:srgbClr val="000000"/>
                </a:solidFill>
                <a:latin typeface="Arial"/>
                <a:cs typeface="Arial"/>
              </a:rPr>
              <a:t>e</a:t>
            </a:r>
            <a:r>
              <a:rPr lang="en-US" sz="2000" baseline="30000" dirty="0">
                <a:solidFill>
                  <a:srgbClr val="000000"/>
                </a:solidFill>
                <a:latin typeface="Arial"/>
                <a:cs typeface="Arial"/>
              </a:rPr>
              <a:t>−</a:t>
            </a:r>
            <a:r>
              <a:rPr lang="en-US" sz="2000" dirty="0">
                <a:solidFill>
                  <a:srgbClr val="000000"/>
                </a:solidFill>
                <a:latin typeface="Arial"/>
                <a:cs typeface="Arial"/>
              </a:rPr>
              <a:t>  +  </a:t>
            </a:r>
            <a:r>
              <a:rPr lang="en-US" sz="2000" dirty="0" err="1">
                <a:solidFill>
                  <a:srgbClr val="000000"/>
                </a:solidFill>
                <a:latin typeface="Arial"/>
                <a:cs typeface="Arial"/>
              </a:rPr>
              <a:t>p</a:t>
            </a:r>
            <a:r>
              <a:rPr lang="en-US" sz="2000" baseline="30000" dirty="0">
                <a:solidFill>
                  <a:srgbClr val="000000"/>
                </a:solidFill>
                <a:latin typeface="Arial"/>
                <a:cs typeface="Arial"/>
              </a:rPr>
              <a:t>+</a:t>
            </a:r>
            <a:r>
              <a:rPr lang="en-US" sz="2000" dirty="0">
                <a:solidFill>
                  <a:srgbClr val="000000"/>
                </a:solidFill>
                <a:latin typeface="Arial"/>
                <a:cs typeface="Arial"/>
              </a:rPr>
              <a:t> </a:t>
            </a:r>
            <a:r>
              <a:rPr lang="en-US" sz="2000" dirty="0" err="1">
                <a:solidFill>
                  <a:srgbClr val="000000"/>
                </a:solidFill>
                <a:latin typeface="Arial"/>
                <a:cs typeface="Arial"/>
                <a:sym typeface="Wingdings" pitchFamily="-101" charset="2"/>
              </a:rPr>
              <a:t></a:t>
            </a:r>
            <a:r>
              <a:rPr lang="en-US" sz="2000" dirty="0">
                <a:solidFill>
                  <a:srgbClr val="000000"/>
                </a:solidFill>
                <a:latin typeface="Arial"/>
                <a:cs typeface="Arial"/>
                <a:sym typeface="Wingdings" pitchFamily="-101" charset="2"/>
              </a:rPr>
              <a:t> </a:t>
            </a:r>
            <a:r>
              <a:rPr lang="en-US" sz="2000" dirty="0" err="1">
                <a:solidFill>
                  <a:srgbClr val="000000"/>
                </a:solidFill>
                <a:latin typeface="Arial"/>
                <a:cs typeface="Arial"/>
                <a:sym typeface="Wingdings" pitchFamily="-101" charset="2"/>
              </a:rPr>
              <a:t>n</a:t>
            </a:r>
            <a:r>
              <a:rPr lang="en-US" sz="2000" dirty="0">
                <a:solidFill>
                  <a:srgbClr val="000000"/>
                </a:solidFill>
                <a:latin typeface="Arial"/>
                <a:cs typeface="Arial"/>
                <a:sym typeface="Wingdings" pitchFamily="-101" charset="2"/>
              </a:rPr>
              <a:t> + </a:t>
            </a:r>
            <a:r>
              <a:rPr lang="en-US" sz="2000" dirty="0" err="1">
                <a:solidFill>
                  <a:srgbClr val="000000"/>
                </a:solidFill>
                <a:latin typeface="Arial"/>
                <a:cs typeface="Arial"/>
                <a:sym typeface="Wingdings" pitchFamily="-101" charset="2"/>
              </a:rPr>
              <a:t>ν</a:t>
            </a:r>
            <a:endParaRPr lang="en-US" sz="2000" dirty="0">
              <a:solidFill>
                <a:srgbClr val="000000"/>
              </a:solidFill>
              <a:latin typeface="Arial"/>
              <a:cs typeface="Arial"/>
              <a:sym typeface="Wingdings" pitchFamily="-101" charset="2"/>
            </a:endParaRPr>
          </a:p>
          <a:p>
            <a:pPr>
              <a:buFont typeface="Arial" pitchFamily="-101" charset="0"/>
              <a:buChar char="•"/>
            </a:pPr>
            <a:endParaRPr lang="en-US" sz="2000" b="0" dirty="0">
              <a:solidFill>
                <a:srgbClr val="000000"/>
              </a:solidFill>
              <a:latin typeface="Arial"/>
              <a:cs typeface="Arial"/>
              <a:sym typeface="Wingdings" pitchFamily="-101" charset="2"/>
            </a:endParaRPr>
          </a:p>
          <a:p>
            <a:pPr>
              <a:buFont typeface="Arial" pitchFamily="-101" charset="0"/>
              <a:buChar char="•"/>
            </a:pPr>
            <a:r>
              <a:rPr lang="en-US" sz="2000" b="0" dirty="0">
                <a:solidFill>
                  <a:srgbClr val="000000"/>
                </a:solidFill>
                <a:latin typeface="Arial"/>
                <a:cs typeface="Arial"/>
                <a:sym typeface="Wingdings" pitchFamily="-101" charset="2"/>
              </a:rPr>
              <a:t> The escape of the neutrinos </a:t>
            </a:r>
            <a:r>
              <a:rPr lang="en-US" sz="2000" b="1" dirty="0">
                <a:solidFill>
                  <a:srgbClr val="000000"/>
                </a:solidFill>
                <a:latin typeface="Arial"/>
                <a:cs typeface="Arial"/>
                <a:sym typeface="Wingdings" pitchFamily="-101" charset="2"/>
              </a:rPr>
              <a:t>cools down the core </a:t>
            </a:r>
            <a:r>
              <a:rPr lang="en-US" sz="2000" dirty="0">
                <a:solidFill>
                  <a:srgbClr val="000000"/>
                </a:solidFill>
                <a:latin typeface="Arial"/>
                <a:cs typeface="Arial"/>
                <a:sym typeface="Wingdings" pitchFamily="-101" charset="2"/>
              </a:rPr>
              <a:t>and </a:t>
            </a:r>
            <a:r>
              <a:rPr lang="en-US" sz="2000" b="0" dirty="0">
                <a:solidFill>
                  <a:srgbClr val="000000"/>
                </a:solidFill>
                <a:latin typeface="Arial"/>
                <a:cs typeface="Arial"/>
                <a:sym typeface="Wingdings" pitchFamily="-101" charset="2"/>
              </a:rPr>
              <a:t>leads to more compression. Seconds after the contraction began </a:t>
            </a:r>
            <a:r>
              <a:rPr lang="en-US" sz="2000" b="0" dirty="0">
                <a:solidFill>
                  <a:srgbClr val="000000"/>
                </a:solidFill>
                <a:latin typeface="Arial"/>
                <a:cs typeface="Arial"/>
              </a:rPr>
              <a:t>the density reaches the </a:t>
            </a:r>
            <a:r>
              <a:rPr lang="en-US" sz="2000" dirty="0">
                <a:solidFill>
                  <a:srgbClr val="000000"/>
                </a:solidFill>
                <a:latin typeface="Arial"/>
                <a:cs typeface="Arial"/>
              </a:rPr>
              <a:t>nuclear density value </a:t>
            </a:r>
            <a:r>
              <a:rPr lang="en-US" sz="2000" b="0" dirty="0">
                <a:solidFill>
                  <a:srgbClr val="000000"/>
                </a:solidFill>
                <a:latin typeface="Arial"/>
                <a:cs typeface="Arial"/>
              </a:rPr>
              <a:t>of ~ 4×10</a:t>
            </a:r>
            <a:r>
              <a:rPr lang="en-US" sz="2000" b="0" baseline="30000" dirty="0">
                <a:solidFill>
                  <a:srgbClr val="000000"/>
                </a:solidFill>
                <a:latin typeface="Arial"/>
                <a:cs typeface="Arial"/>
              </a:rPr>
              <a:t>17</a:t>
            </a:r>
            <a:r>
              <a:rPr lang="en-US" sz="2000" b="0" dirty="0">
                <a:solidFill>
                  <a:srgbClr val="000000"/>
                </a:solidFill>
                <a:latin typeface="Arial"/>
                <a:cs typeface="Arial"/>
              </a:rPr>
              <a:t>kg m</a:t>
            </a:r>
            <a:r>
              <a:rPr lang="en-US" sz="2000" b="0" baseline="30000" dirty="0">
                <a:solidFill>
                  <a:srgbClr val="000000"/>
                </a:solidFill>
                <a:latin typeface="Arial"/>
                <a:cs typeface="Arial"/>
              </a:rPr>
              <a:t>-3</a:t>
            </a:r>
            <a:r>
              <a:rPr lang="en-US" sz="2000" b="0" dirty="0">
                <a:solidFill>
                  <a:srgbClr val="000000"/>
                </a:solidFill>
                <a:latin typeface="Arial"/>
                <a:cs typeface="Arial"/>
              </a:rPr>
              <a:t>. </a:t>
            </a:r>
          </a:p>
        </p:txBody>
      </p:sp>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121859" name="Picture 16" descr="17_16_Figure"/>
          <p:cNvPicPr>
            <a:picLocks noChangeAspect="1" noChangeArrowheads="1"/>
          </p:cNvPicPr>
          <p:nvPr/>
        </p:nvPicPr>
        <p:blipFill>
          <a:blip r:embed="rId3"/>
          <a:srcRect b="2985"/>
          <a:stretch>
            <a:fillRect/>
          </a:stretch>
        </p:blipFill>
        <p:spPr bwMode="auto">
          <a:xfrm>
            <a:off x="254000" y="1143000"/>
            <a:ext cx="4619625" cy="4813300"/>
          </a:xfrm>
          <a:prstGeom prst="rect">
            <a:avLst/>
          </a:prstGeom>
          <a:noFill/>
          <a:ln w="9525">
            <a:noFill/>
            <a:miter lim="800000"/>
            <a:headEnd/>
            <a:tailEnd/>
          </a:ln>
        </p:spPr>
      </p:pic>
      <p:sp>
        <p:nvSpPr>
          <p:cNvPr id="121860" name="Rectangle 14"/>
          <p:cNvSpPr>
            <a:spLocks noGrp="1" noChangeArrowheads="1"/>
          </p:cNvSpPr>
          <p:nvPr>
            <p:ph type="title"/>
          </p:nvPr>
        </p:nvSpPr>
        <p:spPr/>
        <p:txBody>
          <a:bodyPr/>
          <a:lstStyle/>
          <a:p>
            <a:pPr eaLnBrk="1" hangingPunct="1"/>
            <a:r>
              <a:rPr lang="en-US" dirty="0" smtClean="0"/>
              <a:t>Core Collapse</a:t>
            </a:r>
            <a:endParaRPr lang="en-US" dirty="0"/>
          </a:p>
        </p:txBody>
      </p:sp>
      <p:sp>
        <p:nvSpPr>
          <p:cNvPr id="121861" name="Rectangle 15"/>
          <p:cNvSpPr>
            <a:spLocks noGrp="1" noChangeArrowheads="1"/>
          </p:cNvSpPr>
          <p:nvPr>
            <p:ph type="body" idx="1"/>
          </p:nvPr>
        </p:nvSpPr>
        <p:spPr>
          <a:xfrm>
            <a:off x="5027612" y="1141413"/>
            <a:ext cx="3582987" cy="5106987"/>
          </a:xfrm>
          <a:noFill/>
        </p:spPr>
        <p:txBody>
          <a:bodyPr/>
          <a:lstStyle/>
          <a:p>
            <a:pPr eaLnBrk="1" hangingPunct="1">
              <a:lnSpc>
                <a:spcPct val="90000"/>
              </a:lnSpc>
            </a:pPr>
            <a:r>
              <a:rPr lang="en-US" sz="2400" b="1" dirty="0" smtClean="0"/>
              <a:t>Electron </a:t>
            </a:r>
            <a:r>
              <a:rPr lang="en-US" sz="2400" b="1" dirty="0"/>
              <a:t>degeneracy </a:t>
            </a:r>
            <a:r>
              <a:rPr lang="en-US" sz="2400" dirty="0"/>
              <a:t>pressure goes away because electrons combine with protons, making neutrons and neutrinos.</a:t>
            </a:r>
          </a:p>
          <a:p>
            <a:pPr eaLnBrk="1" hangingPunct="1">
              <a:lnSpc>
                <a:spcPct val="90000"/>
              </a:lnSpc>
            </a:pPr>
            <a:endParaRPr lang="en-US" sz="2400" dirty="0"/>
          </a:p>
          <a:p>
            <a:pPr eaLnBrk="1" hangingPunct="1">
              <a:lnSpc>
                <a:spcPct val="90000"/>
              </a:lnSpc>
            </a:pPr>
            <a:r>
              <a:rPr lang="en-US" sz="2400" dirty="0"/>
              <a:t>Neutrons collapse to the center, forming a </a:t>
            </a:r>
            <a:r>
              <a:rPr lang="en-US" sz="2400" b="1" dirty="0"/>
              <a:t>neutron star.</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1860" name="Rectangle 14"/>
          <p:cNvSpPr>
            <a:spLocks noGrp="1" noChangeArrowheads="1"/>
          </p:cNvSpPr>
          <p:nvPr>
            <p:ph type="title"/>
          </p:nvPr>
        </p:nvSpPr>
        <p:spPr/>
        <p:txBody>
          <a:bodyPr/>
          <a:lstStyle/>
          <a:p>
            <a:pPr eaLnBrk="1" hangingPunct="1"/>
            <a:r>
              <a:rPr lang="en-US" dirty="0" smtClean="0"/>
              <a:t>Core Bounce</a:t>
            </a:r>
            <a:endParaRPr lang="en-US" dirty="0"/>
          </a:p>
        </p:txBody>
      </p:sp>
      <p:sp>
        <p:nvSpPr>
          <p:cNvPr id="8" name="TextBox 3"/>
          <p:cNvSpPr txBox="1">
            <a:spLocks noChangeArrowheads="1"/>
          </p:cNvSpPr>
          <p:nvPr/>
        </p:nvSpPr>
        <p:spPr bwMode="auto">
          <a:xfrm>
            <a:off x="533400" y="838200"/>
            <a:ext cx="8077200" cy="4708981"/>
          </a:xfrm>
          <a:prstGeom prst="rect">
            <a:avLst/>
          </a:prstGeom>
          <a:noFill/>
          <a:ln w="9525">
            <a:noFill/>
            <a:miter lim="800000"/>
            <a:headEnd/>
            <a:tailEnd/>
          </a:ln>
        </p:spPr>
        <p:txBody>
          <a:bodyPr>
            <a:prstTxWarp prst="textNoShape">
              <a:avLst/>
            </a:prstTxWarp>
            <a:spAutoFit/>
          </a:bodyPr>
          <a:lstStyle/>
          <a:p>
            <a:r>
              <a:rPr lang="en-US" sz="2000" b="0" dirty="0" smtClean="0">
                <a:solidFill>
                  <a:srgbClr val="000000"/>
                </a:solidFill>
                <a:latin typeface="Arial"/>
                <a:cs typeface="Arial"/>
              </a:rPr>
              <a:t>The </a:t>
            </a:r>
            <a:r>
              <a:rPr lang="en-US" sz="2000" b="0" dirty="0">
                <a:solidFill>
                  <a:srgbClr val="000000"/>
                </a:solidFill>
                <a:latin typeface="Arial"/>
                <a:cs typeface="Arial"/>
              </a:rPr>
              <a:t>core becomes very rigid at nuclear density and further compression results in the innermost part of the core </a:t>
            </a:r>
            <a:r>
              <a:rPr lang="en-US" sz="2000" b="1" dirty="0">
                <a:solidFill>
                  <a:srgbClr val="000000"/>
                </a:solidFill>
                <a:latin typeface="Arial"/>
                <a:cs typeface="Arial"/>
              </a:rPr>
              <a:t>bouncing back and sending out a pressure wave</a:t>
            </a:r>
            <a:r>
              <a:rPr lang="en-US" sz="2000" b="0" dirty="0">
                <a:solidFill>
                  <a:srgbClr val="000000"/>
                </a:solidFill>
                <a:latin typeface="Arial"/>
                <a:cs typeface="Arial"/>
              </a:rPr>
              <a:t>.</a:t>
            </a:r>
          </a:p>
          <a:p>
            <a:endParaRPr lang="en-US" sz="2000" b="0" dirty="0">
              <a:solidFill>
                <a:srgbClr val="000000"/>
              </a:solidFill>
              <a:latin typeface="Arial"/>
              <a:cs typeface="Arial"/>
            </a:endParaRPr>
          </a:p>
          <a:p>
            <a:r>
              <a:rPr lang="en-US" sz="2000" b="1" dirty="0">
                <a:solidFill>
                  <a:srgbClr val="000000"/>
                </a:solidFill>
                <a:latin typeface="Arial"/>
                <a:cs typeface="Arial"/>
              </a:rPr>
              <a:t>There isn’t enough radiation pressure to hold the outer layers up </a:t>
            </a:r>
            <a:r>
              <a:rPr lang="en-US" sz="2000" b="0" dirty="0">
                <a:solidFill>
                  <a:srgbClr val="000000"/>
                </a:solidFill>
                <a:latin typeface="Arial"/>
                <a:cs typeface="Arial"/>
              </a:rPr>
              <a:t>against gravity, and the </a:t>
            </a:r>
            <a:r>
              <a:rPr lang="en-US" sz="2000" dirty="0">
                <a:solidFill>
                  <a:srgbClr val="000000"/>
                </a:solidFill>
                <a:latin typeface="Arial"/>
                <a:cs typeface="Arial"/>
              </a:rPr>
              <a:t>material from the outer layers plunges inward</a:t>
            </a:r>
            <a:r>
              <a:rPr lang="en-US" sz="2000" b="0" dirty="0">
                <a:solidFill>
                  <a:srgbClr val="000000"/>
                </a:solidFill>
                <a:latin typeface="Arial"/>
                <a:cs typeface="Arial"/>
              </a:rPr>
              <a:t> at speeds of up to 20% of the speed of light. </a:t>
            </a:r>
          </a:p>
          <a:p>
            <a:endParaRPr lang="en-US" sz="2000" b="0" dirty="0">
              <a:solidFill>
                <a:srgbClr val="000000"/>
              </a:solidFill>
              <a:latin typeface="Arial"/>
              <a:cs typeface="Arial"/>
            </a:endParaRPr>
          </a:p>
          <a:p>
            <a:r>
              <a:rPr lang="en-US" sz="2000" b="0" dirty="0">
                <a:solidFill>
                  <a:srgbClr val="000000"/>
                </a:solidFill>
                <a:latin typeface="Arial"/>
                <a:cs typeface="Arial"/>
              </a:rPr>
              <a:t>When the </a:t>
            </a:r>
            <a:r>
              <a:rPr lang="en-US" sz="2000" b="0" dirty="0" err="1">
                <a:solidFill>
                  <a:srgbClr val="000000"/>
                </a:solidFill>
                <a:latin typeface="Arial"/>
                <a:cs typeface="Arial"/>
              </a:rPr>
              <a:t>infalling</a:t>
            </a:r>
            <a:r>
              <a:rPr lang="en-US" sz="2000" b="0" dirty="0">
                <a:solidFill>
                  <a:srgbClr val="000000"/>
                </a:solidFill>
                <a:latin typeface="Arial"/>
                <a:cs typeface="Arial"/>
              </a:rPr>
              <a:t> material encounters the outward moving pressure wave it changes direction and starts moving outward reaching supersonic speeds. The </a:t>
            </a:r>
            <a:r>
              <a:rPr lang="en-US" sz="2000" b="1" dirty="0" err="1">
                <a:solidFill>
                  <a:srgbClr val="000000"/>
                </a:solidFill>
                <a:latin typeface="Arial"/>
                <a:cs typeface="Arial"/>
              </a:rPr>
              <a:t>outflowing</a:t>
            </a:r>
            <a:r>
              <a:rPr lang="en-US" sz="2000" b="1" dirty="0">
                <a:solidFill>
                  <a:srgbClr val="000000"/>
                </a:solidFill>
                <a:latin typeface="Arial"/>
                <a:cs typeface="Arial"/>
              </a:rPr>
              <a:t> neutrinos </a:t>
            </a:r>
            <a:r>
              <a:rPr lang="en-US" sz="2000" b="0" dirty="0">
                <a:solidFill>
                  <a:srgbClr val="000000"/>
                </a:solidFill>
                <a:latin typeface="Arial"/>
                <a:cs typeface="Arial"/>
              </a:rPr>
              <a:t>are thought to </a:t>
            </a:r>
            <a:r>
              <a:rPr lang="en-US" sz="2000" b="1" dirty="0">
                <a:solidFill>
                  <a:srgbClr val="000000"/>
                </a:solidFill>
                <a:latin typeface="Arial"/>
                <a:cs typeface="Arial"/>
              </a:rPr>
              <a:t>contribute to the outward shock wave</a:t>
            </a:r>
            <a:r>
              <a:rPr lang="en-US" sz="2000" b="0" dirty="0">
                <a:solidFill>
                  <a:srgbClr val="000000"/>
                </a:solidFill>
                <a:latin typeface="Arial"/>
                <a:cs typeface="Arial"/>
              </a:rPr>
              <a:t>.</a:t>
            </a:r>
          </a:p>
          <a:p>
            <a:endParaRPr lang="en-US" sz="2000" b="0" dirty="0">
              <a:solidFill>
                <a:srgbClr val="000000"/>
              </a:solidFill>
              <a:latin typeface="Arial"/>
              <a:cs typeface="Arial"/>
            </a:endParaRPr>
          </a:p>
          <a:p>
            <a:r>
              <a:rPr lang="en-US" sz="2000" b="1" dirty="0">
                <a:solidFill>
                  <a:srgbClr val="000000"/>
                </a:solidFill>
                <a:latin typeface="Arial"/>
                <a:cs typeface="Arial"/>
              </a:rPr>
              <a:t>It takes a few hours for the shock wave to reach the surface</a:t>
            </a:r>
            <a:r>
              <a:rPr lang="en-US" sz="2000" b="0" dirty="0">
                <a:solidFill>
                  <a:srgbClr val="000000"/>
                </a:solidFill>
                <a:latin typeface="Arial"/>
                <a:cs typeface="Arial"/>
              </a:rPr>
              <a:t> and </a:t>
            </a:r>
            <a:r>
              <a:rPr lang="en-US" sz="2000" dirty="0">
                <a:solidFill>
                  <a:srgbClr val="000000"/>
                </a:solidFill>
                <a:latin typeface="Arial"/>
                <a:cs typeface="Arial"/>
              </a:rPr>
              <a:t>lift away the outer layers of the star</a:t>
            </a:r>
            <a:r>
              <a:rPr lang="en-US" sz="2000" b="0" dirty="0">
                <a:solidFill>
                  <a:srgbClr val="000000"/>
                </a:solidFill>
                <a:latin typeface="Arial"/>
                <a:cs typeface="Arial"/>
              </a:rPr>
              <a:t>.</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1860" name="Rectangle 14"/>
          <p:cNvSpPr>
            <a:spLocks noGrp="1" noChangeArrowheads="1"/>
          </p:cNvSpPr>
          <p:nvPr>
            <p:ph type="title"/>
          </p:nvPr>
        </p:nvSpPr>
        <p:spPr/>
        <p:txBody>
          <a:bodyPr/>
          <a:lstStyle/>
          <a:p>
            <a:pPr eaLnBrk="1" hangingPunct="1"/>
            <a:r>
              <a:rPr lang="en-US" dirty="0" smtClean="0"/>
              <a:t>Supernova Explosions</a:t>
            </a:r>
            <a:endParaRPr lang="en-US" dirty="0"/>
          </a:p>
        </p:txBody>
      </p:sp>
      <p:pic>
        <p:nvPicPr>
          <p:cNvPr id="6" name="Picture 2"/>
          <p:cNvPicPr>
            <a:picLocks noChangeAspect="1"/>
          </p:cNvPicPr>
          <p:nvPr/>
        </p:nvPicPr>
        <p:blipFill>
          <a:blip r:embed="rId3"/>
          <a:srcRect/>
          <a:stretch>
            <a:fillRect/>
          </a:stretch>
        </p:blipFill>
        <p:spPr bwMode="auto">
          <a:xfrm>
            <a:off x="1676400" y="990600"/>
            <a:ext cx="5991225" cy="5430838"/>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Energetics</a:t>
            </a:r>
            <a:endParaRPr lang="en-US" dirty="0"/>
          </a:p>
        </p:txBody>
      </p:sp>
      <p:sp>
        <p:nvSpPr>
          <p:cNvPr id="6" name="TextBox 3"/>
          <p:cNvSpPr txBox="1">
            <a:spLocks noChangeArrowheads="1"/>
          </p:cNvSpPr>
          <p:nvPr/>
        </p:nvSpPr>
        <p:spPr bwMode="auto">
          <a:xfrm>
            <a:off x="685800" y="1066800"/>
            <a:ext cx="7620000" cy="4154983"/>
          </a:xfrm>
          <a:prstGeom prst="rect">
            <a:avLst/>
          </a:prstGeom>
          <a:noFill/>
          <a:ln w="9525">
            <a:noFill/>
            <a:miter lim="800000"/>
            <a:headEnd/>
            <a:tailEnd/>
          </a:ln>
        </p:spPr>
        <p:txBody>
          <a:bodyPr>
            <a:prstTxWarp prst="textNoShape">
              <a:avLst/>
            </a:prstTxWarp>
            <a:spAutoFit/>
          </a:bodyPr>
          <a:lstStyle/>
          <a:p>
            <a:r>
              <a:rPr lang="en-US" b="0" dirty="0" smtClean="0">
                <a:solidFill>
                  <a:srgbClr val="000000"/>
                </a:solidFill>
                <a:latin typeface="Arial"/>
                <a:cs typeface="Arial"/>
              </a:rPr>
              <a:t>The </a:t>
            </a:r>
            <a:r>
              <a:rPr lang="en-US" b="0" dirty="0">
                <a:solidFill>
                  <a:srgbClr val="000000"/>
                </a:solidFill>
                <a:latin typeface="Arial"/>
                <a:cs typeface="Arial"/>
              </a:rPr>
              <a:t>energy released in a </a:t>
            </a:r>
            <a:r>
              <a:rPr lang="en-US" b="1" dirty="0">
                <a:solidFill>
                  <a:srgbClr val="000000"/>
                </a:solidFill>
                <a:latin typeface="Arial"/>
                <a:cs typeface="Arial"/>
              </a:rPr>
              <a:t>core-collapse </a:t>
            </a:r>
            <a:r>
              <a:rPr lang="en-US" dirty="0">
                <a:solidFill>
                  <a:srgbClr val="000000"/>
                </a:solidFill>
                <a:latin typeface="Arial"/>
                <a:cs typeface="Arial"/>
              </a:rPr>
              <a:t>supernova</a:t>
            </a:r>
            <a:r>
              <a:rPr lang="en-US" b="0" dirty="0">
                <a:solidFill>
                  <a:srgbClr val="000000"/>
                </a:solidFill>
                <a:latin typeface="Arial"/>
                <a:cs typeface="Arial"/>
              </a:rPr>
              <a:t> explosion is extremely large at ~ </a:t>
            </a:r>
            <a:r>
              <a:rPr lang="en-US" b="0" dirty="0" smtClean="0">
                <a:solidFill>
                  <a:srgbClr val="000000"/>
                </a:solidFill>
                <a:latin typeface="Arial"/>
                <a:cs typeface="Arial"/>
              </a:rPr>
              <a:t>10</a:t>
            </a:r>
            <a:r>
              <a:rPr lang="en-US" b="0" baseline="30000" dirty="0" smtClean="0">
                <a:solidFill>
                  <a:srgbClr val="000000"/>
                </a:solidFill>
                <a:latin typeface="Arial"/>
                <a:cs typeface="Arial"/>
              </a:rPr>
              <a:t>44</a:t>
            </a:r>
            <a:r>
              <a:rPr lang="en-US" b="0" dirty="0" smtClean="0">
                <a:solidFill>
                  <a:srgbClr val="000000"/>
                </a:solidFill>
                <a:latin typeface="Arial"/>
                <a:cs typeface="Arial"/>
              </a:rPr>
              <a:t> </a:t>
            </a:r>
            <a:r>
              <a:rPr lang="en-US" b="0" dirty="0">
                <a:solidFill>
                  <a:srgbClr val="000000"/>
                </a:solidFill>
                <a:latin typeface="Arial"/>
                <a:cs typeface="Arial"/>
              </a:rPr>
              <a:t>Joules!</a:t>
            </a:r>
          </a:p>
          <a:p>
            <a:endParaRPr lang="en-US" b="0" dirty="0">
              <a:solidFill>
                <a:srgbClr val="000000"/>
              </a:solidFill>
              <a:latin typeface="Arial"/>
              <a:cs typeface="Arial"/>
            </a:endParaRPr>
          </a:p>
          <a:p>
            <a:r>
              <a:rPr lang="en-US" b="0" dirty="0">
                <a:solidFill>
                  <a:srgbClr val="000000"/>
                </a:solidFill>
                <a:latin typeface="Arial"/>
                <a:cs typeface="Arial"/>
              </a:rPr>
              <a:t>The </a:t>
            </a:r>
            <a:r>
              <a:rPr lang="en-US" dirty="0">
                <a:solidFill>
                  <a:srgbClr val="000000"/>
                </a:solidFill>
                <a:latin typeface="Arial"/>
                <a:cs typeface="Arial"/>
              </a:rPr>
              <a:t>energy released </a:t>
            </a:r>
            <a:r>
              <a:rPr lang="en-US" b="0" dirty="0">
                <a:solidFill>
                  <a:srgbClr val="000000"/>
                </a:solidFill>
                <a:latin typeface="Arial"/>
                <a:cs typeface="Arial"/>
              </a:rPr>
              <a:t>in a core-collapse supernova explosion </a:t>
            </a:r>
            <a:r>
              <a:rPr lang="en-US" dirty="0">
                <a:solidFill>
                  <a:srgbClr val="000000"/>
                </a:solidFill>
                <a:latin typeface="Arial"/>
                <a:cs typeface="Arial"/>
              </a:rPr>
              <a:t>comes from </a:t>
            </a:r>
            <a:r>
              <a:rPr lang="en-US" b="1" dirty="0">
                <a:solidFill>
                  <a:srgbClr val="000000"/>
                </a:solidFill>
                <a:latin typeface="Arial"/>
                <a:cs typeface="Arial"/>
              </a:rPr>
              <a:t>gravitational energy </a:t>
            </a:r>
            <a:r>
              <a:rPr lang="en-US" b="0" dirty="0">
                <a:solidFill>
                  <a:srgbClr val="000000"/>
                </a:solidFill>
                <a:latin typeface="Arial"/>
                <a:cs typeface="Arial"/>
              </a:rPr>
              <a:t>released by the collapse of the core and the </a:t>
            </a:r>
            <a:r>
              <a:rPr lang="en-US" b="0" dirty="0" err="1">
                <a:solidFill>
                  <a:srgbClr val="000000"/>
                </a:solidFill>
                <a:latin typeface="Arial"/>
                <a:cs typeface="Arial"/>
              </a:rPr>
              <a:t>infall</a:t>
            </a:r>
            <a:r>
              <a:rPr lang="en-US" b="0" dirty="0">
                <a:solidFill>
                  <a:srgbClr val="000000"/>
                </a:solidFill>
                <a:latin typeface="Arial"/>
                <a:cs typeface="Arial"/>
              </a:rPr>
              <a:t> of the outer layers of the star.</a:t>
            </a:r>
          </a:p>
          <a:p>
            <a:endParaRPr lang="en-US" b="0" dirty="0">
              <a:solidFill>
                <a:srgbClr val="000000"/>
              </a:solidFill>
              <a:latin typeface="Arial"/>
              <a:cs typeface="Arial"/>
            </a:endParaRPr>
          </a:p>
          <a:p>
            <a:r>
              <a:rPr lang="en-US" b="1" dirty="0">
                <a:solidFill>
                  <a:srgbClr val="000000"/>
                </a:solidFill>
                <a:latin typeface="Arial"/>
                <a:cs typeface="Arial"/>
              </a:rPr>
              <a:t>The gravitational energy released by the collapse of the core is mostly converted into a burst of neutrinos</a:t>
            </a:r>
            <a:r>
              <a:rPr lang="en-US" b="1" dirty="0" smtClean="0">
                <a:solidFill>
                  <a:srgbClr val="000000"/>
                </a:solidFill>
                <a:latin typeface="Arial"/>
                <a:cs typeface="Arial"/>
              </a:rPr>
              <a:t>.</a:t>
            </a:r>
          </a:p>
        </p:txBody>
      </p:sp>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461665"/>
          </a:xfrm>
        </p:spPr>
        <p:txBody>
          <a:bodyPr/>
          <a:lstStyle/>
          <a:p>
            <a:r>
              <a:rPr lang="en-US" sz="2400" dirty="0" smtClean="0"/>
              <a:t>Heavy Elements Produced During Supernova </a:t>
            </a:r>
            <a:r>
              <a:rPr lang="en-US" sz="2400" dirty="0" err="1" smtClean="0"/>
              <a:t>Exposions</a:t>
            </a:r>
            <a:endParaRPr lang="en-US" sz="2400" dirty="0"/>
          </a:p>
        </p:txBody>
      </p:sp>
      <p:sp>
        <p:nvSpPr>
          <p:cNvPr id="5" name="TextBox 3"/>
          <p:cNvSpPr txBox="1">
            <a:spLocks noChangeArrowheads="1"/>
          </p:cNvSpPr>
          <p:nvPr/>
        </p:nvSpPr>
        <p:spPr bwMode="auto">
          <a:xfrm>
            <a:off x="685800" y="990600"/>
            <a:ext cx="7772400" cy="3170099"/>
          </a:xfrm>
          <a:prstGeom prst="rect">
            <a:avLst/>
          </a:prstGeom>
          <a:noFill/>
          <a:ln w="9525">
            <a:noFill/>
            <a:miter lim="800000"/>
            <a:headEnd/>
            <a:tailEnd/>
          </a:ln>
        </p:spPr>
        <p:txBody>
          <a:bodyPr>
            <a:prstTxWarp prst="textNoShape">
              <a:avLst/>
            </a:prstTxWarp>
            <a:spAutoFit/>
          </a:bodyPr>
          <a:lstStyle/>
          <a:p>
            <a:endParaRPr lang="en-US" sz="2000" b="0" dirty="0" smtClean="0">
              <a:solidFill>
                <a:srgbClr val="000000"/>
              </a:solidFill>
              <a:latin typeface="Arial"/>
              <a:cs typeface="Arial"/>
            </a:endParaRPr>
          </a:p>
          <a:p>
            <a:r>
              <a:rPr lang="en-US" sz="2000" b="1" dirty="0">
                <a:solidFill>
                  <a:srgbClr val="000000"/>
                </a:solidFill>
                <a:latin typeface="Arial"/>
                <a:cs typeface="Arial"/>
              </a:rPr>
              <a:t>Material ejected </a:t>
            </a:r>
            <a:r>
              <a:rPr lang="en-US" sz="2000" b="0" dirty="0">
                <a:solidFill>
                  <a:srgbClr val="000000"/>
                </a:solidFill>
                <a:latin typeface="Arial"/>
                <a:cs typeface="Arial"/>
              </a:rPr>
              <a:t>from a massive star during a core-collapse supernova </a:t>
            </a:r>
            <a:r>
              <a:rPr lang="en-US" sz="2000" b="1" dirty="0">
                <a:solidFill>
                  <a:srgbClr val="000000"/>
                </a:solidFill>
                <a:latin typeface="Arial"/>
                <a:cs typeface="Arial"/>
              </a:rPr>
              <a:t>is compressed by the outward shock wave </a:t>
            </a:r>
            <a:r>
              <a:rPr lang="en-US" sz="2000" b="0" dirty="0">
                <a:solidFill>
                  <a:srgbClr val="000000"/>
                </a:solidFill>
                <a:latin typeface="Arial"/>
                <a:cs typeface="Arial"/>
              </a:rPr>
              <a:t>and </a:t>
            </a:r>
          </a:p>
          <a:p>
            <a:r>
              <a:rPr lang="en-US" sz="2000" b="0" dirty="0">
                <a:solidFill>
                  <a:srgbClr val="000000"/>
                </a:solidFill>
                <a:latin typeface="Arial"/>
                <a:cs typeface="Arial"/>
              </a:rPr>
              <a:t>thermonuclear reactions occur in the gas </a:t>
            </a:r>
            <a:r>
              <a:rPr lang="en-US" sz="2000" b="1" dirty="0">
                <a:solidFill>
                  <a:srgbClr val="000000"/>
                </a:solidFill>
                <a:latin typeface="Arial"/>
                <a:cs typeface="Arial"/>
              </a:rPr>
              <a:t>that produce elements that are even heavier than iron</a:t>
            </a:r>
            <a:r>
              <a:rPr lang="en-US" sz="2000" b="0" dirty="0">
                <a:solidFill>
                  <a:srgbClr val="000000"/>
                </a:solidFill>
                <a:latin typeface="Arial"/>
                <a:cs typeface="Arial"/>
              </a:rPr>
              <a:t>, such as </a:t>
            </a:r>
            <a:r>
              <a:rPr lang="en-US" sz="2000" dirty="0">
                <a:solidFill>
                  <a:srgbClr val="000000"/>
                </a:solidFill>
                <a:latin typeface="Arial"/>
                <a:cs typeface="Arial"/>
              </a:rPr>
              <a:t>zinc (Zn), </a:t>
            </a:r>
            <a:r>
              <a:rPr lang="en-US" sz="2000" dirty="0" err="1">
                <a:solidFill>
                  <a:srgbClr val="000000"/>
                </a:solidFill>
                <a:latin typeface="Arial"/>
                <a:cs typeface="Arial"/>
              </a:rPr>
              <a:t>silver(Ag</a:t>
            </a:r>
            <a:r>
              <a:rPr lang="en-US" sz="2000" dirty="0">
                <a:solidFill>
                  <a:srgbClr val="000000"/>
                </a:solidFill>
                <a:latin typeface="Arial"/>
                <a:cs typeface="Arial"/>
              </a:rPr>
              <a:t>), </a:t>
            </a:r>
            <a:r>
              <a:rPr lang="en-US" sz="2000" dirty="0" err="1">
                <a:solidFill>
                  <a:srgbClr val="000000"/>
                </a:solidFill>
                <a:latin typeface="Arial"/>
                <a:cs typeface="Arial"/>
              </a:rPr>
              <a:t>tin(Sn</a:t>
            </a:r>
            <a:r>
              <a:rPr lang="en-US" sz="2000" dirty="0">
                <a:solidFill>
                  <a:srgbClr val="000000"/>
                </a:solidFill>
                <a:latin typeface="Arial"/>
                <a:cs typeface="Arial"/>
              </a:rPr>
              <a:t>), </a:t>
            </a:r>
            <a:r>
              <a:rPr lang="en-US" sz="2000" dirty="0" err="1">
                <a:solidFill>
                  <a:srgbClr val="000000"/>
                </a:solidFill>
                <a:latin typeface="Arial"/>
                <a:cs typeface="Arial"/>
              </a:rPr>
              <a:t>gold(Au</a:t>
            </a:r>
            <a:r>
              <a:rPr lang="en-US" sz="2000" dirty="0">
                <a:solidFill>
                  <a:srgbClr val="000000"/>
                </a:solidFill>
                <a:latin typeface="Arial"/>
                <a:cs typeface="Arial"/>
              </a:rPr>
              <a:t>), </a:t>
            </a:r>
            <a:r>
              <a:rPr lang="en-US" sz="2000" dirty="0" err="1">
                <a:solidFill>
                  <a:srgbClr val="000000"/>
                </a:solidFill>
                <a:latin typeface="Arial"/>
                <a:cs typeface="Arial"/>
              </a:rPr>
              <a:t>mercury(Hg</a:t>
            </a:r>
            <a:r>
              <a:rPr lang="en-US" sz="2000" dirty="0">
                <a:solidFill>
                  <a:srgbClr val="000000"/>
                </a:solidFill>
                <a:latin typeface="Arial"/>
                <a:cs typeface="Arial"/>
              </a:rPr>
              <a:t>), </a:t>
            </a:r>
            <a:r>
              <a:rPr lang="en-US" sz="2000" dirty="0" err="1">
                <a:solidFill>
                  <a:srgbClr val="000000"/>
                </a:solidFill>
                <a:latin typeface="Arial"/>
                <a:cs typeface="Arial"/>
              </a:rPr>
              <a:t>lead(Pb</a:t>
            </a:r>
            <a:r>
              <a:rPr lang="en-US" sz="2000" dirty="0">
                <a:solidFill>
                  <a:srgbClr val="000000"/>
                </a:solidFill>
                <a:latin typeface="Arial"/>
                <a:cs typeface="Arial"/>
              </a:rPr>
              <a:t>), and </a:t>
            </a:r>
            <a:r>
              <a:rPr lang="en-US" sz="2000" dirty="0" err="1">
                <a:solidFill>
                  <a:srgbClr val="000000"/>
                </a:solidFill>
                <a:latin typeface="Arial"/>
                <a:cs typeface="Arial"/>
              </a:rPr>
              <a:t>uranium(U</a:t>
            </a:r>
            <a:r>
              <a:rPr lang="en-US" sz="2000" dirty="0">
                <a:solidFill>
                  <a:srgbClr val="000000"/>
                </a:solidFill>
                <a:latin typeface="Arial"/>
                <a:cs typeface="Arial"/>
              </a:rPr>
              <a:t>). </a:t>
            </a:r>
          </a:p>
          <a:p>
            <a:endParaRPr lang="en-US" sz="2000" dirty="0">
              <a:solidFill>
                <a:srgbClr val="000000"/>
              </a:solidFill>
              <a:latin typeface="Arial"/>
              <a:cs typeface="Arial"/>
            </a:endParaRPr>
          </a:p>
          <a:p>
            <a:r>
              <a:rPr lang="en-US" sz="2000" b="0" dirty="0">
                <a:solidFill>
                  <a:srgbClr val="000000"/>
                </a:solidFill>
                <a:latin typeface="Arial"/>
                <a:cs typeface="Arial"/>
              </a:rPr>
              <a:t>Since we find these heavy elements on Earth it has been suggested that they were produced long ago by a star that went through a core-collapse supernova.</a:t>
            </a:r>
          </a:p>
        </p:txBody>
      </p:sp>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123907" name="Picture 23" descr="Appendix D, p"/>
          <p:cNvPicPr>
            <a:picLocks noChangeAspect="1" noChangeArrowheads="1"/>
          </p:cNvPicPr>
          <p:nvPr/>
        </p:nvPicPr>
        <p:blipFill>
          <a:blip r:embed="rId3"/>
          <a:srcRect b="2728"/>
          <a:stretch>
            <a:fillRect/>
          </a:stretch>
        </p:blipFill>
        <p:spPr bwMode="auto">
          <a:xfrm>
            <a:off x="1135063" y="263525"/>
            <a:ext cx="6870700" cy="5111750"/>
          </a:xfrm>
          <a:prstGeom prst="rect">
            <a:avLst/>
          </a:prstGeom>
          <a:noFill/>
          <a:ln w="9525">
            <a:noFill/>
            <a:miter lim="800000"/>
            <a:headEnd/>
            <a:tailEnd/>
          </a:ln>
        </p:spPr>
      </p:pic>
      <p:sp>
        <p:nvSpPr>
          <p:cNvPr id="123908" name="Rectangle 20"/>
          <p:cNvSpPr>
            <a:spLocks noGrp="1" noChangeArrowheads="1"/>
          </p:cNvSpPr>
          <p:nvPr>
            <p:ph type="title"/>
          </p:nvPr>
        </p:nvSpPr>
        <p:spPr/>
        <p:txBody>
          <a:bodyPr/>
          <a:lstStyle/>
          <a:p>
            <a:pPr eaLnBrk="1" hangingPunct="1"/>
            <a:r>
              <a:rPr lang="en-US"/>
              <a:t> </a:t>
            </a:r>
          </a:p>
        </p:txBody>
      </p:sp>
      <p:sp>
        <p:nvSpPr>
          <p:cNvPr id="123909" name="Rectangle 21"/>
          <p:cNvSpPr>
            <a:spLocks noGrp="1" noChangeArrowheads="1"/>
          </p:cNvSpPr>
          <p:nvPr>
            <p:ph type="body" idx="1"/>
          </p:nvPr>
        </p:nvSpPr>
        <p:spPr>
          <a:xfrm>
            <a:off x="365125" y="5434013"/>
            <a:ext cx="8229600" cy="1068387"/>
          </a:xfrm>
        </p:spPr>
        <p:txBody>
          <a:bodyPr/>
          <a:lstStyle/>
          <a:p>
            <a:pPr eaLnBrk="1" hangingPunct="1">
              <a:lnSpc>
                <a:spcPct val="90000"/>
              </a:lnSpc>
            </a:pPr>
            <a:r>
              <a:rPr lang="en-US" sz="2400"/>
              <a:t>Energy and neutrons released in supernova explosion enable elements heavier than iron to form, including gold and uranium.</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125955" name="Picture 17" descr="17_17_Figure"/>
          <p:cNvPicPr>
            <a:picLocks noChangeAspect="1" noChangeArrowheads="1"/>
          </p:cNvPicPr>
          <p:nvPr/>
        </p:nvPicPr>
        <p:blipFill>
          <a:blip r:embed="rId3"/>
          <a:srcRect/>
          <a:stretch>
            <a:fillRect/>
          </a:stretch>
        </p:blipFill>
        <p:spPr bwMode="auto">
          <a:xfrm>
            <a:off x="225425" y="1038225"/>
            <a:ext cx="4778375" cy="4778375"/>
          </a:xfrm>
          <a:prstGeom prst="rect">
            <a:avLst/>
          </a:prstGeom>
          <a:noFill/>
          <a:ln w="9525">
            <a:noFill/>
            <a:miter lim="800000"/>
            <a:headEnd/>
            <a:tailEnd/>
          </a:ln>
        </p:spPr>
      </p:pic>
      <p:sp>
        <p:nvSpPr>
          <p:cNvPr id="125956" name="Rectangle 15"/>
          <p:cNvSpPr>
            <a:spLocks noGrp="1" noChangeArrowheads="1"/>
          </p:cNvSpPr>
          <p:nvPr>
            <p:ph type="title"/>
          </p:nvPr>
        </p:nvSpPr>
        <p:spPr/>
        <p:txBody>
          <a:bodyPr/>
          <a:lstStyle/>
          <a:p>
            <a:pPr eaLnBrk="1" hangingPunct="1"/>
            <a:r>
              <a:rPr lang="en-US"/>
              <a:t>Supernova Remnant</a:t>
            </a:r>
          </a:p>
        </p:txBody>
      </p:sp>
      <p:sp>
        <p:nvSpPr>
          <p:cNvPr id="125957" name="Rectangle 16"/>
          <p:cNvSpPr>
            <a:spLocks noGrp="1" noChangeArrowheads="1"/>
          </p:cNvSpPr>
          <p:nvPr>
            <p:ph type="body" idx="1"/>
          </p:nvPr>
        </p:nvSpPr>
        <p:spPr>
          <a:xfrm>
            <a:off x="5027613" y="1141413"/>
            <a:ext cx="3656012" cy="5106987"/>
          </a:xfrm>
          <a:noFill/>
        </p:spPr>
        <p:txBody>
          <a:bodyPr/>
          <a:lstStyle/>
          <a:p>
            <a:pPr eaLnBrk="1" hangingPunct="1"/>
            <a:r>
              <a:rPr lang="en-US"/>
              <a:t>Energy released by the collapse of the core drives the star</a:t>
            </a:r>
            <a:r>
              <a:rPr lang="en-US" altLang="ja-JP"/>
              <a:t>'s outer layers into space.</a:t>
            </a:r>
          </a:p>
          <a:p>
            <a:pPr eaLnBrk="1" hangingPunct="1"/>
            <a:endParaRPr lang="en-US"/>
          </a:p>
          <a:p>
            <a:pPr eaLnBrk="1" hangingPunct="1"/>
            <a:r>
              <a:rPr lang="en-US"/>
              <a:t>The Crab Nebula is the remnant of the supernova seen in A.D. 1054.</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003" name="Picture 22" descr="17_18_Figure"/>
          <p:cNvPicPr>
            <a:picLocks noChangeAspect="1" noChangeArrowheads="1"/>
          </p:cNvPicPr>
          <p:nvPr/>
        </p:nvPicPr>
        <p:blipFill>
          <a:blip r:embed="rId3"/>
          <a:srcRect b="32603"/>
          <a:stretch>
            <a:fillRect/>
          </a:stretch>
        </p:blipFill>
        <p:spPr bwMode="auto">
          <a:xfrm>
            <a:off x="517525" y="973138"/>
            <a:ext cx="8156575" cy="4032250"/>
          </a:xfrm>
          <a:prstGeom prst="rect">
            <a:avLst/>
          </a:prstGeom>
          <a:noFill/>
          <a:ln w="9525">
            <a:noFill/>
            <a:miter lim="800000"/>
            <a:headEnd/>
            <a:tailEnd/>
          </a:ln>
        </p:spPr>
      </p:pic>
      <p:sp>
        <p:nvSpPr>
          <p:cNvPr id="128004" name="Rectangle 20"/>
          <p:cNvSpPr>
            <a:spLocks noGrp="1" noChangeArrowheads="1"/>
          </p:cNvSpPr>
          <p:nvPr>
            <p:ph type="title"/>
          </p:nvPr>
        </p:nvSpPr>
        <p:spPr/>
        <p:txBody>
          <a:bodyPr/>
          <a:lstStyle/>
          <a:p>
            <a:pPr eaLnBrk="1" hangingPunct="1"/>
            <a:r>
              <a:rPr lang="en-US"/>
              <a:t>Supernova 1987A</a:t>
            </a:r>
          </a:p>
        </p:txBody>
      </p:sp>
      <p:sp>
        <p:nvSpPr>
          <p:cNvPr id="128005" name="Rectangle 21"/>
          <p:cNvSpPr>
            <a:spLocks noGrp="1" noChangeArrowheads="1"/>
          </p:cNvSpPr>
          <p:nvPr>
            <p:ph type="body" idx="1"/>
          </p:nvPr>
        </p:nvSpPr>
        <p:spPr>
          <a:xfrm>
            <a:off x="365125" y="5118100"/>
            <a:ext cx="8229600" cy="1030288"/>
          </a:xfrm>
          <a:noFill/>
        </p:spPr>
        <p:txBody>
          <a:bodyPr/>
          <a:lstStyle/>
          <a:p>
            <a:pPr eaLnBrk="1" hangingPunct="1"/>
            <a:r>
              <a:rPr lang="en-US"/>
              <a:t>The closest supernova in the last four centuries was seen in 1987.</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4" name="Rectangle 20"/>
          <p:cNvSpPr>
            <a:spLocks noGrp="1" noChangeArrowheads="1"/>
          </p:cNvSpPr>
          <p:nvPr>
            <p:ph type="title"/>
          </p:nvPr>
        </p:nvSpPr>
        <p:spPr/>
        <p:txBody>
          <a:bodyPr/>
          <a:lstStyle/>
          <a:p>
            <a:pPr eaLnBrk="1" hangingPunct="1"/>
            <a:r>
              <a:rPr lang="en-US"/>
              <a:t>Supernova 1987A</a:t>
            </a:r>
          </a:p>
        </p:txBody>
      </p:sp>
      <p:pic>
        <p:nvPicPr>
          <p:cNvPr id="7" name="Picture 2"/>
          <p:cNvPicPr>
            <a:picLocks noChangeAspect="1"/>
          </p:cNvPicPr>
          <p:nvPr/>
        </p:nvPicPr>
        <p:blipFill>
          <a:blip r:embed="rId3"/>
          <a:srcRect/>
          <a:stretch>
            <a:fillRect/>
          </a:stretch>
        </p:blipFill>
        <p:spPr bwMode="auto">
          <a:xfrm>
            <a:off x="5103813" y="914400"/>
            <a:ext cx="3735387" cy="2971800"/>
          </a:xfrm>
          <a:prstGeom prst="rect">
            <a:avLst/>
          </a:prstGeom>
          <a:noFill/>
          <a:ln w="9525">
            <a:noFill/>
            <a:miter lim="800000"/>
            <a:headEnd/>
            <a:tailEnd/>
          </a:ln>
        </p:spPr>
      </p:pic>
      <p:sp>
        <p:nvSpPr>
          <p:cNvPr id="8" name="TextBox 3"/>
          <p:cNvSpPr txBox="1">
            <a:spLocks noChangeArrowheads="1"/>
          </p:cNvSpPr>
          <p:nvPr/>
        </p:nvSpPr>
        <p:spPr bwMode="auto">
          <a:xfrm>
            <a:off x="381000" y="868363"/>
            <a:ext cx="4648200" cy="5262979"/>
          </a:xfrm>
          <a:prstGeom prst="rect">
            <a:avLst/>
          </a:prstGeom>
          <a:noFill/>
          <a:ln w="9525">
            <a:noFill/>
            <a:miter lim="800000"/>
            <a:headEnd/>
            <a:tailEnd/>
          </a:ln>
        </p:spPr>
        <p:txBody>
          <a:bodyPr>
            <a:prstTxWarp prst="textNoShape">
              <a:avLst/>
            </a:prstTxWarp>
            <a:spAutoFit/>
          </a:bodyPr>
          <a:lstStyle/>
          <a:p>
            <a:r>
              <a:rPr lang="en-US" b="0" dirty="0">
                <a:solidFill>
                  <a:srgbClr val="000000"/>
                </a:solidFill>
                <a:latin typeface="Arial"/>
                <a:cs typeface="Arial"/>
              </a:rPr>
              <a:t>Light from SN 1987 A continues to arrive. It doesn't all come out at one short period.</a:t>
            </a:r>
          </a:p>
          <a:p>
            <a:endParaRPr lang="en-US" b="0" dirty="0">
              <a:solidFill>
                <a:srgbClr val="000000"/>
              </a:solidFill>
              <a:latin typeface="Arial"/>
              <a:cs typeface="Arial"/>
            </a:endParaRPr>
          </a:p>
          <a:p>
            <a:r>
              <a:rPr lang="en-US" b="0" dirty="0">
                <a:solidFill>
                  <a:srgbClr val="000000"/>
                </a:solidFill>
                <a:latin typeface="Arial"/>
                <a:cs typeface="Arial"/>
              </a:rPr>
              <a:t>For the first 20 days after the supernova the ejected </a:t>
            </a:r>
            <a:r>
              <a:rPr lang="en-US" dirty="0">
                <a:solidFill>
                  <a:srgbClr val="000000"/>
                </a:solidFill>
                <a:latin typeface="Arial"/>
                <a:cs typeface="Arial"/>
              </a:rPr>
              <a:t>outer layers were glowing </a:t>
            </a:r>
            <a:r>
              <a:rPr lang="en-US" b="0" dirty="0">
                <a:solidFill>
                  <a:srgbClr val="000000"/>
                </a:solidFill>
                <a:latin typeface="Arial"/>
                <a:cs typeface="Arial"/>
              </a:rPr>
              <a:t>from the heat deposited by the shock wave.</a:t>
            </a:r>
          </a:p>
          <a:p>
            <a:endParaRPr lang="en-US" b="0" dirty="0">
              <a:solidFill>
                <a:srgbClr val="000000"/>
              </a:solidFill>
              <a:latin typeface="Arial"/>
              <a:cs typeface="Arial"/>
            </a:endParaRPr>
          </a:p>
          <a:p>
            <a:r>
              <a:rPr lang="en-US" b="0" dirty="0">
                <a:solidFill>
                  <a:srgbClr val="000000"/>
                </a:solidFill>
                <a:latin typeface="Arial"/>
                <a:cs typeface="Arial"/>
              </a:rPr>
              <a:t>SN 1987 A is also emitting </a:t>
            </a:r>
            <a:r>
              <a:rPr lang="en-US" b="1" dirty="0">
                <a:solidFill>
                  <a:srgbClr val="000000"/>
                </a:solidFill>
                <a:latin typeface="Arial"/>
                <a:cs typeface="Arial"/>
              </a:rPr>
              <a:t>gamma rays from the decay of radioactive isotopes </a:t>
            </a:r>
            <a:r>
              <a:rPr lang="en-US" b="0" dirty="0">
                <a:solidFill>
                  <a:srgbClr val="000000"/>
                </a:solidFill>
                <a:latin typeface="Arial"/>
                <a:cs typeface="Arial"/>
              </a:rPr>
              <a:t>created during the supernova explosion.</a:t>
            </a:r>
          </a:p>
        </p:txBody>
      </p:sp>
      <p:sp>
        <p:nvSpPr>
          <p:cNvPr id="9" name="TextBox 4"/>
          <p:cNvSpPr txBox="1">
            <a:spLocks noChangeArrowheads="1"/>
          </p:cNvSpPr>
          <p:nvPr/>
        </p:nvSpPr>
        <p:spPr bwMode="auto">
          <a:xfrm>
            <a:off x="5029200" y="3886200"/>
            <a:ext cx="4114800" cy="3262432"/>
          </a:xfrm>
          <a:prstGeom prst="rect">
            <a:avLst/>
          </a:prstGeom>
          <a:noFill/>
          <a:ln w="9525">
            <a:noFill/>
            <a:miter lim="800000"/>
            <a:headEnd/>
            <a:tailEnd/>
          </a:ln>
        </p:spPr>
        <p:txBody>
          <a:bodyPr>
            <a:prstTxWarp prst="textNoShape">
              <a:avLst/>
            </a:prstTxWarp>
            <a:spAutoFit/>
          </a:bodyPr>
          <a:lstStyle/>
          <a:p>
            <a:r>
              <a:rPr lang="en-US" sz="1800" b="0" dirty="0">
                <a:solidFill>
                  <a:srgbClr val="000000"/>
                </a:solidFill>
                <a:latin typeface="Arial"/>
                <a:cs typeface="Arial"/>
              </a:rPr>
              <a:t>On Feb 1987 a supernova was discovered in the </a:t>
            </a:r>
            <a:r>
              <a:rPr lang="en-US" sz="1800" b="1" dirty="0">
                <a:solidFill>
                  <a:srgbClr val="000000"/>
                </a:solidFill>
                <a:latin typeface="Arial"/>
                <a:cs typeface="Arial"/>
              </a:rPr>
              <a:t>Large </a:t>
            </a:r>
            <a:r>
              <a:rPr lang="en-US" sz="1800" b="1" dirty="0" err="1">
                <a:solidFill>
                  <a:srgbClr val="000000"/>
                </a:solidFill>
                <a:latin typeface="Arial"/>
                <a:cs typeface="Arial"/>
              </a:rPr>
              <a:t>Magellanic</a:t>
            </a:r>
            <a:r>
              <a:rPr lang="en-US" sz="1800" b="1" dirty="0">
                <a:solidFill>
                  <a:srgbClr val="000000"/>
                </a:solidFill>
                <a:latin typeface="Arial"/>
                <a:cs typeface="Arial"/>
              </a:rPr>
              <a:t> Cloud (~ 170,000 </a:t>
            </a:r>
            <a:r>
              <a:rPr lang="en-US" sz="1800" b="1" dirty="0" err="1">
                <a:solidFill>
                  <a:srgbClr val="000000"/>
                </a:solidFill>
                <a:latin typeface="Arial"/>
                <a:cs typeface="Arial"/>
              </a:rPr>
              <a:t>ly</a:t>
            </a:r>
            <a:r>
              <a:rPr lang="en-US" sz="1800" b="1" dirty="0">
                <a:solidFill>
                  <a:srgbClr val="000000"/>
                </a:solidFill>
                <a:latin typeface="Arial"/>
                <a:cs typeface="Arial"/>
              </a:rPr>
              <a:t> away)</a:t>
            </a:r>
            <a:r>
              <a:rPr lang="en-US" sz="1800" b="0" dirty="0">
                <a:solidFill>
                  <a:srgbClr val="000000"/>
                </a:solidFill>
                <a:latin typeface="Arial"/>
                <a:cs typeface="Arial"/>
              </a:rPr>
              <a:t>. It was so bright it could be seen without a telescope in the southern hemisphere. </a:t>
            </a:r>
          </a:p>
          <a:p>
            <a:endParaRPr lang="en-US" sz="1800" b="0" dirty="0">
              <a:solidFill>
                <a:srgbClr val="000000"/>
              </a:solidFill>
              <a:latin typeface="Arial"/>
              <a:cs typeface="Arial"/>
            </a:endParaRPr>
          </a:p>
          <a:p>
            <a:r>
              <a:rPr lang="en-US" sz="1800" b="0" dirty="0">
                <a:solidFill>
                  <a:srgbClr val="000000"/>
                </a:solidFill>
                <a:latin typeface="Arial"/>
                <a:cs typeface="Arial"/>
              </a:rPr>
              <a:t>Five very bright supernovae have been observable without a telescope in the last 1000 years.</a:t>
            </a:r>
          </a:p>
          <a:p>
            <a:endParaRPr lang="en-US" sz="2000" b="0" dirty="0">
              <a:solidFill>
                <a:srgbClr val="000000"/>
              </a:solidFill>
            </a:endParaRPr>
          </a:p>
          <a:p>
            <a:endParaRPr lang="en-US" dirty="0"/>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1" name="Rectangle 19"/>
          <p:cNvSpPr>
            <a:spLocks noGrp="1" noChangeArrowheads="1"/>
          </p:cNvSpPr>
          <p:nvPr>
            <p:ph type="title"/>
          </p:nvPr>
        </p:nvSpPr>
        <p:spPr/>
        <p:txBody>
          <a:bodyPr/>
          <a:lstStyle/>
          <a:p>
            <a:pPr eaLnBrk="1" hangingPunct="1"/>
            <a:r>
              <a:rPr lang="en-US"/>
              <a:t>Rings around Supernova 1987A</a:t>
            </a:r>
          </a:p>
        </p:txBody>
      </p:sp>
      <p:pic>
        <p:nvPicPr>
          <p:cNvPr id="8" name="Picture 2"/>
          <p:cNvPicPr>
            <a:picLocks noChangeAspect="1"/>
          </p:cNvPicPr>
          <p:nvPr/>
        </p:nvPicPr>
        <p:blipFill>
          <a:blip r:embed="rId3"/>
          <a:srcRect/>
          <a:stretch>
            <a:fillRect/>
          </a:stretch>
        </p:blipFill>
        <p:spPr bwMode="auto">
          <a:xfrm>
            <a:off x="762000" y="990600"/>
            <a:ext cx="7696200" cy="3470275"/>
          </a:xfrm>
          <a:prstGeom prst="rect">
            <a:avLst/>
          </a:prstGeom>
          <a:noFill/>
          <a:ln w="9525">
            <a:noFill/>
            <a:miter lim="800000"/>
            <a:headEnd/>
            <a:tailEnd/>
          </a:ln>
        </p:spPr>
      </p:pic>
      <p:sp>
        <p:nvSpPr>
          <p:cNvPr id="9" name="TextBox 3"/>
          <p:cNvSpPr txBox="1">
            <a:spLocks noChangeArrowheads="1"/>
          </p:cNvSpPr>
          <p:nvPr/>
        </p:nvSpPr>
        <p:spPr bwMode="auto">
          <a:xfrm>
            <a:off x="685800" y="4495800"/>
            <a:ext cx="7848600" cy="1938992"/>
          </a:xfrm>
          <a:prstGeom prst="rect">
            <a:avLst/>
          </a:prstGeom>
          <a:noFill/>
          <a:ln w="9525">
            <a:noFill/>
            <a:miter lim="800000"/>
            <a:headEnd/>
            <a:tailEnd/>
          </a:ln>
        </p:spPr>
        <p:txBody>
          <a:bodyPr>
            <a:prstTxWarp prst="textNoShape">
              <a:avLst/>
            </a:prstTxWarp>
            <a:spAutoFit/>
          </a:bodyPr>
          <a:lstStyle/>
          <a:p>
            <a:r>
              <a:rPr lang="en-US" sz="2000" dirty="0">
                <a:solidFill>
                  <a:srgbClr val="000000"/>
                </a:solidFill>
                <a:latin typeface="Arial"/>
                <a:cs typeface="Arial"/>
              </a:rPr>
              <a:t>Rings of SN 1987 A </a:t>
            </a:r>
            <a:r>
              <a:rPr lang="en-US" sz="2000" b="0" dirty="0">
                <a:solidFill>
                  <a:srgbClr val="000000"/>
                </a:solidFill>
                <a:latin typeface="Arial"/>
                <a:cs typeface="Arial"/>
              </a:rPr>
              <a:t> About 20,000 years before the explosion a shell of gas was ejected from the red giant and about 10,000 years before the explosion another shell of gas was ejected.</a:t>
            </a:r>
          </a:p>
          <a:p>
            <a:endParaRPr lang="en-US" sz="2000" b="0" dirty="0">
              <a:solidFill>
                <a:srgbClr val="000000"/>
              </a:solidFill>
              <a:latin typeface="Arial"/>
              <a:cs typeface="Arial"/>
            </a:endParaRPr>
          </a:p>
          <a:p>
            <a:r>
              <a:rPr lang="en-US" sz="2000" b="0" dirty="0">
                <a:solidFill>
                  <a:srgbClr val="000000"/>
                </a:solidFill>
                <a:latin typeface="Arial"/>
                <a:cs typeface="Arial"/>
              </a:rPr>
              <a:t>The UV flash of the supernova explosion ionized the ejected stellar material and caused it to glow.</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 of Supernovae in the Milky Way</a:t>
            </a:r>
            <a:endParaRPr lang="en-US" dirty="0"/>
          </a:p>
        </p:txBody>
      </p:sp>
      <p:sp>
        <p:nvSpPr>
          <p:cNvPr id="5" name="TextBox 3"/>
          <p:cNvSpPr txBox="1">
            <a:spLocks noChangeArrowheads="1"/>
          </p:cNvSpPr>
          <p:nvPr/>
        </p:nvSpPr>
        <p:spPr bwMode="auto">
          <a:xfrm>
            <a:off x="304800" y="990600"/>
            <a:ext cx="4343400" cy="3416320"/>
          </a:xfrm>
          <a:prstGeom prst="rect">
            <a:avLst/>
          </a:prstGeom>
          <a:noFill/>
          <a:ln w="9525">
            <a:noFill/>
            <a:miter lim="800000"/>
            <a:headEnd/>
            <a:tailEnd/>
          </a:ln>
        </p:spPr>
        <p:txBody>
          <a:bodyPr>
            <a:prstTxWarp prst="textNoShape">
              <a:avLst/>
            </a:prstTxWarp>
            <a:spAutoFit/>
          </a:bodyPr>
          <a:lstStyle/>
          <a:p>
            <a:r>
              <a:rPr lang="en-US" b="0" dirty="0">
                <a:solidFill>
                  <a:srgbClr val="000000"/>
                </a:solidFill>
                <a:latin typeface="Arial"/>
                <a:cs typeface="Arial"/>
              </a:rPr>
              <a:t>From the frequency with which supernovae occur in distant galaxies, it is reasonable to suppose that a galaxy such as our own should have as many as </a:t>
            </a:r>
            <a:r>
              <a:rPr lang="en-US" dirty="0">
                <a:solidFill>
                  <a:srgbClr val="000000"/>
                </a:solidFill>
                <a:latin typeface="Arial"/>
                <a:cs typeface="Arial"/>
              </a:rPr>
              <a:t>five supernovae per century. </a:t>
            </a:r>
          </a:p>
          <a:p>
            <a:endParaRPr lang="en-US" b="0" dirty="0">
              <a:solidFill>
                <a:srgbClr val="000000"/>
              </a:solidFill>
              <a:latin typeface="Arial"/>
              <a:cs typeface="Arial"/>
            </a:endParaRPr>
          </a:p>
          <a:p>
            <a:r>
              <a:rPr lang="en-US" b="0" dirty="0">
                <a:solidFill>
                  <a:srgbClr val="000000"/>
                </a:solidFill>
                <a:latin typeface="Arial"/>
                <a:cs typeface="Arial"/>
              </a:rPr>
              <a:t>Where have they been?</a:t>
            </a:r>
          </a:p>
        </p:txBody>
      </p:sp>
      <p:sp>
        <p:nvSpPr>
          <p:cNvPr id="6" name="TextBox 7"/>
          <p:cNvSpPr txBox="1">
            <a:spLocks noChangeArrowheads="1"/>
          </p:cNvSpPr>
          <p:nvPr/>
        </p:nvSpPr>
        <p:spPr bwMode="auto">
          <a:xfrm>
            <a:off x="4953000" y="4114800"/>
            <a:ext cx="3733800" cy="2031325"/>
          </a:xfrm>
          <a:prstGeom prst="rect">
            <a:avLst/>
          </a:prstGeom>
          <a:noFill/>
          <a:ln w="9525">
            <a:noFill/>
            <a:miter lim="800000"/>
            <a:headEnd/>
            <a:tailEnd/>
          </a:ln>
        </p:spPr>
        <p:txBody>
          <a:bodyPr>
            <a:prstTxWarp prst="textNoShape">
              <a:avLst/>
            </a:prstTxWarp>
            <a:spAutoFit/>
          </a:bodyPr>
          <a:lstStyle/>
          <a:p>
            <a:r>
              <a:rPr lang="en-US" sz="1800" b="0" dirty="0">
                <a:solidFill>
                  <a:srgbClr val="000000"/>
                </a:solidFill>
                <a:latin typeface="Arial"/>
                <a:cs typeface="Arial"/>
              </a:rPr>
              <a:t>A composite of observations of SNR Cassiopeia A at X-ray, visible, and infrared wavelengths.</a:t>
            </a:r>
          </a:p>
          <a:p>
            <a:endParaRPr lang="en-US" sz="1800" b="0" dirty="0">
              <a:solidFill>
                <a:srgbClr val="000000"/>
              </a:solidFill>
              <a:latin typeface="Arial"/>
              <a:cs typeface="Arial"/>
            </a:endParaRPr>
          </a:p>
          <a:p>
            <a:r>
              <a:rPr lang="en-US" sz="1800" b="0" dirty="0" err="1">
                <a:solidFill>
                  <a:srgbClr val="000000"/>
                </a:solidFill>
                <a:latin typeface="Arial"/>
                <a:cs typeface="Arial"/>
              </a:rPr>
              <a:t>Cas</a:t>
            </a:r>
            <a:r>
              <a:rPr lang="en-US" sz="1800" b="0" dirty="0">
                <a:solidFill>
                  <a:srgbClr val="000000"/>
                </a:solidFill>
                <a:latin typeface="Arial"/>
                <a:cs typeface="Arial"/>
              </a:rPr>
              <a:t>-A is about 11,000 </a:t>
            </a:r>
            <a:r>
              <a:rPr lang="en-US" sz="1800" b="0" dirty="0" err="1">
                <a:solidFill>
                  <a:srgbClr val="000000"/>
                </a:solidFill>
                <a:latin typeface="Arial"/>
                <a:cs typeface="Arial"/>
              </a:rPr>
              <a:t>ly</a:t>
            </a:r>
            <a:r>
              <a:rPr lang="en-US" sz="1800" b="0" dirty="0">
                <a:solidFill>
                  <a:srgbClr val="000000"/>
                </a:solidFill>
                <a:latin typeface="Arial"/>
                <a:cs typeface="Arial"/>
              </a:rPr>
              <a:t> away and the photons from the supernova explosion arrived ~300 years ago. </a:t>
            </a:r>
          </a:p>
        </p:txBody>
      </p:sp>
      <p:pic>
        <p:nvPicPr>
          <p:cNvPr id="7" name="Picture 6"/>
          <p:cNvPicPr>
            <a:picLocks noChangeAspect="1"/>
          </p:cNvPicPr>
          <p:nvPr/>
        </p:nvPicPr>
        <p:blipFill>
          <a:blip r:embed="rId2"/>
          <a:srcRect l="6441" r="9016" b="1694"/>
          <a:stretch>
            <a:fillRect/>
          </a:stretch>
        </p:blipFill>
        <p:spPr bwMode="auto">
          <a:xfrm>
            <a:off x="5105400" y="1143000"/>
            <a:ext cx="3135313" cy="277177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34147" name="Rectangle 11"/>
          <p:cNvSpPr>
            <a:spLocks noGrp="1" noChangeArrowheads="1"/>
          </p:cNvSpPr>
          <p:nvPr>
            <p:ph type="title"/>
          </p:nvPr>
        </p:nvSpPr>
        <p:spPr/>
        <p:txBody>
          <a:bodyPr/>
          <a:lstStyle/>
          <a:p>
            <a:pPr eaLnBrk="1" hangingPunct="1"/>
            <a:r>
              <a:rPr lang="en-US"/>
              <a:t>What have we learned?</a:t>
            </a:r>
          </a:p>
        </p:txBody>
      </p:sp>
      <p:sp>
        <p:nvSpPr>
          <p:cNvPr id="134148" name="Rectangle 12"/>
          <p:cNvSpPr>
            <a:spLocks noGrp="1" noChangeArrowheads="1"/>
          </p:cNvSpPr>
          <p:nvPr>
            <p:ph type="body" idx="1"/>
          </p:nvPr>
        </p:nvSpPr>
        <p:spPr>
          <a:xfrm>
            <a:off x="365125" y="1141413"/>
            <a:ext cx="8458200" cy="5106987"/>
          </a:xfrm>
        </p:spPr>
        <p:txBody>
          <a:bodyPr/>
          <a:lstStyle/>
          <a:p>
            <a:pPr eaLnBrk="1" hangingPunct="1"/>
            <a:r>
              <a:rPr lang="en-US" b="1"/>
              <a:t>What are the life stages of a high-mass star?</a:t>
            </a:r>
          </a:p>
          <a:p>
            <a:pPr lvl="1" eaLnBrk="1" hangingPunct="1"/>
            <a:r>
              <a:rPr lang="en-US">
                <a:ea typeface="ＭＳ Ｐゴシック" pitchFamily="-65" charset="-128"/>
              </a:rPr>
              <a:t>They are similar to the life stages of a low-mass star.</a:t>
            </a:r>
          </a:p>
          <a:p>
            <a:pPr eaLnBrk="1" hangingPunct="1"/>
            <a:r>
              <a:rPr lang="en-US" b="1"/>
              <a:t>How do high-mass stars make the elements necessary for life?</a:t>
            </a:r>
          </a:p>
          <a:p>
            <a:pPr lvl="1" eaLnBrk="1" hangingPunct="1"/>
            <a:r>
              <a:rPr lang="en-US">
                <a:ea typeface="ＭＳ Ｐゴシック" pitchFamily="-65" charset="-128"/>
              </a:rPr>
              <a:t>Higher masses produce higher core temperatures that enable fusion of heavier elements.</a:t>
            </a:r>
          </a:p>
          <a:p>
            <a:pPr eaLnBrk="1" hangingPunct="1"/>
            <a:r>
              <a:rPr lang="en-US" b="1"/>
              <a:t>How does a high-mass star die?</a:t>
            </a:r>
          </a:p>
          <a:p>
            <a:pPr lvl="1" eaLnBrk="1" hangingPunct="1"/>
            <a:r>
              <a:rPr lang="en-US">
                <a:ea typeface="ＭＳ Ｐゴシック" pitchFamily="-65" charset="-128"/>
              </a:rPr>
              <a:t>Its iron core collapses, leading to a supernova.</a:t>
            </a:r>
          </a:p>
        </p:txBody>
      </p:sp>
    </p:spTree>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36195" name="Rectangle 11"/>
          <p:cNvSpPr>
            <a:spLocks noGrp="1" noChangeArrowheads="1"/>
          </p:cNvSpPr>
          <p:nvPr>
            <p:ph type="title"/>
          </p:nvPr>
        </p:nvSpPr>
        <p:spPr/>
        <p:txBody>
          <a:bodyPr/>
          <a:lstStyle/>
          <a:p>
            <a:pPr eaLnBrk="1" hangingPunct="1"/>
            <a:r>
              <a:rPr lang="en-US"/>
              <a:t>17.4 The Roles of Mass and Mass Exchange</a:t>
            </a:r>
          </a:p>
        </p:txBody>
      </p:sp>
      <p:sp>
        <p:nvSpPr>
          <p:cNvPr id="136196" name="Rectangle 12"/>
          <p:cNvSpPr>
            <a:spLocks noGrp="1" noChangeArrowheads="1"/>
          </p:cNvSpPr>
          <p:nvPr>
            <p:ph type="body" idx="1"/>
          </p:nvPr>
        </p:nvSpPr>
        <p:spPr/>
        <p:txBody>
          <a:bodyPr/>
          <a:lstStyle/>
          <a:p>
            <a:pPr eaLnBrk="1" hangingPunct="1"/>
            <a:r>
              <a:rPr lang="en-US"/>
              <a:t>Our goals for learning:</a:t>
            </a:r>
          </a:p>
          <a:p>
            <a:pPr lvl="1" eaLnBrk="1" hangingPunct="1"/>
            <a:r>
              <a:rPr lang="en-US" b="1">
                <a:ea typeface="ＭＳ Ｐゴシック" pitchFamily="-65" charset="-128"/>
              </a:rPr>
              <a:t>How does a star</a:t>
            </a:r>
            <a:r>
              <a:rPr lang="en-US" altLang="ja-JP" b="1">
                <a:ea typeface="ＭＳ Ｐゴシック" pitchFamily="-65" charset="-128"/>
              </a:rPr>
              <a:t>'s mass determine its life story?</a:t>
            </a:r>
          </a:p>
          <a:p>
            <a:pPr lvl="1" eaLnBrk="1" hangingPunct="1"/>
            <a:r>
              <a:rPr lang="en-US" b="1">
                <a:ea typeface="ＭＳ Ｐゴシック" pitchFamily="-65" charset="-128"/>
              </a:rPr>
              <a:t>How are the lives of stars with close companions different?</a:t>
            </a:r>
          </a:p>
        </p:txBody>
      </p:sp>
    </p:spTree>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2"/>
          <p:cNvSpPr>
            <a:spLocks noGrp="1"/>
          </p:cNvSpPr>
          <p:nvPr>
            <p:ph type="ftr" sz="quarter" idx="10"/>
          </p:nvPr>
        </p:nvSpPr>
        <p:spPr/>
        <p:txBody>
          <a:bodyPr/>
          <a:lstStyle/>
          <a:p>
            <a:pPr>
              <a:defRPr/>
            </a:pPr>
            <a:r>
              <a:rPr lang="en-GB"/>
              <a:t>© 2014 Pearson Education, Inc.</a:t>
            </a:r>
          </a:p>
        </p:txBody>
      </p:sp>
      <p:pic>
        <p:nvPicPr>
          <p:cNvPr id="138243" name="Picture 6" descr="17_19_CosCont_LowMass-Anno"/>
          <p:cNvPicPr>
            <a:picLocks noChangeAspect="1" noChangeArrowheads="1"/>
          </p:cNvPicPr>
          <p:nvPr/>
        </p:nvPicPr>
        <p:blipFill>
          <a:blip r:embed="rId3"/>
          <a:srcRect b="7996"/>
          <a:stretch>
            <a:fillRect/>
          </a:stretch>
        </p:blipFill>
        <p:spPr bwMode="auto">
          <a:xfrm>
            <a:off x="466725" y="3981450"/>
            <a:ext cx="8207375" cy="2244725"/>
          </a:xfrm>
          <a:prstGeom prst="rect">
            <a:avLst/>
          </a:prstGeom>
          <a:noFill/>
          <a:ln w="9525">
            <a:noFill/>
            <a:miter lim="800000"/>
            <a:headEnd/>
            <a:tailEnd/>
          </a:ln>
        </p:spPr>
      </p:pic>
      <p:pic>
        <p:nvPicPr>
          <p:cNvPr id="138244" name="Picture 5" descr="17_19_CosCont_HighMass-Anno"/>
          <p:cNvPicPr>
            <a:picLocks noChangeAspect="1" noChangeArrowheads="1"/>
          </p:cNvPicPr>
          <p:nvPr/>
        </p:nvPicPr>
        <p:blipFill>
          <a:blip r:embed="rId4"/>
          <a:srcRect b="5452"/>
          <a:stretch>
            <a:fillRect/>
          </a:stretch>
        </p:blipFill>
        <p:spPr bwMode="auto">
          <a:xfrm>
            <a:off x="460375" y="1397000"/>
            <a:ext cx="8210550" cy="2486025"/>
          </a:xfrm>
          <a:prstGeom prst="rect">
            <a:avLst/>
          </a:prstGeom>
          <a:noFill/>
          <a:ln w="9525">
            <a:noFill/>
            <a:miter lim="800000"/>
            <a:headEnd/>
            <a:tailEnd/>
          </a:ln>
        </p:spPr>
      </p:pic>
      <p:sp>
        <p:nvSpPr>
          <p:cNvPr id="138245" name="Rectangle 16"/>
          <p:cNvSpPr>
            <a:spLocks noGrp="1" noChangeArrowheads="1"/>
          </p:cNvSpPr>
          <p:nvPr>
            <p:ph type="title"/>
          </p:nvPr>
        </p:nvSpPr>
        <p:spPr>
          <a:xfrm>
            <a:off x="0" y="0"/>
            <a:ext cx="9144000" cy="1066800"/>
          </a:xfrm>
        </p:spPr>
        <p:txBody>
          <a:bodyPr/>
          <a:lstStyle/>
          <a:p>
            <a:pPr eaLnBrk="1" hangingPunct="1"/>
            <a:r>
              <a:rPr lang="en-US"/>
              <a:t>How does a star</a:t>
            </a:r>
            <a:r>
              <a:rPr lang="en-US" altLang="ja-JP"/>
              <a:t>'s mass determine its life story?</a:t>
            </a:r>
            <a:endParaRPr lang="en-US"/>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40291" name="Rectangle 11"/>
          <p:cNvSpPr>
            <a:spLocks noGrp="1" noChangeArrowheads="1"/>
          </p:cNvSpPr>
          <p:nvPr>
            <p:ph type="title"/>
          </p:nvPr>
        </p:nvSpPr>
        <p:spPr/>
        <p:txBody>
          <a:bodyPr/>
          <a:lstStyle/>
          <a:p>
            <a:pPr eaLnBrk="1" hangingPunct="1"/>
            <a:r>
              <a:rPr lang="en-US"/>
              <a:t>Role of Mass</a:t>
            </a:r>
          </a:p>
        </p:txBody>
      </p:sp>
      <p:sp>
        <p:nvSpPr>
          <p:cNvPr id="140292" name="Rectangle 12"/>
          <p:cNvSpPr>
            <a:spLocks noGrp="1" noChangeArrowheads="1"/>
          </p:cNvSpPr>
          <p:nvPr>
            <p:ph type="body" idx="1"/>
          </p:nvPr>
        </p:nvSpPr>
        <p:spPr/>
        <p:txBody>
          <a:bodyPr/>
          <a:lstStyle/>
          <a:p>
            <a:pPr eaLnBrk="1" hangingPunct="1"/>
            <a:r>
              <a:rPr lang="en-US" dirty="0"/>
              <a:t>A star</a:t>
            </a:r>
            <a:r>
              <a:rPr lang="en-US" altLang="ja-JP" dirty="0"/>
              <a:t>'s </a:t>
            </a:r>
            <a:r>
              <a:rPr lang="en-US" altLang="ja-JP" b="1" dirty="0"/>
              <a:t>mass determines</a:t>
            </a:r>
            <a:r>
              <a:rPr lang="en-US" altLang="ja-JP" dirty="0"/>
              <a:t> its entire life story because it determines its </a:t>
            </a:r>
            <a:r>
              <a:rPr lang="en-US" altLang="ja-JP" b="1" dirty="0"/>
              <a:t>core temperature</a:t>
            </a:r>
            <a:r>
              <a:rPr lang="en-US" altLang="ja-JP" dirty="0"/>
              <a:t>.</a:t>
            </a:r>
          </a:p>
          <a:p>
            <a:pPr eaLnBrk="1" hangingPunct="1"/>
            <a:r>
              <a:rPr lang="en-US" b="1" dirty="0"/>
              <a:t>High-mass stars with &gt; 8</a:t>
            </a:r>
            <a:r>
              <a:rPr lang="en-US" b="1" i="1" dirty="0"/>
              <a:t>M</a:t>
            </a:r>
            <a:r>
              <a:rPr lang="en-US" b="1" baseline="-25000" dirty="0"/>
              <a:t>Sun</a:t>
            </a:r>
            <a:r>
              <a:rPr lang="en-US" b="1" dirty="0"/>
              <a:t> </a:t>
            </a:r>
            <a:r>
              <a:rPr lang="en-US" dirty="0"/>
              <a:t>have short lives, eventually becoming hot enough to make iron, and </a:t>
            </a:r>
            <a:r>
              <a:rPr lang="en-US" b="1" dirty="0"/>
              <a:t>end in supernova explosions</a:t>
            </a:r>
            <a:r>
              <a:rPr lang="en-US" dirty="0"/>
              <a:t>.</a:t>
            </a:r>
          </a:p>
          <a:p>
            <a:pPr eaLnBrk="1" hangingPunct="1"/>
            <a:r>
              <a:rPr lang="en-US" b="1" dirty="0"/>
              <a:t>Low-mass stars with &lt; </a:t>
            </a:r>
            <a:r>
              <a:rPr lang="en-US" b="1" dirty="0" smtClean="0"/>
              <a:t>4</a:t>
            </a:r>
            <a:r>
              <a:rPr lang="en-US" b="1" i="1" dirty="0" smtClean="0"/>
              <a:t>M</a:t>
            </a:r>
            <a:r>
              <a:rPr lang="en-US" b="1" baseline="-25000" dirty="0" smtClean="0"/>
              <a:t>Sun</a:t>
            </a:r>
            <a:r>
              <a:rPr lang="en-US" b="1" dirty="0" smtClean="0"/>
              <a:t> </a:t>
            </a:r>
            <a:r>
              <a:rPr lang="en-US" dirty="0"/>
              <a:t>have long lives, never become hot enough to fuse carbon nuclei, and </a:t>
            </a:r>
            <a:r>
              <a:rPr lang="en-US" b="1" dirty="0"/>
              <a:t>end as white dwarfs.</a:t>
            </a:r>
          </a:p>
          <a:p>
            <a:pPr eaLnBrk="1" hangingPunct="1"/>
            <a:r>
              <a:rPr lang="en-US" dirty="0"/>
              <a:t>Intermediate-mass stars can make elements heavier than carbon but end as white dwarfs.</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142339" name="Picture 7" descr="17_19_CosCont_LowMass-Anno"/>
          <p:cNvPicPr>
            <a:picLocks noChangeAspect="1" noChangeArrowheads="1"/>
          </p:cNvPicPr>
          <p:nvPr/>
        </p:nvPicPr>
        <p:blipFill>
          <a:blip r:embed="rId3"/>
          <a:srcRect b="6996"/>
          <a:stretch>
            <a:fillRect/>
          </a:stretch>
        </p:blipFill>
        <p:spPr bwMode="auto">
          <a:xfrm>
            <a:off x="296863" y="838200"/>
            <a:ext cx="8548687" cy="2363788"/>
          </a:xfrm>
          <a:prstGeom prst="rect">
            <a:avLst/>
          </a:prstGeom>
          <a:noFill/>
          <a:ln w="9525">
            <a:noFill/>
            <a:miter lim="800000"/>
            <a:headEnd/>
            <a:tailEnd/>
          </a:ln>
        </p:spPr>
      </p:pic>
      <p:sp>
        <p:nvSpPr>
          <p:cNvPr id="142340" name="Rectangle 25"/>
          <p:cNvSpPr>
            <a:spLocks noGrp="1" noChangeArrowheads="1"/>
          </p:cNvSpPr>
          <p:nvPr>
            <p:ph type="title"/>
          </p:nvPr>
        </p:nvSpPr>
        <p:spPr/>
        <p:txBody>
          <a:bodyPr/>
          <a:lstStyle/>
          <a:p>
            <a:pPr eaLnBrk="1" hangingPunct="1"/>
            <a:r>
              <a:rPr lang="en-US"/>
              <a:t>Low-Mass Star Summary</a:t>
            </a:r>
          </a:p>
        </p:txBody>
      </p:sp>
      <p:sp>
        <p:nvSpPr>
          <p:cNvPr id="142341" name="Rectangle 26"/>
          <p:cNvSpPr>
            <a:spLocks noGrp="1" noChangeArrowheads="1"/>
          </p:cNvSpPr>
          <p:nvPr>
            <p:ph type="body" idx="1"/>
          </p:nvPr>
        </p:nvSpPr>
        <p:spPr>
          <a:xfrm>
            <a:off x="365125" y="3656013"/>
            <a:ext cx="8229600" cy="2681287"/>
          </a:xfrm>
          <a:noFill/>
        </p:spPr>
        <p:txBody>
          <a:bodyPr/>
          <a:lstStyle/>
          <a:p>
            <a:pPr marL="457200" indent="-457200" eaLnBrk="1" hangingPunct="1">
              <a:buFontTx/>
              <a:buAutoNum type="arabicPeriod"/>
            </a:pPr>
            <a:r>
              <a:rPr lang="en-US" sz="2400"/>
              <a:t>Main sequence: H fuses to He in core. </a:t>
            </a:r>
          </a:p>
          <a:p>
            <a:pPr marL="457200" indent="-457200" eaLnBrk="1" hangingPunct="1">
              <a:buFontTx/>
              <a:buAutoNum type="arabicPeriod"/>
            </a:pPr>
            <a:r>
              <a:rPr lang="en-US" sz="2400"/>
              <a:t>Red giant: H fuses to He in shell around He core.</a:t>
            </a:r>
          </a:p>
          <a:p>
            <a:pPr marL="457200" indent="-457200" eaLnBrk="1" hangingPunct="1">
              <a:buFontTx/>
              <a:buAutoNum type="arabicPeriod"/>
            </a:pPr>
            <a:r>
              <a:rPr lang="en-US" sz="2400"/>
              <a:t>Helium core burning: He fuses to C in core while H fuses to He in shell.</a:t>
            </a:r>
          </a:p>
          <a:p>
            <a:pPr marL="457200" indent="-457200" eaLnBrk="1" hangingPunct="1">
              <a:buFontTx/>
              <a:buAutoNum type="arabicPeriod"/>
            </a:pPr>
            <a:r>
              <a:rPr lang="en-US" sz="2400"/>
              <a:t>Double shell burning: H and He both fuse in shells.</a:t>
            </a:r>
          </a:p>
          <a:p>
            <a:pPr marL="457200" indent="-457200" eaLnBrk="1" hangingPunct="1">
              <a:buFontTx/>
              <a:buAutoNum type="arabicPeriod"/>
            </a:pPr>
            <a:r>
              <a:rPr lang="en-US" sz="2400"/>
              <a:t>Planetary nebula leaves white dwarf behind.</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pic>
        <p:nvPicPr>
          <p:cNvPr id="146435" name="Picture 5" descr="17_19_CosCont_HighMass-Anno"/>
          <p:cNvPicPr>
            <a:picLocks noChangeAspect="1" noChangeArrowheads="1"/>
          </p:cNvPicPr>
          <p:nvPr/>
        </p:nvPicPr>
        <p:blipFill>
          <a:blip r:embed="rId3"/>
          <a:srcRect b="6497"/>
          <a:stretch>
            <a:fillRect/>
          </a:stretch>
        </p:blipFill>
        <p:spPr bwMode="auto">
          <a:xfrm>
            <a:off x="296863" y="857250"/>
            <a:ext cx="8548687" cy="2559050"/>
          </a:xfrm>
          <a:prstGeom prst="rect">
            <a:avLst/>
          </a:prstGeom>
          <a:noFill/>
          <a:ln w="9525">
            <a:noFill/>
            <a:miter lim="800000"/>
            <a:headEnd/>
            <a:tailEnd/>
          </a:ln>
        </p:spPr>
      </p:pic>
      <p:sp>
        <p:nvSpPr>
          <p:cNvPr id="146436" name="Rectangle 21"/>
          <p:cNvSpPr>
            <a:spLocks noGrp="1" noChangeArrowheads="1"/>
          </p:cNvSpPr>
          <p:nvPr>
            <p:ph type="body" idx="1"/>
          </p:nvPr>
        </p:nvSpPr>
        <p:spPr>
          <a:xfrm>
            <a:off x="365125" y="3503613"/>
            <a:ext cx="8229600" cy="2922587"/>
          </a:xfrm>
        </p:spPr>
        <p:txBody>
          <a:bodyPr/>
          <a:lstStyle/>
          <a:p>
            <a:pPr marL="533400" indent="-533400" eaLnBrk="1" hangingPunct="1">
              <a:lnSpc>
                <a:spcPct val="90000"/>
              </a:lnSpc>
              <a:buFontTx/>
              <a:buAutoNum type="arabicPeriod"/>
            </a:pPr>
            <a:r>
              <a:rPr lang="en-US" sz="2400" dirty="0"/>
              <a:t>Main sequence: H fuses to He in core. </a:t>
            </a:r>
          </a:p>
          <a:p>
            <a:pPr marL="533400" indent="-533400" eaLnBrk="1" hangingPunct="1">
              <a:lnSpc>
                <a:spcPct val="90000"/>
              </a:lnSpc>
              <a:buFontTx/>
              <a:buAutoNum type="arabicPeriod"/>
            </a:pPr>
            <a:r>
              <a:rPr lang="en-US" sz="2400" dirty="0"/>
              <a:t>Red supergiant: H fuses to He in shell around He core.</a:t>
            </a:r>
          </a:p>
          <a:p>
            <a:pPr marL="533400" indent="-533400" eaLnBrk="1" hangingPunct="1">
              <a:lnSpc>
                <a:spcPct val="90000"/>
              </a:lnSpc>
              <a:buFontTx/>
              <a:buAutoNum type="arabicPeriod"/>
            </a:pPr>
            <a:r>
              <a:rPr lang="en-US" sz="2400" dirty="0"/>
              <a:t>Helium core burning: </a:t>
            </a:r>
          </a:p>
          <a:p>
            <a:pPr marL="533400" indent="-533400" eaLnBrk="1" hangingPunct="1">
              <a:lnSpc>
                <a:spcPct val="90000"/>
              </a:lnSpc>
              <a:buFontTx/>
              <a:buAutoNum type="arabicPeriod"/>
            </a:pPr>
            <a:r>
              <a:rPr lang="en-US" sz="2400" dirty="0"/>
              <a:t>He fuses to C in core while H fuses to He in shell.</a:t>
            </a:r>
          </a:p>
          <a:p>
            <a:pPr marL="533400" indent="-533400" eaLnBrk="1" hangingPunct="1">
              <a:lnSpc>
                <a:spcPct val="90000"/>
              </a:lnSpc>
              <a:buFontTx/>
              <a:buAutoNum type="arabicPeriod"/>
            </a:pPr>
            <a:r>
              <a:rPr lang="en-US" sz="2400" dirty="0"/>
              <a:t>Multiple shell burning: </a:t>
            </a:r>
          </a:p>
          <a:p>
            <a:pPr marL="533400" indent="-533400" eaLnBrk="1" hangingPunct="1">
              <a:lnSpc>
                <a:spcPct val="90000"/>
              </a:lnSpc>
              <a:buFontTx/>
              <a:buAutoNum type="arabicPeriod"/>
            </a:pPr>
            <a:r>
              <a:rPr lang="en-US" sz="2400" dirty="0"/>
              <a:t>Many elements fuse in shells.</a:t>
            </a:r>
          </a:p>
          <a:p>
            <a:pPr marL="533400" indent="-533400" eaLnBrk="1" hangingPunct="1">
              <a:lnSpc>
                <a:spcPct val="90000"/>
              </a:lnSpc>
              <a:buFontTx/>
              <a:buAutoNum type="arabicPeriod"/>
            </a:pPr>
            <a:r>
              <a:rPr lang="en-US" sz="2400" dirty="0"/>
              <a:t>Supernova leaves neutron star</a:t>
            </a:r>
            <a:r>
              <a:rPr lang="en-US" sz="2400" dirty="0" smtClean="0"/>
              <a:t> or black hole behind</a:t>
            </a:r>
            <a:r>
              <a:rPr lang="en-US" sz="2400" dirty="0"/>
              <a:t>.</a:t>
            </a:r>
          </a:p>
        </p:txBody>
      </p:sp>
      <p:sp>
        <p:nvSpPr>
          <p:cNvPr id="146437" name="Text Box 2"/>
          <p:cNvSpPr>
            <a:spLocks noGrp="1" noChangeArrowheads="1"/>
          </p:cNvSpPr>
          <p:nvPr>
            <p:ph type="title"/>
          </p:nvPr>
        </p:nvSpPr>
        <p:spPr>
          <a:noFill/>
        </p:spPr>
        <p:txBody>
          <a:bodyPr/>
          <a:lstStyle/>
          <a:p>
            <a:pPr marL="457200" indent="-457200" eaLnBrk="1" hangingPunct="1"/>
            <a:r>
              <a:rPr lang="en-US"/>
              <a:t>Life Stages of High-Mass Star</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0"/>
          </p:nvPr>
        </p:nvSpPr>
        <p:spPr/>
        <p:txBody>
          <a:bodyPr/>
          <a:lstStyle/>
          <a:p>
            <a:pPr>
              <a:defRPr/>
            </a:pPr>
            <a:r>
              <a:rPr lang="en-GB"/>
              <a:t>© 2014 Pearson Education, Inc.</a:t>
            </a:r>
          </a:p>
        </p:txBody>
      </p:sp>
      <p:pic>
        <p:nvPicPr>
          <p:cNvPr id="148483" name="Picture 17" descr="17_20_Figure"/>
          <p:cNvPicPr>
            <a:picLocks noChangeAspect="1" noChangeArrowheads="1"/>
          </p:cNvPicPr>
          <p:nvPr/>
        </p:nvPicPr>
        <p:blipFill>
          <a:blip r:embed="rId3"/>
          <a:srcRect t="23738" b="36755"/>
          <a:stretch>
            <a:fillRect/>
          </a:stretch>
        </p:blipFill>
        <p:spPr bwMode="auto">
          <a:xfrm>
            <a:off x="501650" y="1041400"/>
            <a:ext cx="8140700" cy="5464175"/>
          </a:xfrm>
          <a:prstGeom prst="rect">
            <a:avLst/>
          </a:prstGeom>
          <a:noFill/>
          <a:ln w="9525">
            <a:noFill/>
            <a:miter lim="800000"/>
            <a:headEnd/>
            <a:tailEnd/>
          </a:ln>
        </p:spPr>
      </p:pic>
      <p:sp>
        <p:nvSpPr>
          <p:cNvPr id="148484" name="Rectangle 16"/>
          <p:cNvSpPr>
            <a:spLocks noGrp="1" noChangeArrowheads="1"/>
          </p:cNvSpPr>
          <p:nvPr>
            <p:ph type="title"/>
          </p:nvPr>
        </p:nvSpPr>
        <p:spPr>
          <a:xfrm>
            <a:off x="0" y="0"/>
            <a:ext cx="9144000" cy="1066800"/>
          </a:xfrm>
        </p:spPr>
        <p:txBody>
          <a:bodyPr/>
          <a:lstStyle/>
          <a:p>
            <a:pPr eaLnBrk="1" hangingPunct="1"/>
            <a:r>
              <a:rPr lang="en-US"/>
              <a:t>How are the lives of stars with close companions different?</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50531" name="Rectangle 11"/>
          <p:cNvSpPr>
            <a:spLocks noGrp="1" noChangeArrowheads="1"/>
          </p:cNvSpPr>
          <p:nvPr>
            <p:ph type="title"/>
          </p:nvPr>
        </p:nvSpPr>
        <p:spPr/>
        <p:txBody>
          <a:bodyPr/>
          <a:lstStyle/>
          <a:p>
            <a:pPr eaLnBrk="1" hangingPunct="1"/>
            <a:r>
              <a:rPr lang="en-US"/>
              <a:t>Thought Question</a:t>
            </a:r>
          </a:p>
        </p:txBody>
      </p:sp>
      <p:sp>
        <p:nvSpPr>
          <p:cNvPr id="150532" name="Rectangle 12"/>
          <p:cNvSpPr>
            <a:spLocks noGrp="1" noChangeArrowheads="1"/>
          </p:cNvSpPr>
          <p:nvPr>
            <p:ph type="body" idx="1"/>
          </p:nvPr>
        </p:nvSpPr>
        <p:spPr>
          <a:xfrm>
            <a:off x="365125" y="1141413"/>
            <a:ext cx="8064500" cy="5106987"/>
          </a:xfrm>
        </p:spPr>
        <p:txBody>
          <a:bodyPr/>
          <a:lstStyle/>
          <a:p>
            <a:pPr eaLnBrk="1" hangingPunct="1"/>
            <a:r>
              <a:rPr lang="en-US"/>
              <a:t>The binary star Algol consists of a 3.7</a:t>
            </a:r>
            <a:r>
              <a:rPr lang="en-US" i="1"/>
              <a:t>M</a:t>
            </a:r>
            <a:r>
              <a:rPr lang="en-US" baseline="-25000"/>
              <a:t>Sun</a:t>
            </a:r>
            <a:r>
              <a:rPr lang="en-US"/>
              <a:t> main-sequence star and a 0.8</a:t>
            </a:r>
            <a:r>
              <a:rPr lang="en-US" i="1"/>
              <a:t>M</a:t>
            </a:r>
            <a:r>
              <a:rPr lang="en-US" baseline="-25000"/>
              <a:t>Sun</a:t>
            </a:r>
            <a:r>
              <a:rPr lang="en-US"/>
              <a:t> subgiant star. </a:t>
            </a:r>
          </a:p>
          <a:p>
            <a:pPr eaLnBrk="1" hangingPunct="1"/>
            <a:endParaRPr lang="en-US"/>
          </a:p>
          <a:p>
            <a:pPr eaLnBrk="1" hangingPunct="1"/>
            <a:r>
              <a:rPr lang="en-US"/>
              <a:t>What</a:t>
            </a:r>
            <a:r>
              <a:rPr lang="en-US" altLang="ja-JP"/>
              <a:t>'s strange about this pairing?</a:t>
            </a:r>
          </a:p>
          <a:p>
            <a:pPr eaLnBrk="1" hangingPunct="1"/>
            <a:endParaRPr lang="en-US"/>
          </a:p>
          <a:p>
            <a:pPr eaLnBrk="1" hangingPunct="1"/>
            <a:r>
              <a:rPr lang="en-US"/>
              <a:t>How did it come about?</a:t>
            </a:r>
          </a:p>
        </p:txBody>
      </p:sp>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GB"/>
              <a:t>© 2014 Pearson Education, Inc.</a:t>
            </a:r>
          </a:p>
        </p:txBody>
      </p:sp>
      <p:sp>
        <p:nvSpPr>
          <p:cNvPr id="152579" name="Rectangle 21"/>
          <p:cNvSpPr>
            <a:spLocks noGrp="1" noChangeArrowheads="1"/>
          </p:cNvSpPr>
          <p:nvPr>
            <p:ph type="body" idx="1"/>
          </p:nvPr>
        </p:nvSpPr>
        <p:spPr>
          <a:xfrm>
            <a:off x="5027613" y="684213"/>
            <a:ext cx="3554412" cy="5106987"/>
          </a:xfrm>
          <a:noFill/>
        </p:spPr>
        <p:txBody>
          <a:bodyPr/>
          <a:lstStyle/>
          <a:p>
            <a:pPr eaLnBrk="1" hangingPunct="1"/>
            <a:r>
              <a:rPr lang="en-US"/>
              <a:t>The stars in Algol are close enough that matter can flow from the subgiant onto the main-sequence star.</a:t>
            </a:r>
          </a:p>
        </p:txBody>
      </p:sp>
      <p:sp>
        <p:nvSpPr>
          <p:cNvPr id="152580" name="Rectangle 2"/>
          <p:cNvSpPr>
            <a:spLocks noGrp="1" noChangeArrowheads="1"/>
          </p:cNvSpPr>
          <p:nvPr>
            <p:ph type="title"/>
          </p:nvPr>
        </p:nvSpPr>
        <p:spPr>
          <a:noFill/>
        </p:spPr>
        <p:txBody>
          <a:bodyPr/>
          <a:lstStyle/>
          <a:p>
            <a:pPr eaLnBrk="1" hangingPunct="1"/>
            <a:r>
              <a:rPr lang="en-US"/>
              <a:t>Thought Question Answers</a:t>
            </a:r>
          </a:p>
        </p:txBody>
      </p:sp>
      <p:pic>
        <p:nvPicPr>
          <p:cNvPr id="152581" name="Picture 23" descr="17_20_Figure"/>
          <p:cNvPicPr>
            <a:picLocks noChangeAspect="1" noChangeArrowheads="1"/>
          </p:cNvPicPr>
          <p:nvPr/>
        </p:nvPicPr>
        <p:blipFill>
          <a:blip r:embed="rId3"/>
          <a:srcRect b="2739"/>
          <a:stretch>
            <a:fillRect/>
          </a:stretch>
        </p:blipFill>
        <p:spPr bwMode="auto">
          <a:xfrm>
            <a:off x="847725" y="584200"/>
            <a:ext cx="3578225" cy="5915025"/>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54627" name="Rectangle 20"/>
          <p:cNvSpPr>
            <a:spLocks noGrp="1" noChangeArrowheads="1"/>
          </p:cNvSpPr>
          <p:nvPr>
            <p:ph type="body" idx="1"/>
          </p:nvPr>
        </p:nvSpPr>
        <p:spPr>
          <a:xfrm>
            <a:off x="5027613" y="685800"/>
            <a:ext cx="3644900" cy="5715000"/>
          </a:xfrm>
          <a:noFill/>
        </p:spPr>
        <p:txBody>
          <a:bodyPr/>
          <a:lstStyle/>
          <a:p>
            <a:pPr eaLnBrk="1" hangingPunct="1"/>
            <a:r>
              <a:rPr lang="en-US" sz="2400"/>
              <a:t>The star that is now a subgiant was originally more massive.</a:t>
            </a:r>
          </a:p>
          <a:p>
            <a:pPr eaLnBrk="1" hangingPunct="1"/>
            <a:endParaRPr lang="en-US" sz="2400"/>
          </a:p>
          <a:p>
            <a:pPr eaLnBrk="1" hangingPunct="1"/>
            <a:r>
              <a:rPr lang="en-US" sz="2400"/>
              <a:t>As it reached the end of its life and started to grow, it began to transfer mass to its companion (</a:t>
            </a:r>
            <a:r>
              <a:rPr lang="en-US" sz="2400" i="1"/>
              <a:t>mass exchange</a:t>
            </a:r>
            <a:r>
              <a:rPr lang="en-US" sz="2400"/>
              <a:t>).</a:t>
            </a:r>
          </a:p>
          <a:p>
            <a:pPr eaLnBrk="1" hangingPunct="1"/>
            <a:endParaRPr lang="en-US" sz="2400"/>
          </a:p>
          <a:p>
            <a:pPr eaLnBrk="1" hangingPunct="1"/>
            <a:r>
              <a:rPr lang="en-US" sz="2400"/>
              <a:t>Now the companion star is more massive.</a:t>
            </a:r>
          </a:p>
        </p:txBody>
      </p:sp>
      <p:pic>
        <p:nvPicPr>
          <p:cNvPr id="154628" name="Picture 21" descr="17_20_Figure"/>
          <p:cNvPicPr>
            <a:picLocks noChangeAspect="1" noChangeArrowheads="1"/>
          </p:cNvPicPr>
          <p:nvPr/>
        </p:nvPicPr>
        <p:blipFill>
          <a:blip r:embed="rId3"/>
          <a:srcRect b="2739"/>
          <a:stretch>
            <a:fillRect/>
          </a:stretch>
        </p:blipFill>
        <p:spPr bwMode="auto">
          <a:xfrm>
            <a:off x="847725" y="584200"/>
            <a:ext cx="3578225" cy="5915025"/>
          </a:xfrm>
          <a:prstGeom prst="rect">
            <a:avLst/>
          </a:prstGeom>
          <a:noFill/>
          <a:ln w="9525">
            <a:noFill/>
            <a:miter lim="800000"/>
            <a:headEnd/>
            <a:tailEnd/>
          </a:ln>
        </p:spPr>
      </p:pic>
    </p:spTree>
  </p:cSld>
  <p:clrMapOvr>
    <a:masterClrMapping/>
  </p:clrMapOvr>
  <p:transition xmlns:p14="http://schemas.microsoft.com/office/powerpoint/2010/main">
    <p:sndAc>
      <p:endSnd/>
    </p:sndAc>
  </p:transition>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GB"/>
              <a:t>© 2014 Pearson Education, Inc.</a:t>
            </a:r>
          </a:p>
        </p:txBody>
      </p:sp>
      <p:sp>
        <p:nvSpPr>
          <p:cNvPr id="156675" name="Rectangle 11"/>
          <p:cNvSpPr>
            <a:spLocks noGrp="1" noChangeArrowheads="1"/>
          </p:cNvSpPr>
          <p:nvPr>
            <p:ph type="title"/>
          </p:nvPr>
        </p:nvSpPr>
        <p:spPr/>
        <p:txBody>
          <a:bodyPr/>
          <a:lstStyle/>
          <a:p>
            <a:pPr eaLnBrk="1" hangingPunct="1"/>
            <a:r>
              <a:rPr lang="en-US"/>
              <a:t>What have we learned?</a:t>
            </a:r>
          </a:p>
        </p:txBody>
      </p:sp>
      <p:sp>
        <p:nvSpPr>
          <p:cNvPr id="156676" name="Rectangle 12"/>
          <p:cNvSpPr>
            <a:spLocks noGrp="1" noChangeArrowheads="1"/>
          </p:cNvSpPr>
          <p:nvPr>
            <p:ph type="body" idx="1"/>
          </p:nvPr>
        </p:nvSpPr>
        <p:spPr>
          <a:xfrm>
            <a:off x="365125" y="1141413"/>
            <a:ext cx="8509000" cy="5106987"/>
          </a:xfrm>
        </p:spPr>
        <p:txBody>
          <a:bodyPr/>
          <a:lstStyle/>
          <a:p>
            <a:pPr eaLnBrk="1" hangingPunct="1"/>
            <a:r>
              <a:rPr lang="en-US" b="1"/>
              <a:t>How does a star</a:t>
            </a:r>
            <a:r>
              <a:rPr lang="en-US" altLang="ja-JP" b="1"/>
              <a:t>'s mass determine its life story?</a:t>
            </a:r>
          </a:p>
          <a:p>
            <a:pPr lvl="1" eaLnBrk="1" hangingPunct="1"/>
            <a:r>
              <a:rPr lang="en-US">
                <a:ea typeface="ＭＳ Ｐゴシック" pitchFamily="-65" charset="-128"/>
              </a:rPr>
              <a:t>Mass determines how high a star</a:t>
            </a:r>
            <a:r>
              <a:rPr lang="en-US" altLang="ja-JP">
                <a:ea typeface="ＭＳ Ｐゴシック" pitchFamily="-65" charset="-128"/>
              </a:rPr>
              <a:t>'s core temperature can rise and therefore determines how quickly a star uses its fuel and what kinds of elements it can make.</a:t>
            </a:r>
          </a:p>
          <a:p>
            <a:pPr eaLnBrk="1" hangingPunct="1"/>
            <a:r>
              <a:rPr lang="en-US" b="1"/>
              <a:t>How are the lives of stars with close companions different?</a:t>
            </a:r>
          </a:p>
          <a:p>
            <a:pPr lvl="1" eaLnBrk="1" hangingPunct="1"/>
            <a:r>
              <a:rPr lang="en-US">
                <a:ea typeface="ＭＳ Ｐゴシック" pitchFamily="-65" charset="-128"/>
              </a:rPr>
              <a:t>Stars with close companions can exchange mass, altering the usual life stories of stars.</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XX_LectureOutline">
  <a:themeElements>
    <a:clrScheme name="XX_LectureOutli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XX_LectureOutline">
      <a:majorFont>
        <a:latin typeface="Arial"/>
        <a:ea typeface="Arial"/>
        <a:cs typeface="Arial"/>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XX_LectureOutlin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XX_LectureOutlin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XX_LectureOutlin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XX_LectureOutlin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XX_LectureOutlin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XX_LectureOutlin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XX_LectureOutlin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XX_LectureOutlin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XX_LectureOutlin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XX_LectureOutlin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XX_LectureOutlin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XX_LectureOutlin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HD:Users:Shared:Vadivel:19-feb:XX_LectureOutline.pot</Template>
  <TotalTime>23654</TotalTime>
  <Words>4376</Words>
  <Application>Microsoft Macintosh PowerPoint</Application>
  <PresentationFormat>On-screen Show (4:3)</PresentationFormat>
  <Paragraphs>430</Paragraphs>
  <Slides>83</Slides>
  <Notes>58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83</vt:i4>
      </vt:variant>
    </vt:vector>
  </HeadingPairs>
  <TitlesOfParts>
    <vt:vector size="85" baseType="lpstr">
      <vt:lpstr>XX_LectureOutline</vt:lpstr>
      <vt:lpstr>Equation</vt:lpstr>
      <vt:lpstr>Star Stuff</vt:lpstr>
      <vt:lpstr>17.1 Lives in the Balance</vt:lpstr>
      <vt:lpstr>How does a star's mass affect nuclear fusion?</vt:lpstr>
      <vt:lpstr>Stellar Mass and Fusion</vt:lpstr>
      <vt:lpstr>Stellar Evolution: On and Off the Main Sequence</vt:lpstr>
      <vt:lpstr>PowerPoint Presentation</vt:lpstr>
      <vt:lpstr>Star Clusters and Stellar Lives</vt:lpstr>
      <vt:lpstr>Stellar Evolution: On and Off the Main Sequence</vt:lpstr>
      <vt:lpstr>Stellar Evolution: On and Off the Main Sequence</vt:lpstr>
      <vt:lpstr>Stellar Evolution: On and Off the Main Sequence</vt:lpstr>
      <vt:lpstr>Stellar Evolution: On and Off the Main Sequence</vt:lpstr>
      <vt:lpstr>Stellar Evolution: On and Off the Main Sequence</vt:lpstr>
      <vt:lpstr>Stellar Evolution: On and Off the Main Sequence</vt:lpstr>
      <vt:lpstr>Stellar Evolution: On and Off the Main Sequence</vt:lpstr>
      <vt:lpstr>The Sun’s Fate</vt:lpstr>
      <vt:lpstr>Stellar Evolution: On and Off the Main Sequence</vt:lpstr>
      <vt:lpstr>Thought Question</vt:lpstr>
      <vt:lpstr>Thought Question</vt:lpstr>
      <vt:lpstr>PowerPoint Presentation</vt:lpstr>
      <vt:lpstr>Core Helium Fusion: The Triple Alpha Process</vt:lpstr>
      <vt:lpstr>Core He Fusion</vt:lpstr>
      <vt:lpstr>Safety Valve</vt:lpstr>
      <vt:lpstr>Degeneracy Pressure</vt:lpstr>
      <vt:lpstr>Helium Flash</vt:lpstr>
      <vt:lpstr>Thought Question</vt:lpstr>
      <vt:lpstr>Thought Question</vt:lpstr>
      <vt:lpstr>Helium Flash</vt:lpstr>
      <vt:lpstr>PowerPoint Presentation</vt:lpstr>
      <vt:lpstr>Life Track after Helium Flash</vt:lpstr>
      <vt:lpstr>The Death of Low Mass Stars</vt:lpstr>
      <vt:lpstr>The Death of Low Mass Stars</vt:lpstr>
      <vt:lpstr>The Death of Low Mass Stars</vt:lpstr>
      <vt:lpstr>How does a low-mass star die?</vt:lpstr>
      <vt:lpstr>Thought Question</vt:lpstr>
      <vt:lpstr>Thought Question</vt:lpstr>
      <vt:lpstr>Planetary Nebulae</vt:lpstr>
      <vt:lpstr>White Dwarfs</vt:lpstr>
      <vt:lpstr>White Dwarfs</vt:lpstr>
      <vt:lpstr>End of Fusion</vt:lpstr>
      <vt:lpstr>Life Track of a Sun-like Star</vt:lpstr>
      <vt:lpstr>Earth's Fate</vt:lpstr>
      <vt:lpstr>Earth's Fate</vt:lpstr>
      <vt:lpstr>What have we learned?</vt:lpstr>
      <vt:lpstr>17.3 Life as a High-Mass Star</vt:lpstr>
      <vt:lpstr>CNO Cycle</vt:lpstr>
      <vt:lpstr>Life Stages of High-Mass Stars</vt:lpstr>
      <vt:lpstr>Life Stages of High-Mass Stars</vt:lpstr>
      <vt:lpstr>How do high-mass stars make the elements necessary for life?</vt:lpstr>
      <vt:lpstr>PowerPoint Presentation</vt:lpstr>
      <vt:lpstr>PowerPoint Presentation</vt:lpstr>
      <vt:lpstr>PowerPoint Presentation</vt:lpstr>
      <vt:lpstr>Helium Capture</vt:lpstr>
      <vt:lpstr>PowerPoint Presentation</vt:lpstr>
      <vt:lpstr>Advanced Nuclear Burning</vt:lpstr>
      <vt:lpstr>PowerPoint Presentation</vt:lpstr>
      <vt:lpstr>Stellar Evolution of Massive Stars</vt:lpstr>
      <vt:lpstr>Multiple Shell Burning</vt:lpstr>
      <vt:lpstr>PowerPoint Presentation</vt:lpstr>
      <vt:lpstr>PowerPoint Presentation</vt:lpstr>
      <vt:lpstr>How does a high-mass star die?</vt:lpstr>
      <vt:lpstr>Core Collapse</vt:lpstr>
      <vt:lpstr>Core Collapse</vt:lpstr>
      <vt:lpstr>Core Bounce</vt:lpstr>
      <vt:lpstr>Supernova Explosions</vt:lpstr>
      <vt:lpstr>Energetics</vt:lpstr>
      <vt:lpstr>Heavy Elements Produced During Supernova Exposions</vt:lpstr>
      <vt:lpstr> </vt:lpstr>
      <vt:lpstr>Supernova Remnant</vt:lpstr>
      <vt:lpstr>Supernova 1987A</vt:lpstr>
      <vt:lpstr>Supernova 1987A</vt:lpstr>
      <vt:lpstr>Rings around Supernova 1987A</vt:lpstr>
      <vt:lpstr>Rate of Supernovae in the Milky Way</vt:lpstr>
      <vt:lpstr>What have we learned?</vt:lpstr>
      <vt:lpstr>17.4 The Roles of Mass and Mass Exchange</vt:lpstr>
      <vt:lpstr>How does a star's mass determine its life story?</vt:lpstr>
      <vt:lpstr>Role of Mass</vt:lpstr>
      <vt:lpstr>Low-Mass Star Summary</vt:lpstr>
      <vt:lpstr>Life Stages of High-Mass Star</vt:lpstr>
      <vt:lpstr>How are the lives of stars with close companions different?</vt:lpstr>
      <vt:lpstr>Thought Question</vt:lpstr>
      <vt:lpstr>Thought Question Answers</vt:lpstr>
      <vt:lpstr>PowerPoint Presentation</vt:lpstr>
      <vt:lpstr>What have we learned?</vt:lpstr>
    </vt:vector>
  </TitlesOfParts>
  <Company>STScI/OPO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Testing</dc:title>
  <dc:creator>Mark Voit</dc:creator>
  <cp:lastModifiedBy>George Chartas</cp:lastModifiedBy>
  <cp:revision>493</cp:revision>
  <cp:lastPrinted>2004-03-22T15:55:27Z</cp:lastPrinted>
  <dcterms:created xsi:type="dcterms:W3CDTF">2015-02-22T18:02:16Z</dcterms:created>
  <dcterms:modified xsi:type="dcterms:W3CDTF">2016-10-11T17:25:43Z</dcterms:modified>
</cp:coreProperties>
</file>