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embeddings/oleObject1.bin" ContentType="application/vnd.openxmlformats-officedocument.oleObject"/>
  <Override PartName="/ppt/notesSlides/notesSlide15.xml" ContentType="application/vnd.openxmlformats-officedocument.presentationml.notesSlide+xml"/>
  <Override PartName="/ppt/embeddings/oleObject2.bin" ContentType="application/vnd.openxmlformats-officedocument.oleObject"/>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embeddings/oleObject3.bin" ContentType="application/vnd.openxmlformats-officedocument.oleObject"/>
  <Override PartName="/ppt/embeddings/oleObject4.bin" ContentType="application/vnd.openxmlformats-officedocument.oleObject"/>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0" r:id="rId1"/>
  </p:sldMasterIdLst>
  <p:notesMasterIdLst>
    <p:notesMasterId r:id="rId79"/>
  </p:notesMasterIdLst>
  <p:handoutMasterIdLst>
    <p:handoutMasterId r:id="rId80"/>
  </p:handoutMasterIdLst>
  <p:sldIdLst>
    <p:sldId id="1757" r:id="rId2"/>
    <p:sldId id="1779" r:id="rId3"/>
    <p:sldId id="1845" r:id="rId4"/>
    <p:sldId id="1780" r:id="rId5"/>
    <p:sldId id="1848" r:id="rId6"/>
    <p:sldId id="1849" r:id="rId7"/>
    <p:sldId id="1695" r:id="rId8"/>
    <p:sldId id="1606" r:id="rId9"/>
    <p:sldId id="1607" r:id="rId10"/>
    <p:sldId id="1788" r:id="rId11"/>
    <p:sldId id="1647" r:id="rId12"/>
    <p:sldId id="1648" r:id="rId13"/>
    <p:sldId id="1649" r:id="rId14"/>
    <p:sldId id="1796" r:id="rId15"/>
    <p:sldId id="1696" r:id="rId16"/>
    <p:sldId id="1850" r:id="rId17"/>
    <p:sldId id="1851" r:id="rId18"/>
    <p:sldId id="1852" r:id="rId19"/>
    <p:sldId id="1853" r:id="rId20"/>
    <p:sldId id="1854" r:id="rId21"/>
    <p:sldId id="1855" r:id="rId22"/>
    <p:sldId id="1856" r:id="rId23"/>
    <p:sldId id="1781" r:id="rId24"/>
    <p:sldId id="1782" r:id="rId25"/>
    <p:sldId id="1816" r:id="rId26"/>
    <p:sldId id="1817" r:id="rId27"/>
    <p:sldId id="1818" r:id="rId28"/>
    <p:sldId id="1819" r:id="rId29"/>
    <p:sldId id="1836" r:id="rId30"/>
    <p:sldId id="1821" r:id="rId31"/>
    <p:sldId id="1857" r:id="rId32"/>
    <p:sldId id="1824" r:id="rId33"/>
    <p:sldId id="1826" r:id="rId34"/>
    <p:sldId id="1829" r:id="rId35"/>
    <p:sldId id="1842" r:id="rId36"/>
    <p:sldId id="1841" r:id="rId37"/>
    <p:sldId id="1840" r:id="rId38"/>
    <p:sldId id="1843" r:id="rId39"/>
    <p:sldId id="1844" r:id="rId40"/>
    <p:sldId id="1835" r:id="rId41"/>
    <p:sldId id="1789" r:id="rId42"/>
    <p:sldId id="1633" r:id="rId43"/>
    <p:sldId id="1858" r:id="rId44"/>
    <p:sldId id="1859" r:id="rId45"/>
    <p:sldId id="1860" r:id="rId46"/>
    <p:sldId id="1671" r:id="rId47"/>
    <p:sldId id="1672" r:id="rId48"/>
    <p:sldId id="1743" r:id="rId49"/>
    <p:sldId id="1725" r:id="rId50"/>
    <p:sldId id="1861" r:id="rId51"/>
    <p:sldId id="1784" r:id="rId52"/>
    <p:sldId id="1785" r:id="rId53"/>
    <p:sldId id="1786" r:id="rId54"/>
    <p:sldId id="1742" r:id="rId55"/>
    <p:sldId id="1790" r:id="rId56"/>
    <p:sldId id="1733" r:id="rId57"/>
    <p:sldId id="1734" r:id="rId58"/>
    <p:sldId id="1735" r:id="rId59"/>
    <p:sldId id="1736" r:id="rId60"/>
    <p:sldId id="1738" r:id="rId61"/>
    <p:sldId id="1787" r:id="rId62"/>
    <p:sldId id="1791" r:id="rId63"/>
    <p:sldId id="1793" r:id="rId64"/>
    <p:sldId id="1864" r:id="rId65"/>
    <p:sldId id="1865" r:id="rId66"/>
    <p:sldId id="1866" r:id="rId67"/>
    <p:sldId id="1867" r:id="rId68"/>
    <p:sldId id="1862" r:id="rId69"/>
    <p:sldId id="1673" r:id="rId70"/>
    <p:sldId id="1837" r:id="rId71"/>
    <p:sldId id="1838" r:id="rId72"/>
    <p:sldId id="1688" r:id="rId73"/>
    <p:sldId id="1863" r:id="rId74"/>
    <p:sldId id="1839" r:id="rId75"/>
    <p:sldId id="1868" r:id="rId76"/>
    <p:sldId id="1869" r:id="rId77"/>
    <p:sldId id="1794" r:id="rId78"/>
  </p:sldIdLst>
  <p:sldSz cx="9144000" cy="6858000" type="screen4x3"/>
  <p:notesSz cx="6985000" cy="9271000"/>
  <p:defaultTextStyle>
    <a:defPPr>
      <a:defRPr lang="en-US"/>
    </a:defPPr>
    <a:lvl1pPr algn="l" rtl="0" fontAlgn="base">
      <a:spcBef>
        <a:spcPct val="0"/>
      </a:spcBef>
      <a:spcAft>
        <a:spcPct val="0"/>
      </a:spcAft>
      <a:defRPr sz="2400" b="1" kern="1200">
        <a:solidFill>
          <a:schemeClr val="tx1"/>
        </a:solidFill>
        <a:latin typeface="Times New Roman" pitchFamily="-108" charset="0"/>
        <a:ea typeface="ＭＳ Ｐゴシック" pitchFamily="-108" charset="-128"/>
        <a:cs typeface="ＭＳ Ｐゴシック" pitchFamily="-108" charset="-128"/>
      </a:defRPr>
    </a:lvl1pPr>
    <a:lvl2pPr marL="457200" algn="l" rtl="0" fontAlgn="base">
      <a:spcBef>
        <a:spcPct val="0"/>
      </a:spcBef>
      <a:spcAft>
        <a:spcPct val="0"/>
      </a:spcAft>
      <a:defRPr sz="2400" b="1" kern="1200">
        <a:solidFill>
          <a:schemeClr val="tx1"/>
        </a:solidFill>
        <a:latin typeface="Times New Roman" pitchFamily="-108" charset="0"/>
        <a:ea typeface="ＭＳ Ｐゴシック" pitchFamily="-108" charset="-128"/>
        <a:cs typeface="ＭＳ Ｐゴシック" pitchFamily="-108" charset="-128"/>
      </a:defRPr>
    </a:lvl2pPr>
    <a:lvl3pPr marL="914400" algn="l" rtl="0" fontAlgn="base">
      <a:spcBef>
        <a:spcPct val="0"/>
      </a:spcBef>
      <a:spcAft>
        <a:spcPct val="0"/>
      </a:spcAft>
      <a:defRPr sz="2400" b="1" kern="1200">
        <a:solidFill>
          <a:schemeClr val="tx1"/>
        </a:solidFill>
        <a:latin typeface="Times New Roman" pitchFamily="-108" charset="0"/>
        <a:ea typeface="ＭＳ Ｐゴシック" pitchFamily="-108" charset="-128"/>
        <a:cs typeface="ＭＳ Ｐゴシック" pitchFamily="-108" charset="-128"/>
      </a:defRPr>
    </a:lvl3pPr>
    <a:lvl4pPr marL="1371600" algn="l" rtl="0" fontAlgn="base">
      <a:spcBef>
        <a:spcPct val="0"/>
      </a:spcBef>
      <a:spcAft>
        <a:spcPct val="0"/>
      </a:spcAft>
      <a:defRPr sz="2400" b="1" kern="1200">
        <a:solidFill>
          <a:schemeClr val="tx1"/>
        </a:solidFill>
        <a:latin typeface="Times New Roman" pitchFamily="-108" charset="0"/>
        <a:ea typeface="ＭＳ Ｐゴシック" pitchFamily="-108" charset="-128"/>
        <a:cs typeface="ＭＳ Ｐゴシック" pitchFamily="-108" charset="-128"/>
      </a:defRPr>
    </a:lvl4pPr>
    <a:lvl5pPr marL="1828800" algn="l" rtl="0" fontAlgn="base">
      <a:spcBef>
        <a:spcPct val="0"/>
      </a:spcBef>
      <a:spcAft>
        <a:spcPct val="0"/>
      </a:spcAft>
      <a:defRPr sz="2400" b="1" kern="1200">
        <a:solidFill>
          <a:schemeClr val="tx1"/>
        </a:solidFill>
        <a:latin typeface="Times New Roman" pitchFamily="-108" charset="0"/>
        <a:ea typeface="ＭＳ Ｐゴシック" pitchFamily="-108" charset="-128"/>
        <a:cs typeface="ＭＳ Ｐゴシック" pitchFamily="-108" charset="-128"/>
      </a:defRPr>
    </a:lvl5pPr>
    <a:lvl6pPr marL="2286000" algn="l" defTabSz="457200" rtl="0" eaLnBrk="1" latinLnBrk="0" hangingPunct="1">
      <a:defRPr sz="2400" b="1" kern="1200">
        <a:solidFill>
          <a:schemeClr val="tx1"/>
        </a:solidFill>
        <a:latin typeface="Times New Roman" pitchFamily="-108" charset="0"/>
        <a:ea typeface="ＭＳ Ｐゴシック" pitchFamily="-108" charset="-128"/>
        <a:cs typeface="ＭＳ Ｐゴシック" pitchFamily="-108" charset="-128"/>
      </a:defRPr>
    </a:lvl6pPr>
    <a:lvl7pPr marL="2743200" algn="l" defTabSz="457200" rtl="0" eaLnBrk="1" latinLnBrk="0" hangingPunct="1">
      <a:defRPr sz="2400" b="1" kern="1200">
        <a:solidFill>
          <a:schemeClr val="tx1"/>
        </a:solidFill>
        <a:latin typeface="Times New Roman" pitchFamily="-108" charset="0"/>
        <a:ea typeface="ＭＳ Ｐゴシック" pitchFamily="-108" charset="-128"/>
        <a:cs typeface="ＭＳ Ｐゴシック" pitchFamily="-108" charset="-128"/>
      </a:defRPr>
    </a:lvl7pPr>
    <a:lvl8pPr marL="3200400" algn="l" defTabSz="457200" rtl="0" eaLnBrk="1" latinLnBrk="0" hangingPunct="1">
      <a:defRPr sz="2400" b="1" kern="1200">
        <a:solidFill>
          <a:schemeClr val="tx1"/>
        </a:solidFill>
        <a:latin typeface="Times New Roman" pitchFamily="-108" charset="0"/>
        <a:ea typeface="ＭＳ Ｐゴシック" pitchFamily="-108" charset="-128"/>
        <a:cs typeface="ＭＳ Ｐゴシック" pitchFamily="-108" charset="-128"/>
      </a:defRPr>
    </a:lvl8pPr>
    <a:lvl9pPr marL="3657600" algn="l" defTabSz="457200" rtl="0" eaLnBrk="1" latinLnBrk="0" hangingPunct="1">
      <a:defRPr sz="2400" b="1" kern="1200">
        <a:solidFill>
          <a:schemeClr val="tx1"/>
        </a:solidFill>
        <a:latin typeface="Times New Roman" pitchFamily="-108" charset="0"/>
        <a:ea typeface="ＭＳ Ｐゴシック" pitchFamily="-108" charset="-128"/>
        <a:cs typeface="ＭＳ Ｐゴシック" pitchFamily="-108" charset="-128"/>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AFAFA"/>
    <a:srgbClr val="9900FF"/>
    <a:srgbClr val="CC0099"/>
    <a:srgbClr val="FFCC99"/>
    <a:srgbClr val="66FF33"/>
    <a:srgbClr val="00FF00"/>
    <a:srgbClr val="00CC66"/>
    <a:srgbClr val="00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90" autoAdjust="0"/>
    <p:restoredTop sz="90929"/>
  </p:normalViewPr>
  <p:slideViewPr>
    <p:cSldViewPr>
      <p:cViewPr>
        <p:scale>
          <a:sx n="143" d="100"/>
          <a:sy n="143" d="100"/>
        </p:scale>
        <p:origin x="-1016" y="-456"/>
      </p:cViewPr>
      <p:guideLst>
        <p:guide orient="horz" pos="512"/>
        <p:guide orient="horz" pos="832"/>
        <p:guide orient="horz" pos="3400"/>
        <p:guide orient="horz" pos="2160"/>
        <p:guide pos="4880"/>
        <p:guide pos="2880"/>
        <p:guide pos="87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6" d="100"/>
          <a:sy n="86" d="100"/>
        </p:scale>
        <p:origin x="-2176" y="-104"/>
      </p:cViewPr>
      <p:guideLst>
        <p:guide orient="horz" pos="2920"/>
        <p:guide pos="220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80" Type="http://schemas.openxmlformats.org/officeDocument/2006/relationships/handoutMaster" Target="handoutMasters/handoutMaster1.xml"/><Relationship Id="rId81" Type="http://schemas.openxmlformats.org/officeDocument/2006/relationships/printerSettings" Target="printerSettings/printerSettings1.bin"/><Relationship Id="rId82" Type="http://schemas.openxmlformats.org/officeDocument/2006/relationships/presProps" Target="presProps.xml"/><Relationship Id="rId83" Type="http://schemas.openxmlformats.org/officeDocument/2006/relationships/viewProps" Target="viewProps.xml"/><Relationship Id="rId84" Type="http://schemas.openxmlformats.org/officeDocument/2006/relationships/theme" Target="theme/theme1.xml"/><Relationship Id="rId85" Type="http://schemas.openxmlformats.org/officeDocument/2006/relationships/tableStyles" Target="tableStyles.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notesMaster" Target="notesMasters/notesMaster1.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0.emf"/><Relationship Id="rId2" Type="http://schemas.openxmlformats.org/officeDocument/2006/relationships/image" Target="../media/image6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0594" name="Rectangle 2"/>
          <p:cNvSpPr>
            <a:spLocks noGrp="1" noChangeArrowheads="1"/>
          </p:cNvSpPr>
          <p:nvPr>
            <p:ph type="hdr" sz="quarter"/>
          </p:nvPr>
        </p:nvSpPr>
        <p:spPr bwMode="auto">
          <a:xfrm>
            <a:off x="0" y="0"/>
            <a:ext cx="3025775" cy="463550"/>
          </a:xfrm>
          <a:prstGeom prst="rect">
            <a:avLst/>
          </a:prstGeom>
          <a:noFill/>
          <a:ln w="9525">
            <a:noFill/>
            <a:miter lim="800000"/>
            <a:headEnd/>
            <a:tailEnd/>
          </a:ln>
          <a:effectLst/>
        </p:spPr>
        <p:txBody>
          <a:bodyPr vert="horz" wrap="square" lIns="92883" tIns="46442" rIns="92883" bIns="46442" numCol="1" anchor="t" anchorCtr="0" compatLnSpc="1">
            <a:prstTxWarp prst="textNoShape">
              <a:avLst/>
            </a:prstTxWarp>
          </a:bodyPr>
          <a:lstStyle>
            <a:lvl1pPr defTabSz="928688" eaLnBrk="0" hangingPunct="0">
              <a:defRPr sz="1200" b="0" smtClean="0">
                <a:latin typeface="Times" charset="0"/>
                <a:ea typeface="ＭＳ Ｐゴシック" charset="0"/>
                <a:cs typeface="ＭＳ Ｐゴシック" charset="0"/>
              </a:defRPr>
            </a:lvl1pPr>
          </a:lstStyle>
          <a:p>
            <a:pPr>
              <a:defRPr/>
            </a:pPr>
            <a:endParaRPr lang="en-US"/>
          </a:p>
        </p:txBody>
      </p:sp>
      <p:sp>
        <p:nvSpPr>
          <p:cNvPr id="110595" name="Rectangle 3"/>
          <p:cNvSpPr>
            <a:spLocks noGrp="1" noChangeArrowheads="1"/>
          </p:cNvSpPr>
          <p:nvPr>
            <p:ph type="dt" sz="quarter" idx="1"/>
          </p:nvPr>
        </p:nvSpPr>
        <p:spPr bwMode="auto">
          <a:xfrm>
            <a:off x="3959225" y="0"/>
            <a:ext cx="3025775" cy="463550"/>
          </a:xfrm>
          <a:prstGeom prst="rect">
            <a:avLst/>
          </a:prstGeom>
          <a:noFill/>
          <a:ln w="9525">
            <a:noFill/>
            <a:miter lim="800000"/>
            <a:headEnd/>
            <a:tailEnd/>
          </a:ln>
          <a:effectLst/>
        </p:spPr>
        <p:txBody>
          <a:bodyPr vert="horz" wrap="square" lIns="92883" tIns="46442" rIns="92883" bIns="46442" numCol="1" anchor="t" anchorCtr="0" compatLnSpc="1">
            <a:prstTxWarp prst="textNoShape">
              <a:avLst/>
            </a:prstTxWarp>
          </a:bodyPr>
          <a:lstStyle>
            <a:lvl1pPr algn="r" defTabSz="928688" eaLnBrk="0" hangingPunct="0">
              <a:defRPr sz="1200" b="0" smtClean="0">
                <a:latin typeface="Times" charset="0"/>
                <a:ea typeface="ＭＳ Ｐゴシック" charset="0"/>
                <a:cs typeface="ＭＳ Ｐゴシック" charset="0"/>
              </a:defRPr>
            </a:lvl1pPr>
          </a:lstStyle>
          <a:p>
            <a:pPr>
              <a:defRPr/>
            </a:pPr>
            <a:endParaRPr lang="en-US"/>
          </a:p>
        </p:txBody>
      </p:sp>
      <p:sp>
        <p:nvSpPr>
          <p:cNvPr id="110596" name="Rectangle 4"/>
          <p:cNvSpPr>
            <a:spLocks noGrp="1" noChangeArrowheads="1"/>
          </p:cNvSpPr>
          <p:nvPr>
            <p:ph type="ftr" sz="quarter" idx="2"/>
          </p:nvPr>
        </p:nvSpPr>
        <p:spPr bwMode="auto">
          <a:xfrm>
            <a:off x="0" y="8807450"/>
            <a:ext cx="3025775" cy="463550"/>
          </a:xfrm>
          <a:prstGeom prst="rect">
            <a:avLst/>
          </a:prstGeom>
          <a:noFill/>
          <a:ln w="9525">
            <a:noFill/>
            <a:miter lim="800000"/>
            <a:headEnd/>
            <a:tailEnd/>
          </a:ln>
          <a:effectLst/>
        </p:spPr>
        <p:txBody>
          <a:bodyPr vert="horz" wrap="square" lIns="92883" tIns="46442" rIns="92883" bIns="46442" numCol="1" anchor="b" anchorCtr="0" compatLnSpc="1">
            <a:prstTxWarp prst="textNoShape">
              <a:avLst/>
            </a:prstTxWarp>
          </a:bodyPr>
          <a:lstStyle>
            <a:lvl1pPr defTabSz="928688" eaLnBrk="0" hangingPunct="0">
              <a:defRPr sz="1200" b="0" smtClean="0">
                <a:latin typeface="Times" charset="0"/>
                <a:ea typeface="ＭＳ Ｐゴシック" charset="0"/>
                <a:cs typeface="ＭＳ Ｐゴシック" charset="0"/>
              </a:defRPr>
            </a:lvl1pPr>
          </a:lstStyle>
          <a:p>
            <a:pPr>
              <a:defRPr/>
            </a:pPr>
            <a:endParaRPr lang="en-US"/>
          </a:p>
        </p:txBody>
      </p:sp>
      <p:sp>
        <p:nvSpPr>
          <p:cNvPr id="110597" name="Rectangle 5"/>
          <p:cNvSpPr>
            <a:spLocks noGrp="1" noChangeArrowheads="1"/>
          </p:cNvSpPr>
          <p:nvPr>
            <p:ph type="sldNum" sz="quarter" idx="3"/>
          </p:nvPr>
        </p:nvSpPr>
        <p:spPr bwMode="auto">
          <a:xfrm>
            <a:off x="3959225" y="8807450"/>
            <a:ext cx="3025775" cy="463550"/>
          </a:xfrm>
          <a:prstGeom prst="rect">
            <a:avLst/>
          </a:prstGeom>
          <a:noFill/>
          <a:ln w="9525">
            <a:noFill/>
            <a:miter lim="800000"/>
            <a:headEnd/>
            <a:tailEnd/>
          </a:ln>
          <a:effectLst/>
        </p:spPr>
        <p:txBody>
          <a:bodyPr vert="horz" wrap="square" lIns="92883" tIns="46442" rIns="92883" bIns="46442" numCol="1" anchor="b" anchorCtr="0" compatLnSpc="1">
            <a:prstTxWarp prst="textNoShape">
              <a:avLst/>
            </a:prstTxWarp>
          </a:bodyPr>
          <a:lstStyle>
            <a:lvl1pPr algn="r" defTabSz="928688" eaLnBrk="0" hangingPunct="0">
              <a:defRPr sz="1200" b="0">
                <a:latin typeface="Times" pitchFamily="-108" charset="0"/>
              </a:defRPr>
            </a:lvl1pPr>
          </a:lstStyle>
          <a:p>
            <a:fld id="{E67A7F45-A133-A543-A313-414C0B20F51D}" type="slidenum">
              <a:rPr lang="en-US"/>
              <a:pPr/>
              <a:t>‹#›</a:t>
            </a:fld>
            <a:endParaRPr lang="en-US"/>
          </a:p>
        </p:txBody>
      </p:sp>
    </p:spTree>
    <p:extLst>
      <p:ext uri="{BB962C8B-B14F-4D97-AF65-F5344CB8AC3E}">
        <p14:creationId xmlns:p14="http://schemas.microsoft.com/office/powerpoint/2010/main" val="1665828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2754" name="Rectangle 2"/>
          <p:cNvSpPr>
            <a:spLocks noGrp="1" noChangeArrowheads="1"/>
          </p:cNvSpPr>
          <p:nvPr>
            <p:ph type="hdr" sz="quarter"/>
          </p:nvPr>
        </p:nvSpPr>
        <p:spPr bwMode="auto">
          <a:xfrm>
            <a:off x="0" y="0"/>
            <a:ext cx="3043238" cy="457200"/>
          </a:xfrm>
          <a:prstGeom prst="rect">
            <a:avLst/>
          </a:prstGeom>
          <a:noFill/>
          <a:ln w="9525">
            <a:noFill/>
            <a:miter lim="800000"/>
            <a:headEnd/>
            <a:tailEnd/>
          </a:ln>
          <a:effectLst/>
        </p:spPr>
        <p:txBody>
          <a:bodyPr vert="horz" wrap="square" lIns="91339" tIns="45670" rIns="91339" bIns="45670" numCol="1" anchor="t" anchorCtr="0" compatLnSpc="1">
            <a:prstTxWarp prst="textNoShape">
              <a:avLst/>
            </a:prstTxWarp>
          </a:bodyPr>
          <a:lstStyle>
            <a:lvl1pPr defTabSz="912813" eaLnBrk="0" hangingPunct="0">
              <a:defRPr sz="1200" b="0" smtClean="0">
                <a:latin typeface="Times" charset="0"/>
                <a:ea typeface="ＭＳ Ｐゴシック" charset="0"/>
                <a:cs typeface="ＭＳ Ｐゴシック" charset="0"/>
              </a:defRPr>
            </a:lvl1pPr>
          </a:lstStyle>
          <a:p>
            <a:pPr>
              <a:defRPr/>
            </a:pPr>
            <a:endParaRPr lang="en-US"/>
          </a:p>
        </p:txBody>
      </p:sp>
      <p:sp>
        <p:nvSpPr>
          <p:cNvPr id="202755" name="Rectangle 3"/>
          <p:cNvSpPr>
            <a:spLocks noGrp="1" noChangeArrowheads="1"/>
          </p:cNvSpPr>
          <p:nvPr>
            <p:ph type="dt" idx="1"/>
          </p:nvPr>
        </p:nvSpPr>
        <p:spPr bwMode="auto">
          <a:xfrm>
            <a:off x="3957638" y="0"/>
            <a:ext cx="3043237" cy="457200"/>
          </a:xfrm>
          <a:prstGeom prst="rect">
            <a:avLst/>
          </a:prstGeom>
          <a:noFill/>
          <a:ln w="9525">
            <a:noFill/>
            <a:miter lim="800000"/>
            <a:headEnd/>
            <a:tailEnd/>
          </a:ln>
          <a:effectLst/>
        </p:spPr>
        <p:txBody>
          <a:bodyPr vert="horz" wrap="square" lIns="91339" tIns="45670" rIns="91339" bIns="45670" numCol="1" anchor="t" anchorCtr="0" compatLnSpc="1">
            <a:prstTxWarp prst="textNoShape">
              <a:avLst/>
            </a:prstTxWarp>
          </a:bodyPr>
          <a:lstStyle>
            <a:lvl1pPr algn="r" defTabSz="912813" eaLnBrk="0" hangingPunct="0">
              <a:defRPr sz="1200" b="0" smtClean="0">
                <a:latin typeface="Times" charset="0"/>
                <a:ea typeface="ＭＳ Ｐゴシック" charset="0"/>
                <a:cs typeface="ＭＳ Ｐゴシック" charset="0"/>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1166813" y="685800"/>
            <a:ext cx="4668837" cy="3502025"/>
          </a:xfrm>
          <a:prstGeom prst="rect">
            <a:avLst/>
          </a:prstGeom>
          <a:noFill/>
          <a:ln w="9525">
            <a:solidFill>
              <a:srgbClr val="000000"/>
            </a:solidFill>
            <a:miter lim="800000"/>
            <a:headEnd/>
            <a:tailEnd/>
          </a:ln>
        </p:spPr>
      </p:sp>
      <p:sp>
        <p:nvSpPr>
          <p:cNvPr id="202757" name="Rectangle 5"/>
          <p:cNvSpPr>
            <a:spLocks noGrp="1" noChangeArrowheads="1"/>
          </p:cNvSpPr>
          <p:nvPr>
            <p:ph type="body" sz="quarter" idx="3"/>
          </p:nvPr>
        </p:nvSpPr>
        <p:spPr bwMode="auto">
          <a:xfrm>
            <a:off x="912813" y="4416425"/>
            <a:ext cx="5175250" cy="4186238"/>
          </a:xfrm>
          <a:prstGeom prst="rect">
            <a:avLst/>
          </a:prstGeom>
          <a:noFill/>
          <a:ln w="9525">
            <a:noFill/>
            <a:miter lim="800000"/>
            <a:headEnd/>
            <a:tailEnd/>
          </a:ln>
          <a:effectLst/>
        </p:spPr>
        <p:txBody>
          <a:bodyPr vert="horz" wrap="square" lIns="91339" tIns="45670" rIns="91339" bIns="4567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2758" name="Rectangle 6"/>
          <p:cNvSpPr>
            <a:spLocks noGrp="1" noChangeArrowheads="1"/>
          </p:cNvSpPr>
          <p:nvPr>
            <p:ph type="ftr" sz="quarter" idx="4"/>
          </p:nvPr>
        </p:nvSpPr>
        <p:spPr bwMode="auto">
          <a:xfrm>
            <a:off x="0" y="8831263"/>
            <a:ext cx="3043238" cy="457200"/>
          </a:xfrm>
          <a:prstGeom prst="rect">
            <a:avLst/>
          </a:prstGeom>
          <a:noFill/>
          <a:ln w="9525">
            <a:noFill/>
            <a:miter lim="800000"/>
            <a:headEnd/>
            <a:tailEnd/>
          </a:ln>
          <a:effectLst/>
        </p:spPr>
        <p:txBody>
          <a:bodyPr vert="horz" wrap="square" lIns="91339" tIns="45670" rIns="91339" bIns="45670" numCol="1" anchor="b" anchorCtr="0" compatLnSpc="1">
            <a:prstTxWarp prst="textNoShape">
              <a:avLst/>
            </a:prstTxWarp>
          </a:bodyPr>
          <a:lstStyle>
            <a:lvl1pPr defTabSz="912813" eaLnBrk="0" hangingPunct="0">
              <a:defRPr sz="1200" b="0" smtClean="0">
                <a:latin typeface="Times" charset="0"/>
                <a:ea typeface="ＭＳ Ｐゴシック" charset="0"/>
                <a:cs typeface="ＭＳ Ｐゴシック" charset="0"/>
              </a:defRPr>
            </a:lvl1pPr>
          </a:lstStyle>
          <a:p>
            <a:pPr>
              <a:defRPr/>
            </a:pPr>
            <a:endParaRPr lang="en-US"/>
          </a:p>
        </p:txBody>
      </p:sp>
      <p:sp>
        <p:nvSpPr>
          <p:cNvPr id="202759" name="Rectangle 7"/>
          <p:cNvSpPr>
            <a:spLocks noGrp="1" noChangeArrowheads="1"/>
          </p:cNvSpPr>
          <p:nvPr>
            <p:ph type="sldNum" sz="quarter" idx="5"/>
          </p:nvPr>
        </p:nvSpPr>
        <p:spPr bwMode="auto">
          <a:xfrm>
            <a:off x="3957638" y="8831263"/>
            <a:ext cx="3043237" cy="457200"/>
          </a:xfrm>
          <a:prstGeom prst="rect">
            <a:avLst/>
          </a:prstGeom>
          <a:noFill/>
          <a:ln w="9525">
            <a:noFill/>
            <a:miter lim="800000"/>
            <a:headEnd/>
            <a:tailEnd/>
          </a:ln>
          <a:effectLst/>
        </p:spPr>
        <p:txBody>
          <a:bodyPr vert="horz" wrap="square" lIns="91339" tIns="45670" rIns="91339" bIns="45670" numCol="1" anchor="b" anchorCtr="0" compatLnSpc="1">
            <a:prstTxWarp prst="textNoShape">
              <a:avLst/>
            </a:prstTxWarp>
          </a:bodyPr>
          <a:lstStyle>
            <a:lvl1pPr algn="r" defTabSz="912813" eaLnBrk="0" hangingPunct="0">
              <a:defRPr sz="1200" b="0">
                <a:latin typeface="Times" pitchFamily="-108" charset="0"/>
              </a:defRPr>
            </a:lvl1pPr>
          </a:lstStyle>
          <a:p>
            <a:fld id="{F68E74A0-71A4-3648-9CFE-B0F1CB3A4599}" type="slidenum">
              <a:rPr lang="en-US"/>
              <a:pPr/>
              <a:t>‹#›</a:t>
            </a:fld>
            <a:endParaRPr lang="en-US"/>
          </a:p>
        </p:txBody>
      </p:sp>
    </p:spTree>
    <p:extLst>
      <p:ext uri="{BB962C8B-B14F-4D97-AF65-F5344CB8AC3E}">
        <p14:creationId xmlns:p14="http://schemas.microsoft.com/office/powerpoint/2010/main" val="343999377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10"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New Roman" pitchFamily="-110" charset="0"/>
        <a:ea typeface="ＭＳ Ｐゴシック" pitchFamily="-110"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110" charset="0"/>
        <a:ea typeface="ＭＳ Ｐゴシック" pitchFamily="-110"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110" charset="0"/>
        <a:ea typeface="ＭＳ Ｐゴシック" pitchFamily="-110"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110" charset="0"/>
        <a:ea typeface="ＭＳ Ｐゴシック" pitchFamily="-110"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a:noFill/>
        </p:spPr>
        <p:txBody>
          <a:bodyPr/>
          <a:lstStyle/>
          <a:p>
            <a:fld id="{F3B26EE4-AE8D-3B41-82DC-88CEBDE29EB7}" type="slidenum">
              <a:rPr lang="en-US"/>
              <a:pPr/>
              <a:t>1</a:t>
            </a:fld>
            <a:endParaRPr lang="en-US"/>
          </a:p>
        </p:txBody>
      </p:sp>
      <p:sp>
        <p:nvSpPr>
          <p:cNvPr id="17410" name="Rectangle 2"/>
          <p:cNvSpPr>
            <a:spLocks noGrp="1" noRot="1" noChangeAspect="1" noChangeArrowheads="1"/>
          </p:cNvSpPr>
          <p:nvPr>
            <p:ph type="sldImg"/>
          </p:nvPr>
        </p:nvSpPr>
        <p:spPr>
          <a:solidFill>
            <a:srgbClr val="FFFFFF"/>
          </a:solidFill>
          <a:ln/>
        </p:spPr>
      </p:sp>
      <p:sp>
        <p:nvSpPr>
          <p:cNvPr id="17411"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08" charset="0"/>
              <a:ea typeface="ＭＳ Ｐゴシック" pitchFamily="-108" charset="-128"/>
              <a:cs typeface="ＭＳ Ｐゴシック" pitchFamily="-108"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2"/>
          <p:cNvSpPr>
            <a:spLocks noGrp="1" noRot="1" noChangeAspect="1" noChangeArrowheads="1" noTextEdit="1"/>
          </p:cNvSpPr>
          <p:nvPr>
            <p:ph type="sldImg"/>
          </p:nvPr>
        </p:nvSpPr>
        <p:spPr>
          <a:ln/>
        </p:spPr>
      </p:sp>
      <p:sp>
        <p:nvSpPr>
          <p:cNvPr id="1027" name="Rectangle 3"/>
          <p:cNvSpPr>
            <a:spLocks noGrp="1" noChangeArrowheads="1"/>
          </p:cNvSpPr>
          <p:nvPr>
            <p:ph type="body" idx="1"/>
          </p:nvPr>
        </p:nvSpPr>
        <p:spPr>
          <a:noFill/>
          <a:ln/>
        </p:spPr>
        <p:txBody>
          <a:bodyPr/>
          <a:lstStyle/>
          <a:p>
            <a:endParaRPr lang="en-US">
              <a:latin typeface="Times New Roman" pitchFamily="-108" charset="0"/>
              <a:ea typeface="ＭＳ Ｐゴシック" pitchFamily="-108" charset="-128"/>
              <a:cs typeface="ＭＳ Ｐゴシック" pitchFamily="-108"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1026"/>
          <p:cNvSpPr>
            <a:spLocks noGrp="1" noRot="1" noChangeAspect="1" noChangeArrowheads="1" noTextEdit="1"/>
          </p:cNvSpPr>
          <p:nvPr>
            <p:ph type="sldImg"/>
          </p:nvPr>
        </p:nvSpPr>
        <p:spPr>
          <a:ln/>
        </p:spPr>
      </p:sp>
      <p:sp>
        <p:nvSpPr>
          <p:cNvPr id="206851" name="Rectangle 1027"/>
          <p:cNvSpPr>
            <a:spLocks noGrp="1" noChangeArrowheads="1"/>
          </p:cNvSpPr>
          <p:nvPr>
            <p:ph type="body" idx="1"/>
          </p:nvPr>
        </p:nvSpPr>
        <p:spPr>
          <a:noFill/>
          <a:ln/>
        </p:spPr>
        <p:txBody>
          <a:bodyPr/>
          <a:lstStyle/>
          <a:p>
            <a:endParaRPr lang="en-US">
              <a:latin typeface="Times New Roman" pitchFamily="-108" charset="0"/>
              <a:ea typeface="ＭＳ Ｐゴシック" pitchFamily="-108" charset="-128"/>
              <a:cs typeface="ＭＳ Ｐゴシック" pitchFamily="-108"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Grp="1" noRot="1" noChangeAspect="1" noChangeArrowheads="1" noTextEdit="1"/>
          </p:cNvSpPr>
          <p:nvPr>
            <p:ph type="sldImg"/>
          </p:nvPr>
        </p:nvSpPr>
        <p:spPr>
          <a:ln/>
        </p:spPr>
      </p:sp>
      <p:sp>
        <p:nvSpPr>
          <p:cNvPr id="207875" name="Rectangle 3"/>
          <p:cNvSpPr>
            <a:spLocks noGrp="1" noChangeArrowheads="1"/>
          </p:cNvSpPr>
          <p:nvPr>
            <p:ph type="body" idx="1"/>
          </p:nvPr>
        </p:nvSpPr>
        <p:spPr>
          <a:noFill/>
          <a:ln/>
        </p:spPr>
        <p:txBody>
          <a:bodyPr/>
          <a:lstStyle/>
          <a:p>
            <a:endParaRPr lang="en-US">
              <a:latin typeface="Times New Roman" pitchFamily="-108" charset="0"/>
              <a:ea typeface="ＭＳ Ｐゴシック" pitchFamily="-108" charset="-128"/>
              <a:cs typeface="ＭＳ Ｐゴシック" pitchFamily="-108"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Grp="1" noRot="1" noChangeAspect="1" noChangeArrowheads="1" noTextEdit="1"/>
          </p:cNvSpPr>
          <p:nvPr>
            <p:ph type="sldImg"/>
          </p:nvPr>
        </p:nvSpPr>
        <p:spPr>
          <a:ln/>
        </p:spPr>
      </p:sp>
      <p:sp>
        <p:nvSpPr>
          <p:cNvPr id="207875" name="Rectangle 3"/>
          <p:cNvSpPr>
            <a:spLocks noGrp="1" noChangeArrowheads="1"/>
          </p:cNvSpPr>
          <p:nvPr>
            <p:ph type="body" idx="1"/>
          </p:nvPr>
        </p:nvSpPr>
        <p:spPr>
          <a:noFill/>
          <a:ln/>
        </p:spPr>
        <p:txBody>
          <a:bodyPr/>
          <a:lstStyle/>
          <a:p>
            <a:endParaRPr lang="en-US">
              <a:latin typeface="Times New Roman" pitchFamily="-108" charset="0"/>
              <a:ea typeface="ＭＳ Ｐゴシック" pitchFamily="-108" charset="-128"/>
              <a:cs typeface="ＭＳ Ｐゴシック" pitchFamily="-108"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Grp="1" noRot="1" noChangeAspect="1" noChangeArrowheads="1" noTextEdit="1"/>
          </p:cNvSpPr>
          <p:nvPr>
            <p:ph type="sldImg"/>
          </p:nvPr>
        </p:nvSpPr>
        <p:spPr>
          <a:ln/>
        </p:spPr>
      </p:sp>
      <p:sp>
        <p:nvSpPr>
          <p:cNvPr id="207875" name="Rectangle 3"/>
          <p:cNvSpPr>
            <a:spLocks noGrp="1" noChangeArrowheads="1"/>
          </p:cNvSpPr>
          <p:nvPr>
            <p:ph type="body" idx="1"/>
          </p:nvPr>
        </p:nvSpPr>
        <p:spPr>
          <a:noFill/>
          <a:ln/>
        </p:spPr>
        <p:txBody>
          <a:bodyPr/>
          <a:lstStyle/>
          <a:p>
            <a:endParaRPr lang="en-US">
              <a:latin typeface="Times New Roman" pitchFamily="-108" charset="0"/>
              <a:ea typeface="ＭＳ Ｐゴシック" pitchFamily="-108" charset="-128"/>
              <a:cs typeface="ＭＳ Ｐゴシック" pitchFamily="-108"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p:spPr>
        <p:txBody>
          <a:bodyPr/>
          <a:lstStyle/>
          <a:p>
            <a:fld id="{EBD9FCBC-16A8-3E4D-9AF3-31A037D2362A}" type="slidenum">
              <a:rPr lang="en-US"/>
              <a:pPr/>
              <a:t>7</a:t>
            </a:fld>
            <a:endParaRPr lang="en-US"/>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p:spPr>
        <p:txBody>
          <a:bodyPr/>
          <a:lstStyle/>
          <a:p>
            <a:endParaRPr lang="en-US">
              <a:latin typeface="Times New Roman" pitchFamily="-108" charset="0"/>
              <a:ea typeface="ＭＳ Ｐゴシック" pitchFamily="-108" charset="-128"/>
              <a:cs typeface="ＭＳ Ｐゴシック" pitchFamily="-108"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Slide Image Placeholder 1"/>
          <p:cNvSpPr>
            <a:spLocks noGrp="1" noRot="1" noChangeAspect="1"/>
          </p:cNvSpPr>
          <p:nvPr>
            <p:ph type="sldImg"/>
          </p:nvPr>
        </p:nvSpPr>
        <p:spPr>
          <a:ln/>
        </p:spPr>
      </p:sp>
      <p:sp>
        <p:nvSpPr>
          <p:cNvPr id="126978" name="Notes Placeholder 2"/>
          <p:cNvSpPr>
            <a:spLocks noGrp="1"/>
          </p:cNvSpPr>
          <p:nvPr>
            <p:ph type="body" idx="1"/>
          </p:nvPr>
        </p:nvSpPr>
        <p:spPr>
          <a:noFill/>
          <a:ln/>
        </p:spPr>
        <p:txBody>
          <a:bodyPr/>
          <a:lstStyle/>
          <a:p>
            <a:endParaRPr lang="en-US">
              <a:latin typeface="Times New Roman" pitchFamily="-108" charset="0"/>
              <a:ea typeface="ＭＳ Ｐゴシック" pitchFamily="-108" charset="-128"/>
              <a:cs typeface="ＭＳ Ｐゴシック" pitchFamily="-108" charset="-128"/>
            </a:endParaRPr>
          </a:p>
        </p:txBody>
      </p:sp>
      <p:sp>
        <p:nvSpPr>
          <p:cNvPr id="126979" name="Slide Number Placeholder 3"/>
          <p:cNvSpPr>
            <a:spLocks noGrp="1"/>
          </p:cNvSpPr>
          <p:nvPr>
            <p:ph type="sldNum" sz="quarter" idx="5"/>
          </p:nvPr>
        </p:nvSpPr>
        <p:spPr>
          <a:noFill/>
        </p:spPr>
        <p:txBody>
          <a:bodyPr/>
          <a:lstStyle/>
          <a:p>
            <a:fld id="{4E103FB2-653D-1E4F-9B6B-074455E26F30}" type="slidenum">
              <a:rPr lang="en-US"/>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2"/>
          <p:cNvSpPr>
            <a:spLocks noGrp="1" noRot="1" noChangeAspect="1" noChangeArrowheads="1" noTextEdit="1"/>
          </p:cNvSpPr>
          <p:nvPr>
            <p:ph type="sldImg"/>
          </p:nvPr>
        </p:nvSpPr>
        <p:spPr>
          <a:ln/>
        </p:spPr>
      </p:sp>
      <p:sp>
        <p:nvSpPr>
          <p:cNvPr id="208899" name="Rectangle 3"/>
          <p:cNvSpPr>
            <a:spLocks noGrp="1" noChangeArrowheads="1"/>
          </p:cNvSpPr>
          <p:nvPr>
            <p:ph type="body" idx="1"/>
          </p:nvPr>
        </p:nvSpPr>
        <p:spPr>
          <a:noFill/>
          <a:ln/>
        </p:spPr>
        <p:txBody>
          <a:bodyPr/>
          <a:lstStyle/>
          <a:p>
            <a:endParaRPr lang="en-US">
              <a:latin typeface="Times New Roman" pitchFamily="-108" charset="0"/>
              <a:ea typeface="ＭＳ Ｐゴシック" pitchFamily="-108" charset="-128"/>
              <a:cs typeface="ＭＳ Ｐゴシック" pitchFamily="-108"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1026"/>
          <p:cNvSpPr>
            <a:spLocks noGrp="1" noRot="1" noChangeAspect="1" noChangeArrowheads="1" noTextEdit="1"/>
          </p:cNvSpPr>
          <p:nvPr>
            <p:ph type="sldImg"/>
          </p:nvPr>
        </p:nvSpPr>
        <p:spPr>
          <a:ln/>
        </p:spPr>
      </p:sp>
      <p:sp>
        <p:nvSpPr>
          <p:cNvPr id="209923" name="Rectangle 1027"/>
          <p:cNvSpPr>
            <a:spLocks noGrp="1" noChangeArrowheads="1"/>
          </p:cNvSpPr>
          <p:nvPr>
            <p:ph type="body" idx="1"/>
          </p:nvPr>
        </p:nvSpPr>
        <p:spPr>
          <a:noFill/>
          <a:ln/>
        </p:spPr>
        <p:txBody>
          <a:bodyPr/>
          <a:lstStyle/>
          <a:p>
            <a:endParaRPr lang="en-US">
              <a:latin typeface="Times New Roman" pitchFamily="-108" charset="0"/>
              <a:ea typeface="ＭＳ Ｐゴシック" pitchFamily="-108" charset="-128"/>
              <a:cs typeface="ＭＳ Ｐゴシック" pitchFamily="-108"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p:spPr>
        <p:txBody>
          <a:bodyPr/>
          <a:lstStyle/>
          <a:p>
            <a:fld id="{7A613AAC-C172-6448-B5B7-92F87AC8001F}" type="slidenum">
              <a:rPr lang="en-US"/>
              <a:pPr/>
              <a:t>11</a:t>
            </a:fld>
            <a:endParaRPr lang="en-US"/>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a:noFill/>
          <a:ln/>
        </p:spPr>
        <p:txBody>
          <a:bodyPr/>
          <a:lstStyle/>
          <a:p>
            <a:endParaRPr lang="en-US">
              <a:latin typeface="Times New Roman" pitchFamily="-108" charset="0"/>
              <a:ea typeface="ＭＳ Ｐゴシック" pitchFamily="-108" charset="-128"/>
              <a:cs typeface="ＭＳ Ｐゴシック" pitchFamily="-108"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a:spLocks noGrp="1" noChangeArrowheads="1"/>
          </p:cNvSpPr>
          <p:nvPr>
            <p:ph type="sldNum" sz="quarter" idx="5"/>
          </p:nvPr>
        </p:nvSpPr>
        <p:spPr>
          <a:noFill/>
        </p:spPr>
        <p:txBody>
          <a:bodyPr/>
          <a:lstStyle/>
          <a:p>
            <a:fld id="{0382FE2F-21D3-A74B-8322-3E393DD864A6}" type="slidenum">
              <a:rPr lang="en-US"/>
              <a:pPr/>
              <a:t>12</a:t>
            </a:fld>
            <a:endParaRPr lang="en-US"/>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noFill/>
          <a:ln/>
        </p:spPr>
        <p:txBody>
          <a:bodyPr/>
          <a:lstStyle/>
          <a:p>
            <a:endParaRPr lang="en-US">
              <a:latin typeface="Times New Roman" pitchFamily="-108" charset="0"/>
              <a:ea typeface="ＭＳ Ｐゴシック" pitchFamily="-108" charset="-128"/>
              <a:cs typeface="ＭＳ Ｐゴシック" pitchFamily="-108"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7"/>
          <p:cNvSpPr>
            <a:spLocks noGrp="1" noChangeArrowheads="1"/>
          </p:cNvSpPr>
          <p:nvPr>
            <p:ph type="sldNum" sz="quarter" idx="5"/>
          </p:nvPr>
        </p:nvSpPr>
        <p:spPr>
          <a:noFill/>
        </p:spPr>
        <p:txBody>
          <a:bodyPr/>
          <a:lstStyle/>
          <a:p>
            <a:fld id="{D78EA431-27C6-1C44-A4E2-CFEDEA150212}" type="slidenum">
              <a:rPr lang="en-US"/>
              <a:pPr/>
              <a:t>13</a:t>
            </a:fld>
            <a:endParaRPr lang="en-US"/>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a:ln/>
        </p:spPr>
        <p:txBody>
          <a:bodyPr/>
          <a:lstStyle/>
          <a:p>
            <a:endParaRPr lang="en-US">
              <a:latin typeface="Times New Roman" pitchFamily="-108" charset="0"/>
              <a:ea typeface="ＭＳ Ｐゴシック" pitchFamily="-108" charset="-128"/>
              <a:cs typeface="ＭＳ Ｐゴシック" pitchFamily="-108"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1026"/>
          <p:cNvSpPr>
            <a:spLocks noGrp="1" noRot="1" noChangeAspect="1" noChangeArrowheads="1" noTextEdit="1"/>
          </p:cNvSpPr>
          <p:nvPr>
            <p:ph type="sldImg"/>
          </p:nvPr>
        </p:nvSpPr>
        <p:spPr>
          <a:ln/>
        </p:spPr>
      </p:sp>
      <p:sp>
        <p:nvSpPr>
          <p:cNvPr id="212995" name="Rectangle 1027"/>
          <p:cNvSpPr>
            <a:spLocks noGrp="1" noChangeArrowheads="1"/>
          </p:cNvSpPr>
          <p:nvPr>
            <p:ph type="body" idx="1"/>
          </p:nvPr>
        </p:nvSpPr>
        <p:spPr>
          <a:noFill/>
          <a:ln/>
        </p:spPr>
        <p:txBody>
          <a:bodyPr/>
          <a:lstStyle/>
          <a:p>
            <a:endParaRPr lang="en-US">
              <a:latin typeface="Times New Roman" pitchFamily="-108" charset="0"/>
              <a:ea typeface="ＭＳ Ｐゴシック" pitchFamily="-108" charset="-128"/>
              <a:cs typeface="ＭＳ Ｐゴシック" pitchFamily="-108"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Slide Image Placeholder 1"/>
          <p:cNvSpPr>
            <a:spLocks noGrp="1" noRot="1" noChangeAspect="1"/>
          </p:cNvSpPr>
          <p:nvPr>
            <p:ph type="sldImg"/>
          </p:nvPr>
        </p:nvSpPr>
        <p:spPr>
          <a:ln/>
        </p:spPr>
      </p:sp>
      <p:sp>
        <p:nvSpPr>
          <p:cNvPr id="128002" name="Notes Placeholder 2"/>
          <p:cNvSpPr>
            <a:spLocks noGrp="1"/>
          </p:cNvSpPr>
          <p:nvPr>
            <p:ph type="body" idx="1"/>
          </p:nvPr>
        </p:nvSpPr>
        <p:spPr>
          <a:noFill/>
          <a:ln/>
        </p:spPr>
        <p:txBody>
          <a:bodyPr/>
          <a:lstStyle/>
          <a:p>
            <a:endParaRPr lang="en-US">
              <a:latin typeface="Times New Roman" pitchFamily="-108" charset="0"/>
              <a:ea typeface="ＭＳ Ｐゴシック" pitchFamily="-108" charset="-128"/>
              <a:cs typeface="ＭＳ Ｐゴシック" pitchFamily="-108" charset="-128"/>
            </a:endParaRPr>
          </a:p>
        </p:txBody>
      </p:sp>
      <p:sp>
        <p:nvSpPr>
          <p:cNvPr id="128003" name="Slide Number Placeholder 3"/>
          <p:cNvSpPr>
            <a:spLocks noGrp="1"/>
          </p:cNvSpPr>
          <p:nvPr>
            <p:ph type="sldNum" sz="quarter" idx="5"/>
          </p:nvPr>
        </p:nvSpPr>
        <p:spPr>
          <a:noFill/>
        </p:spPr>
        <p:txBody>
          <a:bodyPr/>
          <a:lstStyle/>
          <a:p>
            <a:fld id="{F05F251F-5760-2D48-A192-7C51B757383E}" type="slidenum">
              <a:rPr lang="en-US"/>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1026"/>
          <p:cNvSpPr>
            <a:spLocks noGrp="1" noRot="1" noChangeAspect="1" noChangeArrowheads="1" noTextEdit="1"/>
          </p:cNvSpPr>
          <p:nvPr>
            <p:ph type="sldImg"/>
          </p:nvPr>
        </p:nvSpPr>
        <p:spPr>
          <a:ln/>
        </p:spPr>
      </p:sp>
      <p:sp>
        <p:nvSpPr>
          <p:cNvPr id="214019" name="Rectangle 1027"/>
          <p:cNvSpPr>
            <a:spLocks noGrp="1" noChangeArrowheads="1"/>
          </p:cNvSpPr>
          <p:nvPr>
            <p:ph type="body" idx="1"/>
          </p:nvPr>
        </p:nvSpPr>
        <p:spPr>
          <a:noFill/>
          <a:ln/>
        </p:spPr>
        <p:txBody>
          <a:bodyPr/>
          <a:lstStyle/>
          <a:p>
            <a:endParaRPr lang="en-US">
              <a:latin typeface="Times New Roman" pitchFamily="-108" charset="0"/>
              <a:ea typeface="ＭＳ Ｐゴシック" pitchFamily="-108" charset="-128"/>
              <a:cs typeface="ＭＳ Ｐゴシック" pitchFamily="-108" charset="-128"/>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1026"/>
          <p:cNvSpPr>
            <a:spLocks noGrp="1" noRot="1" noChangeAspect="1" noChangeArrowheads="1" noTextEdit="1"/>
          </p:cNvSpPr>
          <p:nvPr>
            <p:ph type="sldImg"/>
          </p:nvPr>
        </p:nvSpPr>
        <p:spPr>
          <a:ln/>
        </p:spPr>
      </p:sp>
      <p:sp>
        <p:nvSpPr>
          <p:cNvPr id="215043" name="Rectangle 1027"/>
          <p:cNvSpPr>
            <a:spLocks noGrp="1" noChangeArrowheads="1"/>
          </p:cNvSpPr>
          <p:nvPr>
            <p:ph type="body" idx="1"/>
          </p:nvPr>
        </p:nvSpPr>
        <p:spPr>
          <a:noFill/>
          <a:ln/>
        </p:spPr>
        <p:txBody>
          <a:bodyPr/>
          <a:lstStyle/>
          <a:p>
            <a:endParaRPr lang="en-US">
              <a:latin typeface="Times New Roman" pitchFamily="-108" charset="0"/>
              <a:ea typeface="ＭＳ Ｐゴシック" pitchFamily="-108" charset="-128"/>
              <a:cs typeface="ＭＳ Ｐゴシック" pitchFamily="-108" charset="-128"/>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p:cNvSpPr>
            <a:spLocks noGrp="1" noChangeArrowheads="1"/>
          </p:cNvSpPr>
          <p:nvPr>
            <p:ph type="sldNum" sz="quarter" idx="5"/>
          </p:nvPr>
        </p:nvSpPr>
        <p:spPr>
          <a:noFill/>
        </p:spPr>
        <p:txBody>
          <a:bodyPr/>
          <a:lstStyle/>
          <a:p>
            <a:fld id="{4833EEB9-A047-6946-9BCE-8F85799A3FDA}" type="slidenum">
              <a:rPr lang="en-US"/>
              <a:pPr/>
              <a:t>25</a:t>
            </a:fld>
            <a:endParaRPr lang="en-US"/>
          </a:p>
        </p:txBody>
      </p:sp>
      <p:sp>
        <p:nvSpPr>
          <p:cNvPr id="41986" name="Rectangle 1026"/>
          <p:cNvSpPr>
            <a:spLocks noGrp="1" noRot="1" noChangeAspect="1" noChangeArrowheads="1" noTextEdit="1"/>
          </p:cNvSpPr>
          <p:nvPr>
            <p:ph type="sldImg"/>
          </p:nvPr>
        </p:nvSpPr>
        <p:spPr>
          <a:ln/>
        </p:spPr>
      </p:sp>
      <p:sp>
        <p:nvSpPr>
          <p:cNvPr id="41987" name="Rectangle 1027"/>
          <p:cNvSpPr>
            <a:spLocks noGrp="1" noChangeArrowheads="1"/>
          </p:cNvSpPr>
          <p:nvPr>
            <p:ph type="body" idx="1"/>
          </p:nvPr>
        </p:nvSpPr>
        <p:spPr>
          <a:noFill/>
          <a:ln/>
        </p:spPr>
        <p:txBody>
          <a:bodyPr/>
          <a:lstStyle/>
          <a:p>
            <a:endParaRPr lang="en-US">
              <a:latin typeface="Times New Roman" pitchFamily="-108" charset="0"/>
              <a:ea typeface="ＭＳ Ｐゴシック" pitchFamily="-108" charset="-128"/>
              <a:cs typeface="ＭＳ Ｐゴシック" pitchFamily="-108" charset="-128"/>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p:cNvSpPr>
            <a:spLocks noGrp="1" noChangeArrowheads="1"/>
          </p:cNvSpPr>
          <p:nvPr>
            <p:ph type="sldNum" sz="quarter" idx="5"/>
          </p:nvPr>
        </p:nvSpPr>
        <p:spPr>
          <a:noFill/>
        </p:spPr>
        <p:txBody>
          <a:bodyPr/>
          <a:lstStyle/>
          <a:p>
            <a:fld id="{1FB6CEC5-B4C5-0E43-BF7D-0119EEBE2A33}" type="slidenum">
              <a:rPr lang="en-US"/>
              <a:pPr/>
              <a:t>26</a:t>
            </a:fld>
            <a:endParaRPr lang="en-US"/>
          </a:p>
        </p:txBody>
      </p:sp>
      <p:sp>
        <p:nvSpPr>
          <p:cNvPr id="44034" name="Rectangle 1026"/>
          <p:cNvSpPr>
            <a:spLocks noGrp="1" noRot="1" noChangeAspect="1" noChangeArrowheads="1"/>
          </p:cNvSpPr>
          <p:nvPr>
            <p:ph type="sldImg"/>
          </p:nvPr>
        </p:nvSpPr>
        <p:spPr>
          <a:xfrm>
            <a:off x="1174750" y="695325"/>
            <a:ext cx="4635500" cy="3476625"/>
          </a:xfrm>
          <a:solidFill>
            <a:srgbClr val="FFFFFF"/>
          </a:solidFill>
          <a:ln/>
        </p:spPr>
      </p:sp>
      <p:sp>
        <p:nvSpPr>
          <p:cNvPr id="44035" name="Rectangle 1027"/>
          <p:cNvSpPr>
            <a:spLocks noGrp="1" noChangeArrowheads="1"/>
          </p:cNvSpPr>
          <p:nvPr>
            <p:ph type="body" idx="1"/>
          </p:nvPr>
        </p:nvSpPr>
        <p:spPr>
          <a:xfrm>
            <a:off x="931863" y="4403725"/>
            <a:ext cx="5121275" cy="4171950"/>
          </a:xfrm>
          <a:solidFill>
            <a:srgbClr val="FFFFFF"/>
          </a:solidFill>
          <a:ln>
            <a:solidFill>
              <a:srgbClr val="000000"/>
            </a:solidFill>
          </a:ln>
        </p:spPr>
        <p:txBody>
          <a:bodyPr lIns="92885" tIns="46442" rIns="92885" bIns="46442"/>
          <a:lstStyle/>
          <a:p>
            <a:endParaRPr lang="en-US">
              <a:latin typeface="Times New Roman" pitchFamily="-108" charset="0"/>
              <a:ea typeface="ＭＳ Ｐゴシック" pitchFamily="-108" charset="-128"/>
              <a:cs typeface="ＭＳ Ｐゴシック" pitchFamily="-108" charset="-128"/>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7"/>
          <p:cNvSpPr>
            <a:spLocks noGrp="1" noChangeArrowheads="1"/>
          </p:cNvSpPr>
          <p:nvPr>
            <p:ph type="sldNum" sz="quarter" idx="5"/>
          </p:nvPr>
        </p:nvSpPr>
        <p:spPr>
          <a:noFill/>
        </p:spPr>
        <p:txBody>
          <a:bodyPr/>
          <a:lstStyle/>
          <a:p>
            <a:fld id="{E8522D2F-2E96-604C-8BD5-0DB5EC1219AD}" type="slidenum">
              <a:rPr lang="en-US"/>
              <a:pPr/>
              <a:t>27</a:t>
            </a:fld>
            <a:endParaRPr lang="en-US"/>
          </a:p>
        </p:txBody>
      </p:sp>
      <p:sp>
        <p:nvSpPr>
          <p:cNvPr id="46082" name="Rectangle 2"/>
          <p:cNvSpPr>
            <a:spLocks noGrp="1" noRot="1" noChangeAspect="1" noChangeArrowheads="1"/>
          </p:cNvSpPr>
          <p:nvPr>
            <p:ph type="sldImg"/>
          </p:nvPr>
        </p:nvSpPr>
        <p:spPr>
          <a:xfrm>
            <a:off x="1174750" y="695325"/>
            <a:ext cx="4635500" cy="3476625"/>
          </a:xfrm>
          <a:solidFill>
            <a:srgbClr val="FFFFFF"/>
          </a:solidFill>
          <a:ln/>
        </p:spPr>
      </p:sp>
      <p:sp>
        <p:nvSpPr>
          <p:cNvPr id="46083" name="Rectangle 3"/>
          <p:cNvSpPr>
            <a:spLocks noGrp="1" noChangeArrowheads="1"/>
          </p:cNvSpPr>
          <p:nvPr>
            <p:ph type="body" idx="1"/>
          </p:nvPr>
        </p:nvSpPr>
        <p:spPr>
          <a:xfrm>
            <a:off x="931863" y="4403725"/>
            <a:ext cx="5121275" cy="4171950"/>
          </a:xfrm>
          <a:solidFill>
            <a:srgbClr val="FFFFFF"/>
          </a:solidFill>
          <a:ln>
            <a:solidFill>
              <a:srgbClr val="000000"/>
            </a:solidFill>
          </a:ln>
        </p:spPr>
        <p:txBody>
          <a:bodyPr lIns="92885" tIns="46442" rIns="92885" bIns="46442"/>
          <a:lstStyle/>
          <a:p>
            <a:endParaRPr lang="en-US">
              <a:latin typeface="Times New Roman" pitchFamily="-108" charset="0"/>
              <a:ea typeface="ＭＳ Ｐゴシック" pitchFamily="-108" charset="-128"/>
              <a:cs typeface="ＭＳ Ｐゴシック" pitchFamily="-108" charset="-128"/>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7"/>
          <p:cNvSpPr>
            <a:spLocks noGrp="1" noChangeArrowheads="1"/>
          </p:cNvSpPr>
          <p:nvPr>
            <p:ph type="sldNum" sz="quarter" idx="5"/>
          </p:nvPr>
        </p:nvSpPr>
        <p:spPr>
          <a:noFill/>
        </p:spPr>
        <p:txBody>
          <a:bodyPr/>
          <a:lstStyle/>
          <a:p>
            <a:fld id="{902A2695-E859-374E-88AC-CD95A175B89B}" type="slidenum">
              <a:rPr lang="en-US"/>
              <a:pPr/>
              <a:t>28</a:t>
            </a:fld>
            <a:endParaRPr lang="en-US"/>
          </a:p>
        </p:txBody>
      </p:sp>
      <p:sp>
        <p:nvSpPr>
          <p:cNvPr id="48130" name="Rectangle 2"/>
          <p:cNvSpPr>
            <a:spLocks noGrp="1" noRot="1" noChangeAspect="1" noChangeArrowheads="1"/>
          </p:cNvSpPr>
          <p:nvPr>
            <p:ph type="sldImg"/>
          </p:nvPr>
        </p:nvSpPr>
        <p:spPr>
          <a:xfrm>
            <a:off x="1174750" y="695325"/>
            <a:ext cx="4635500" cy="3476625"/>
          </a:xfrm>
          <a:solidFill>
            <a:srgbClr val="FFFFFF"/>
          </a:solidFill>
          <a:ln/>
        </p:spPr>
      </p:sp>
      <p:sp>
        <p:nvSpPr>
          <p:cNvPr id="48131" name="Rectangle 3"/>
          <p:cNvSpPr>
            <a:spLocks noGrp="1" noChangeArrowheads="1"/>
          </p:cNvSpPr>
          <p:nvPr>
            <p:ph type="body" idx="1"/>
          </p:nvPr>
        </p:nvSpPr>
        <p:spPr>
          <a:xfrm>
            <a:off x="931863" y="4403725"/>
            <a:ext cx="5121275" cy="4171950"/>
          </a:xfrm>
          <a:solidFill>
            <a:srgbClr val="FFFFFF"/>
          </a:solidFill>
          <a:ln>
            <a:solidFill>
              <a:srgbClr val="000000"/>
            </a:solidFill>
          </a:ln>
        </p:spPr>
        <p:txBody>
          <a:bodyPr lIns="92885" tIns="46442" rIns="92885" bIns="46442"/>
          <a:lstStyle/>
          <a:p>
            <a:endParaRPr lang="en-US">
              <a:latin typeface="Times New Roman" pitchFamily="-108" charset="0"/>
              <a:ea typeface="ＭＳ Ｐゴシック" pitchFamily="-108" charset="-128"/>
              <a:cs typeface="ＭＳ Ｐゴシック" pitchFamily="-108" charset="-128"/>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p:cNvSpPr>
            <a:spLocks noGrp="1" noChangeArrowheads="1"/>
          </p:cNvSpPr>
          <p:nvPr>
            <p:ph type="sldNum" sz="quarter" idx="5"/>
          </p:nvPr>
        </p:nvSpPr>
        <p:spPr>
          <a:noFill/>
        </p:spPr>
        <p:txBody>
          <a:bodyPr/>
          <a:lstStyle/>
          <a:p>
            <a:fld id="{55504001-2224-D046-828E-A00B39A24B2C}" type="slidenum">
              <a:rPr lang="en-US"/>
              <a:pPr/>
              <a:t>29</a:t>
            </a:fld>
            <a:endParaRPr lang="en-US"/>
          </a:p>
        </p:txBody>
      </p:sp>
      <p:sp>
        <p:nvSpPr>
          <p:cNvPr id="52226" name="Rectangle 2"/>
          <p:cNvSpPr>
            <a:spLocks noGrp="1" noRot="1" noChangeAspect="1" noChangeArrowheads="1"/>
          </p:cNvSpPr>
          <p:nvPr>
            <p:ph type="sldImg"/>
          </p:nvPr>
        </p:nvSpPr>
        <p:spPr>
          <a:xfrm>
            <a:off x="1174750" y="695325"/>
            <a:ext cx="4635500" cy="3476625"/>
          </a:xfrm>
          <a:solidFill>
            <a:srgbClr val="FFFFFF"/>
          </a:solidFill>
          <a:ln/>
        </p:spPr>
      </p:sp>
      <p:sp>
        <p:nvSpPr>
          <p:cNvPr id="52227" name="Rectangle 3"/>
          <p:cNvSpPr>
            <a:spLocks noGrp="1" noChangeArrowheads="1"/>
          </p:cNvSpPr>
          <p:nvPr>
            <p:ph type="body" idx="1"/>
          </p:nvPr>
        </p:nvSpPr>
        <p:spPr>
          <a:xfrm>
            <a:off x="931863" y="4403725"/>
            <a:ext cx="5121275" cy="4171950"/>
          </a:xfrm>
          <a:solidFill>
            <a:srgbClr val="FFFFFF"/>
          </a:solidFill>
          <a:ln>
            <a:solidFill>
              <a:srgbClr val="000000"/>
            </a:solidFill>
          </a:ln>
        </p:spPr>
        <p:txBody>
          <a:bodyPr lIns="92885" tIns="46442" rIns="92885" bIns="46442"/>
          <a:lstStyle/>
          <a:p>
            <a:endParaRPr lang="en-US">
              <a:latin typeface="Times New Roman" pitchFamily="-108" charset="0"/>
              <a:ea typeface="ＭＳ Ｐゴシック" pitchFamily="-108" charset="-128"/>
              <a:cs typeface="ＭＳ Ｐゴシック" pitchFamily="-108" charset="-128"/>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1026"/>
          <p:cNvSpPr>
            <a:spLocks noGrp="1" noRot="1" noChangeAspect="1" noChangeArrowheads="1" noTextEdit="1"/>
          </p:cNvSpPr>
          <p:nvPr>
            <p:ph type="sldImg"/>
          </p:nvPr>
        </p:nvSpPr>
        <p:spPr>
          <a:ln/>
        </p:spPr>
      </p:sp>
      <p:sp>
        <p:nvSpPr>
          <p:cNvPr id="216067" name="Rectangle 1027"/>
          <p:cNvSpPr>
            <a:spLocks noGrp="1" noChangeArrowheads="1"/>
          </p:cNvSpPr>
          <p:nvPr>
            <p:ph type="body" idx="1"/>
          </p:nvPr>
        </p:nvSpPr>
        <p:spPr>
          <a:noFill/>
          <a:ln/>
        </p:spPr>
        <p:txBody>
          <a:bodyPr/>
          <a:lstStyle/>
          <a:p>
            <a:endParaRPr lang="en-US">
              <a:latin typeface="Times New Roman" pitchFamily="-108" charset="0"/>
              <a:ea typeface="ＭＳ Ｐゴシック" pitchFamily="-108" charset="-128"/>
              <a:cs typeface="ＭＳ Ｐゴシック" pitchFamily="-108" charset="-128"/>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1026"/>
          <p:cNvSpPr>
            <a:spLocks noGrp="1" noRot="1" noChangeAspect="1" noChangeArrowheads="1" noTextEdit="1"/>
          </p:cNvSpPr>
          <p:nvPr>
            <p:ph type="sldImg"/>
          </p:nvPr>
        </p:nvSpPr>
        <p:spPr>
          <a:ln/>
        </p:spPr>
      </p:sp>
      <p:sp>
        <p:nvSpPr>
          <p:cNvPr id="216067" name="Rectangle 1027"/>
          <p:cNvSpPr>
            <a:spLocks noGrp="1" noChangeArrowheads="1"/>
          </p:cNvSpPr>
          <p:nvPr>
            <p:ph type="body" idx="1"/>
          </p:nvPr>
        </p:nvSpPr>
        <p:spPr>
          <a:noFill/>
          <a:ln/>
        </p:spPr>
        <p:txBody>
          <a:bodyPr/>
          <a:lstStyle/>
          <a:p>
            <a:endParaRPr lang="en-US">
              <a:latin typeface="Times New Roman" pitchFamily="-108" charset="0"/>
              <a:ea typeface="ＭＳ Ｐゴシック" pitchFamily="-108" charset="-128"/>
              <a:cs typeface="ＭＳ Ｐゴシック" pitchFamily="-108" charset="-128"/>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7"/>
          <p:cNvSpPr>
            <a:spLocks noGrp="1" noChangeArrowheads="1"/>
          </p:cNvSpPr>
          <p:nvPr>
            <p:ph type="sldNum" sz="quarter" idx="5"/>
          </p:nvPr>
        </p:nvSpPr>
        <p:spPr>
          <a:noFill/>
        </p:spPr>
        <p:txBody>
          <a:bodyPr/>
          <a:lstStyle/>
          <a:p>
            <a:fld id="{F096FC83-8B96-AA43-BF52-A527195F9471}" type="slidenum">
              <a:rPr lang="en-US"/>
              <a:pPr/>
              <a:t>32</a:t>
            </a:fld>
            <a:endParaRPr lang="en-US"/>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p:spPr>
        <p:txBody>
          <a:bodyPr/>
          <a:lstStyle/>
          <a:p>
            <a:endParaRPr lang="en-US">
              <a:latin typeface="Times New Roman" pitchFamily="-108" charset="0"/>
              <a:ea typeface="ＭＳ Ｐゴシック" pitchFamily="-108" charset="-128"/>
              <a:cs typeface="ＭＳ Ｐゴシック" pitchFamily="-108" charset="-128"/>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1026"/>
          <p:cNvSpPr>
            <a:spLocks noGrp="1" noRot="1" noChangeAspect="1" noChangeArrowheads="1" noTextEdit="1"/>
          </p:cNvSpPr>
          <p:nvPr>
            <p:ph type="sldImg"/>
          </p:nvPr>
        </p:nvSpPr>
        <p:spPr>
          <a:ln/>
        </p:spPr>
      </p:sp>
      <p:sp>
        <p:nvSpPr>
          <p:cNvPr id="219139" name="Rectangle 1027"/>
          <p:cNvSpPr>
            <a:spLocks noGrp="1" noChangeArrowheads="1"/>
          </p:cNvSpPr>
          <p:nvPr>
            <p:ph type="body" idx="1"/>
          </p:nvPr>
        </p:nvSpPr>
        <p:spPr>
          <a:noFill/>
          <a:ln/>
        </p:spPr>
        <p:txBody>
          <a:bodyPr/>
          <a:lstStyle/>
          <a:p>
            <a:endParaRPr lang="en-US">
              <a:latin typeface="Times New Roman" pitchFamily="-108" charset="0"/>
              <a:ea typeface="ＭＳ Ｐゴシック" pitchFamily="-108" charset="-128"/>
              <a:cs typeface="ＭＳ Ｐゴシック" pitchFamily="-108" charset="-128"/>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7"/>
          <p:cNvSpPr>
            <a:spLocks noGrp="1" noChangeArrowheads="1"/>
          </p:cNvSpPr>
          <p:nvPr>
            <p:ph type="sldNum" sz="quarter" idx="5"/>
          </p:nvPr>
        </p:nvSpPr>
        <p:spPr>
          <a:noFill/>
        </p:spPr>
        <p:txBody>
          <a:bodyPr/>
          <a:lstStyle/>
          <a:p>
            <a:fld id="{87A590A3-6CDF-FD48-96C2-D0FBC5332D9F}" type="slidenum">
              <a:rPr lang="en-US"/>
              <a:pPr/>
              <a:t>34</a:t>
            </a:fld>
            <a:endParaRPr lang="en-US"/>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a:noFill/>
          <a:ln/>
        </p:spPr>
        <p:txBody>
          <a:bodyPr/>
          <a:lstStyle/>
          <a:p>
            <a:endParaRPr lang="en-US">
              <a:latin typeface="Times New Roman" pitchFamily="-108" charset="0"/>
              <a:ea typeface="ＭＳ Ｐゴシック" pitchFamily="-108" charset="-128"/>
              <a:cs typeface="ＭＳ Ｐゴシック" pitchFamily="-108" charset="-128"/>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1026"/>
          <p:cNvSpPr>
            <a:spLocks noGrp="1" noRot="1" noChangeAspect="1" noChangeArrowheads="1" noTextEdit="1"/>
          </p:cNvSpPr>
          <p:nvPr>
            <p:ph type="sldImg"/>
          </p:nvPr>
        </p:nvSpPr>
        <p:spPr>
          <a:ln/>
        </p:spPr>
      </p:sp>
      <p:sp>
        <p:nvSpPr>
          <p:cNvPr id="222211" name="Rectangle 1027"/>
          <p:cNvSpPr>
            <a:spLocks noGrp="1" noChangeArrowheads="1"/>
          </p:cNvSpPr>
          <p:nvPr>
            <p:ph type="body" idx="1"/>
          </p:nvPr>
        </p:nvSpPr>
        <p:spPr>
          <a:noFill/>
          <a:ln/>
        </p:spPr>
        <p:txBody>
          <a:bodyPr/>
          <a:lstStyle/>
          <a:p>
            <a:endParaRPr lang="en-US">
              <a:latin typeface="Times New Roman" pitchFamily="-108" charset="0"/>
              <a:ea typeface="ＭＳ Ｐゴシック" pitchFamily="-108" charset="-128"/>
              <a:cs typeface="ＭＳ Ｐゴシック" pitchFamily="-108" charset="-128"/>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1026"/>
          <p:cNvSpPr>
            <a:spLocks noGrp="1" noRot="1" noChangeAspect="1" noChangeArrowheads="1" noTextEdit="1"/>
          </p:cNvSpPr>
          <p:nvPr>
            <p:ph type="sldImg"/>
          </p:nvPr>
        </p:nvSpPr>
        <p:spPr>
          <a:ln/>
        </p:spPr>
      </p:sp>
      <p:sp>
        <p:nvSpPr>
          <p:cNvPr id="223235" name="Rectangle 1027"/>
          <p:cNvSpPr>
            <a:spLocks noGrp="1" noChangeArrowheads="1"/>
          </p:cNvSpPr>
          <p:nvPr>
            <p:ph type="body" idx="1"/>
          </p:nvPr>
        </p:nvSpPr>
        <p:spPr>
          <a:noFill/>
          <a:ln/>
        </p:spPr>
        <p:txBody>
          <a:bodyPr/>
          <a:lstStyle/>
          <a:p>
            <a:endParaRPr lang="en-US">
              <a:latin typeface="Times New Roman" pitchFamily="-108" charset="0"/>
              <a:ea typeface="ＭＳ Ｐゴシック" pitchFamily="-108" charset="-128"/>
              <a:cs typeface="ＭＳ Ｐゴシック" pitchFamily="-108" charset="-128"/>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1026"/>
          <p:cNvSpPr>
            <a:spLocks noGrp="1" noRot="1" noChangeAspect="1" noChangeArrowheads="1" noTextEdit="1"/>
          </p:cNvSpPr>
          <p:nvPr>
            <p:ph type="sldImg"/>
          </p:nvPr>
        </p:nvSpPr>
        <p:spPr>
          <a:ln/>
        </p:spPr>
      </p:sp>
      <p:sp>
        <p:nvSpPr>
          <p:cNvPr id="224259" name="Rectangle 1027"/>
          <p:cNvSpPr>
            <a:spLocks noGrp="1" noChangeArrowheads="1"/>
          </p:cNvSpPr>
          <p:nvPr>
            <p:ph type="body" idx="1"/>
          </p:nvPr>
        </p:nvSpPr>
        <p:spPr>
          <a:noFill/>
          <a:ln/>
        </p:spPr>
        <p:txBody>
          <a:bodyPr/>
          <a:lstStyle/>
          <a:p>
            <a:endParaRPr lang="en-US">
              <a:latin typeface="Times New Roman" pitchFamily="-108" charset="0"/>
              <a:ea typeface="ＭＳ Ｐゴシック" pitchFamily="-108" charset="-128"/>
              <a:cs typeface="ＭＳ Ｐゴシック" pitchFamily="-108" charset="-128"/>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2"/>
          <p:cNvSpPr>
            <a:spLocks noGrp="1" noRot="1" noChangeAspect="1" noChangeArrowheads="1" noTextEdit="1"/>
          </p:cNvSpPr>
          <p:nvPr>
            <p:ph type="sldImg"/>
          </p:nvPr>
        </p:nvSpPr>
        <p:spPr>
          <a:ln/>
        </p:spPr>
      </p:sp>
      <p:sp>
        <p:nvSpPr>
          <p:cNvPr id="225283" name="Rectangle 3"/>
          <p:cNvSpPr>
            <a:spLocks noGrp="1" noChangeArrowheads="1"/>
          </p:cNvSpPr>
          <p:nvPr>
            <p:ph type="body" idx="1"/>
          </p:nvPr>
        </p:nvSpPr>
        <p:spPr>
          <a:noFill/>
          <a:ln/>
        </p:spPr>
        <p:txBody>
          <a:bodyPr/>
          <a:lstStyle/>
          <a:p>
            <a:endParaRPr lang="en-US">
              <a:latin typeface="Times New Roman" pitchFamily="-108" charset="0"/>
              <a:ea typeface="ＭＳ Ｐゴシック" pitchFamily="-108" charset="-128"/>
              <a:cs typeface="ＭＳ Ｐゴシック" pitchFamily="-108" charset="-128"/>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Slide Image Placeholder 1"/>
          <p:cNvSpPr>
            <a:spLocks noGrp="1" noRot="1" noChangeAspect="1"/>
          </p:cNvSpPr>
          <p:nvPr>
            <p:ph type="sldImg"/>
          </p:nvPr>
        </p:nvSpPr>
        <p:spPr>
          <a:ln/>
        </p:spPr>
      </p:sp>
      <p:sp>
        <p:nvSpPr>
          <p:cNvPr id="130050" name="Notes Placeholder 2"/>
          <p:cNvSpPr>
            <a:spLocks noGrp="1"/>
          </p:cNvSpPr>
          <p:nvPr>
            <p:ph type="body" idx="1"/>
          </p:nvPr>
        </p:nvSpPr>
        <p:spPr>
          <a:noFill/>
          <a:ln/>
        </p:spPr>
        <p:txBody>
          <a:bodyPr/>
          <a:lstStyle/>
          <a:p>
            <a:endParaRPr lang="en-US">
              <a:latin typeface="Times New Roman" pitchFamily="-108" charset="0"/>
              <a:ea typeface="ＭＳ Ｐゴシック" pitchFamily="-108" charset="-128"/>
              <a:cs typeface="ＭＳ Ｐゴシック" pitchFamily="-108" charset="-128"/>
            </a:endParaRPr>
          </a:p>
        </p:txBody>
      </p:sp>
      <p:sp>
        <p:nvSpPr>
          <p:cNvPr id="130051" name="Slide Number Placeholder 3"/>
          <p:cNvSpPr>
            <a:spLocks noGrp="1"/>
          </p:cNvSpPr>
          <p:nvPr>
            <p:ph type="sldNum" sz="quarter" idx="5"/>
          </p:nvPr>
        </p:nvSpPr>
        <p:spPr>
          <a:noFill/>
        </p:spPr>
        <p:txBody>
          <a:bodyPr/>
          <a:lstStyle/>
          <a:p>
            <a:fld id="{EFA4F455-BF86-B547-8284-AB4D925D63A3}" type="slidenum">
              <a:rPr lang="en-US"/>
              <a:pPr/>
              <a:t>39</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7"/>
          <p:cNvSpPr>
            <a:spLocks noGrp="1" noChangeArrowheads="1"/>
          </p:cNvSpPr>
          <p:nvPr>
            <p:ph type="sldNum" sz="quarter" idx="5"/>
          </p:nvPr>
        </p:nvSpPr>
        <p:spPr>
          <a:noFill/>
        </p:spPr>
        <p:txBody>
          <a:bodyPr/>
          <a:lstStyle/>
          <a:p>
            <a:fld id="{BDF7BB5A-956A-864B-9248-F4F9979B4430}" type="slidenum">
              <a:rPr lang="en-US"/>
              <a:pPr/>
              <a:t>40</a:t>
            </a:fld>
            <a:endParaRPr lang="en-US"/>
          </a:p>
        </p:txBody>
      </p:sp>
      <p:sp>
        <p:nvSpPr>
          <p:cNvPr id="71682" name="Rectangle 2"/>
          <p:cNvSpPr>
            <a:spLocks noGrp="1" noRot="1" noChangeAspect="1" noChangeArrowheads="1" noTextEdit="1"/>
          </p:cNvSpPr>
          <p:nvPr>
            <p:ph type="sldImg"/>
          </p:nvPr>
        </p:nvSpPr>
        <p:spPr>
          <a:ln/>
        </p:spPr>
      </p:sp>
      <p:sp>
        <p:nvSpPr>
          <p:cNvPr id="71683" name="Rectangle 3"/>
          <p:cNvSpPr>
            <a:spLocks noGrp="1" noChangeArrowheads="1"/>
          </p:cNvSpPr>
          <p:nvPr>
            <p:ph type="body" idx="1"/>
          </p:nvPr>
        </p:nvSpPr>
        <p:spPr>
          <a:noFill/>
          <a:ln/>
        </p:spPr>
        <p:txBody>
          <a:bodyPr/>
          <a:lstStyle/>
          <a:p>
            <a:endParaRPr lang="en-US">
              <a:latin typeface="Times New Roman" pitchFamily="-108" charset="0"/>
              <a:ea typeface="ＭＳ Ｐゴシック" pitchFamily="-108" charset="-128"/>
              <a:cs typeface="ＭＳ Ｐゴシック" pitchFamily="-108" charset="-128"/>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2"/>
          <p:cNvSpPr>
            <a:spLocks noGrp="1" noRot="1" noChangeAspect="1" noChangeArrowheads="1" noTextEdit="1"/>
          </p:cNvSpPr>
          <p:nvPr>
            <p:ph type="sldImg"/>
          </p:nvPr>
        </p:nvSpPr>
        <p:spPr>
          <a:ln/>
        </p:spPr>
      </p:sp>
      <p:sp>
        <p:nvSpPr>
          <p:cNvPr id="226307" name="Rectangle 3"/>
          <p:cNvSpPr>
            <a:spLocks noGrp="1" noChangeArrowheads="1"/>
          </p:cNvSpPr>
          <p:nvPr>
            <p:ph type="body" idx="1"/>
          </p:nvPr>
        </p:nvSpPr>
        <p:spPr>
          <a:noFill/>
          <a:ln/>
        </p:spPr>
        <p:txBody>
          <a:bodyPr/>
          <a:lstStyle/>
          <a:p>
            <a:endParaRPr lang="en-US">
              <a:latin typeface="Times New Roman" pitchFamily="-108" charset="0"/>
              <a:ea typeface="ＭＳ Ｐゴシック" pitchFamily="-108" charset="-128"/>
              <a:cs typeface="ＭＳ Ｐゴシック" pitchFamily="-108" charset="-128"/>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p:cNvSpPr>
            <a:spLocks noGrp="1" noChangeArrowheads="1"/>
          </p:cNvSpPr>
          <p:nvPr>
            <p:ph type="sldNum" sz="quarter" idx="5"/>
          </p:nvPr>
        </p:nvSpPr>
        <p:spPr>
          <a:noFill/>
        </p:spPr>
        <p:txBody>
          <a:bodyPr/>
          <a:lstStyle/>
          <a:p>
            <a:fld id="{25D76D96-4A6E-F24B-B3FD-E00C0F1D9E8E}" type="slidenum">
              <a:rPr lang="en-US"/>
              <a:pPr/>
              <a:t>42</a:t>
            </a:fld>
            <a:endParaRPr lang="en-US"/>
          </a:p>
        </p:txBody>
      </p:sp>
      <p:sp>
        <p:nvSpPr>
          <p:cNvPr id="74754" name="Rectangle 2"/>
          <p:cNvSpPr>
            <a:spLocks noGrp="1" noRot="1" noChangeAspect="1" noChangeArrowheads="1"/>
          </p:cNvSpPr>
          <p:nvPr>
            <p:ph type="sldImg"/>
          </p:nvPr>
        </p:nvSpPr>
        <p:spPr>
          <a:xfrm>
            <a:off x="1174750" y="695325"/>
            <a:ext cx="4635500" cy="3476625"/>
          </a:xfrm>
          <a:solidFill>
            <a:srgbClr val="FFFFFF"/>
          </a:solidFill>
          <a:ln/>
        </p:spPr>
      </p:sp>
      <p:sp>
        <p:nvSpPr>
          <p:cNvPr id="74755" name="Rectangle 3"/>
          <p:cNvSpPr>
            <a:spLocks noGrp="1" noChangeArrowheads="1"/>
          </p:cNvSpPr>
          <p:nvPr>
            <p:ph type="body" idx="1"/>
          </p:nvPr>
        </p:nvSpPr>
        <p:spPr>
          <a:xfrm>
            <a:off x="931863" y="4403725"/>
            <a:ext cx="5121275" cy="4171950"/>
          </a:xfrm>
          <a:solidFill>
            <a:srgbClr val="FFFFFF"/>
          </a:solidFill>
          <a:ln>
            <a:solidFill>
              <a:srgbClr val="000000"/>
            </a:solidFill>
          </a:ln>
        </p:spPr>
        <p:txBody>
          <a:bodyPr lIns="92885" tIns="46442" rIns="92885" bIns="46442"/>
          <a:lstStyle/>
          <a:p>
            <a:r>
              <a:rPr lang="en-US">
                <a:latin typeface="Times New Roman" pitchFamily="-108" charset="0"/>
                <a:ea typeface="ＭＳ Ｐゴシック" pitchFamily="-108" charset="-128"/>
                <a:cs typeface="ＭＳ Ｐゴシック" pitchFamily="-108" charset="-128"/>
              </a:rPr>
              <a:t>Orion nebula</a:t>
            </a:r>
          </a:p>
          <a:p>
            <a:endParaRPr lang="en-US">
              <a:latin typeface="Times New Roman" pitchFamily="-108" charset="0"/>
              <a:ea typeface="ＭＳ Ｐゴシック" pitchFamily="-108" charset="-128"/>
              <a:cs typeface="ＭＳ Ｐゴシック" pitchFamily="-108" charset="-128"/>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7"/>
          <p:cNvSpPr>
            <a:spLocks noGrp="1" noChangeArrowheads="1"/>
          </p:cNvSpPr>
          <p:nvPr>
            <p:ph type="sldNum" sz="quarter" idx="5"/>
          </p:nvPr>
        </p:nvSpPr>
        <p:spPr>
          <a:noFill/>
        </p:spPr>
        <p:txBody>
          <a:bodyPr/>
          <a:lstStyle/>
          <a:p>
            <a:fld id="{2EBC43F1-5B99-C44F-A251-D227642215DC}" type="slidenum">
              <a:rPr lang="en-US"/>
              <a:pPr/>
              <a:t>46</a:t>
            </a:fld>
            <a:endParaRPr lang="en-US"/>
          </a:p>
        </p:txBody>
      </p:sp>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a:noFill/>
          <a:ln/>
        </p:spPr>
        <p:txBody>
          <a:bodyPr/>
          <a:lstStyle/>
          <a:p>
            <a:endParaRPr lang="en-US">
              <a:latin typeface="Times New Roman" pitchFamily="-108" charset="0"/>
              <a:ea typeface="ＭＳ Ｐゴシック" pitchFamily="-108" charset="-128"/>
              <a:cs typeface="ＭＳ Ｐゴシック" pitchFamily="-108" charset="-128"/>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7"/>
          <p:cNvSpPr>
            <a:spLocks noGrp="1" noChangeArrowheads="1"/>
          </p:cNvSpPr>
          <p:nvPr>
            <p:ph type="sldNum" sz="quarter" idx="5"/>
          </p:nvPr>
        </p:nvSpPr>
        <p:spPr>
          <a:noFill/>
        </p:spPr>
        <p:txBody>
          <a:bodyPr/>
          <a:lstStyle/>
          <a:p>
            <a:fld id="{4D217393-B957-3A45-854A-6734D15A5741}" type="slidenum">
              <a:rPr lang="en-US"/>
              <a:pPr/>
              <a:t>47</a:t>
            </a:fld>
            <a:endParaRPr lang="en-US"/>
          </a:p>
        </p:txBody>
      </p:sp>
      <p:sp>
        <p:nvSpPr>
          <p:cNvPr id="82946" name="Rectangle 2"/>
          <p:cNvSpPr>
            <a:spLocks noGrp="1" noRot="1" noChangeAspect="1" noChangeArrowheads="1" noTextEdit="1"/>
          </p:cNvSpPr>
          <p:nvPr>
            <p:ph type="sldImg"/>
          </p:nvPr>
        </p:nvSpPr>
        <p:spPr>
          <a:ln/>
        </p:spPr>
      </p:sp>
      <p:sp>
        <p:nvSpPr>
          <p:cNvPr id="82947" name="Rectangle 3"/>
          <p:cNvSpPr>
            <a:spLocks noGrp="1" noChangeArrowheads="1"/>
          </p:cNvSpPr>
          <p:nvPr>
            <p:ph type="body" idx="1"/>
          </p:nvPr>
        </p:nvSpPr>
        <p:spPr>
          <a:noFill/>
          <a:ln/>
        </p:spPr>
        <p:txBody>
          <a:bodyPr/>
          <a:lstStyle/>
          <a:p>
            <a:endParaRPr lang="en-US">
              <a:latin typeface="Times New Roman" pitchFamily="-108" charset="0"/>
              <a:ea typeface="ＭＳ Ｐゴシック" pitchFamily="-108" charset="-128"/>
              <a:cs typeface="ＭＳ Ｐゴシック" pitchFamily="-108" charset="-128"/>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7"/>
          <p:cNvSpPr>
            <a:spLocks noGrp="1" noChangeArrowheads="1"/>
          </p:cNvSpPr>
          <p:nvPr>
            <p:ph type="sldNum" sz="quarter" idx="5"/>
          </p:nvPr>
        </p:nvSpPr>
        <p:spPr>
          <a:noFill/>
        </p:spPr>
        <p:txBody>
          <a:bodyPr/>
          <a:lstStyle/>
          <a:p>
            <a:fld id="{6B9BA524-E8B7-FB49-84C3-765123303186}" type="slidenum">
              <a:rPr lang="en-US"/>
              <a:pPr/>
              <a:t>48</a:t>
            </a:fld>
            <a:endParaRPr lang="en-US"/>
          </a:p>
        </p:txBody>
      </p:sp>
      <p:sp>
        <p:nvSpPr>
          <p:cNvPr id="84994" name="Rectangle 2"/>
          <p:cNvSpPr>
            <a:spLocks noGrp="1" noRot="1" noChangeAspect="1" noChangeArrowheads="1" noTextEdit="1"/>
          </p:cNvSpPr>
          <p:nvPr>
            <p:ph type="sldImg"/>
          </p:nvPr>
        </p:nvSpPr>
        <p:spPr>
          <a:ln/>
        </p:spPr>
      </p:sp>
      <p:sp>
        <p:nvSpPr>
          <p:cNvPr id="84995" name="Rectangle 3"/>
          <p:cNvSpPr>
            <a:spLocks noGrp="1" noChangeArrowheads="1"/>
          </p:cNvSpPr>
          <p:nvPr>
            <p:ph type="body" idx="1"/>
          </p:nvPr>
        </p:nvSpPr>
        <p:spPr>
          <a:noFill/>
          <a:ln/>
        </p:spPr>
        <p:txBody>
          <a:bodyPr/>
          <a:lstStyle/>
          <a:p>
            <a:endParaRPr lang="en-US">
              <a:latin typeface="Times New Roman" pitchFamily="-108" charset="0"/>
              <a:ea typeface="ＭＳ Ｐゴシック" pitchFamily="-108" charset="-128"/>
              <a:cs typeface="ＭＳ Ｐゴシック" pitchFamily="-108" charset="-128"/>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7"/>
          <p:cNvSpPr>
            <a:spLocks noGrp="1" noChangeArrowheads="1"/>
          </p:cNvSpPr>
          <p:nvPr>
            <p:ph type="sldNum" sz="quarter" idx="5"/>
          </p:nvPr>
        </p:nvSpPr>
        <p:spPr>
          <a:noFill/>
        </p:spPr>
        <p:txBody>
          <a:bodyPr/>
          <a:lstStyle/>
          <a:p>
            <a:fld id="{ED7681AC-2758-A549-952D-5364E6E88751}" type="slidenum">
              <a:rPr lang="en-US"/>
              <a:pPr/>
              <a:t>49</a:t>
            </a:fld>
            <a:endParaRPr lang="en-US"/>
          </a:p>
        </p:txBody>
      </p:sp>
      <p:sp>
        <p:nvSpPr>
          <p:cNvPr id="87042" name="Rectangle 2"/>
          <p:cNvSpPr>
            <a:spLocks noGrp="1" noRot="1" noChangeAspect="1" noChangeArrowheads="1" noTextEdit="1"/>
          </p:cNvSpPr>
          <p:nvPr>
            <p:ph type="sldImg"/>
          </p:nvPr>
        </p:nvSpPr>
        <p:spPr>
          <a:ln/>
        </p:spPr>
      </p:sp>
      <p:sp>
        <p:nvSpPr>
          <p:cNvPr id="87043" name="Rectangle 3"/>
          <p:cNvSpPr>
            <a:spLocks noGrp="1" noChangeArrowheads="1"/>
          </p:cNvSpPr>
          <p:nvPr>
            <p:ph type="body" idx="1"/>
          </p:nvPr>
        </p:nvSpPr>
        <p:spPr>
          <a:noFill/>
          <a:ln/>
        </p:spPr>
        <p:txBody>
          <a:bodyPr/>
          <a:lstStyle/>
          <a:p>
            <a:endParaRPr lang="en-US">
              <a:latin typeface="Times New Roman" pitchFamily="-108" charset="0"/>
              <a:ea typeface="ＭＳ Ｐゴシック" pitchFamily="-108" charset="-128"/>
              <a:cs typeface="ＭＳ Ｐゴシック" pitchFamily="-108" charset="-128"/>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2"/>
          <p:cNvSpPr>
            <a:spLocks noGrp="1" noRot="1" noChangeAspect="1" noChangeArrowheads="1" noTextEdit="1"/>
          </p:cNvSpPr>
          <p:nvPr>
            <p:ph type="sldImg"/>
          </p:nvPr>
        </p:nvSpPr>
        <p:spPr>
          <a:ln/>
        </p:spPr>
      </p:sp>
      <p:sp>
        <p:nvSpPr>
          <p:cNvPr id="227331" name="Rectangle 3"/>
          <p:cNvSpPr>
            <a:spLocks noGrp="1" noChangeArrowheads="1"/>
          </p:cNvSpPr>
          <p:nvPr>
            <p:ph type="body" idx="1"/>
          </p:nvPr>
        </p:nvSpPr>
        <p:spPr>
          <a:noFill/>
          <a:ln/>
        </p:spPr>
        <p:txBody>
          <a:bodyPr/>
          <a:lstStyle/>
          <a:p>
            <a:endParaRPr lang="en-US">
              <a:latin typeface="Times New Roman" pitchFamily="-108" charset="0"/>
              <a:ea typeface="ＭＳ Ｐゴシック" pitchFamily="-108" charset="-128"/>
              <a:cs typeface="ＭＳ Ｐゴシック" pitchFamily="-108" charset="-128"/>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2"/>
          <p:cNvSpPr>
            <a:spLocks noGrp="1" noRot="1" noChangeAspect="1" noChangeArrowheads="1" noTextEdit="1"/>
          </p:cNvSpPr>
          <p:nvPr>
            <p:ph type="sldImg"/>
          </p:nvPr>
        </p:nvSpPr>
        <p:spPr>
          <a:ln/>
        </p:spPr>
      </p:sp>
      <p:sp>
        <p:nvSpPr>
          <p:cNvPr id="228355" name="Rectangle 3"/>
          <p:cNvSpPr>
            <a:spLocks noGrp="1" noChangeArrowheads="1"/>
          </p:cNvSpPr>
          <p:nvPr>
            <p:ph type="body" idx="1"/>
          </p:nvPr>
        </p:nvSpPr>
        <p:spPr>
          <a:noFill/>
          <a:ln/>
        </p:spPr>
        <p:txBody>
          <a:bodyPr/>
          <a:lstStyle/>
          <a:p>
            <a:endParaRPr lang="en-US">
              <a:latin typeface="Times New Roman" pitchFamily="-108" charset="0"/>
              <a:ea typeface="ＭＳ Ｐゴシック" pitchFamily="-108" charset="-128"/>
              <a:cs typeface="ＭＳ Ｐゴシック" pitchFamily="-108" charset="-128"/>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2"/>
          <p:cNvSpPr>
            <a:spLocks noGrp="1" noRot="1" noChangeAspect="1" noChangeArrowheads="1" noTextEdit="1"/>
          </p:cNvSpPr>
          <p:nvPr>
            <p:ph type="sldImg"/>
          </p:nvPr>
        </p:nvSpPr>
        <p:spPr>
          <a:ln/>
        </p:spPr>
      </p:sp>
      <p:sp>
        <p:nvSpPr>
          <p:cNvPr id="229379" name="Rectangle 3"/>
          <p:cNvSpPr>
            <a:spLocks noGrp="1" noChangeArrowheads="1"/>
          </p:cNvSpPr>
          <p:nvPr>
            <p:ph type="body" idx="1"/>
          </p:nvPr>
        </p:nvSpPr>
        <p:spPr>
          <a:noFill/>
          <a:ln/>
        </p:spPr>
        <p:txBody>
          <a:bodyPr/>
          <a:lstStyle/>
          <a:p>
            <a:endParaRPr lang="en-US">
              <a:latin typeface="Times New Roman" pitchFamily="-108" charset="0"/>
              <a:ea typeface="ＭＳ Ｐゴシック" pitchFamily="-108" charset="-128"/>
              <a:cs typeface="ＭＳ Ｐゴシック" pitchFamily="-108" charset="-128"/>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7"/>
          <p:cNvSpPr>
            <a:spLocks noGrp="1" noChangeArrowheads="1"/>
          </p:cNvSpPr>
          <p:nvPr>
            <p:ph type="sldNum" sz="quarter" idx="5"/>
          </p:nvPr>
        </p:nvSpPr>
        <p:spPr>
          <a:noFill/>
        </p:spPr>
        <p:txBody>
          <a:bodyPr/>
          <a:lstStyle/>
          <a:p>
            <a:fld id="{CD59F3A0-8888-EC46-93AF-30092D115C35}" type="slidenum">
              <a:rPr lang="en-US"/>
              <a:pPr/>
              <a:t>54</a:t>
            </a:fld>
            <a:endParaRPr lang="en-US"/>
          </a:p>
        </p:txBody>
      </p:sp>
      <p:sp>
        <p:nvSpPr>
          <p:cNvPr id="98306" name="Rectangle 2"/>
          <p:cNvSpPr>
            <a:spLocks noGrp="1" noRot="1" noChangeAspect="1" noChangeArrowheads="1"/>
          </p:cNvSpPr>
          <p:nvPr>
            <p:ph type="sldImg"/>
          </p:nvPr>
        </p:nvSpPr>
        <p:spPr>
          <a:solidFill>
            <a:srgbClr val="FFFFFF"/>
          </a:solidFill>
          <a:ln/>
        </p:spPr>
      </p:sp>
      <p:sp>
        <p:nvSpPr>
          <p:cNvPr id="98307"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08" charset="0"/>
              <a:ea typeface="ＭＳ Ｐゴシック" pitchFamily="-108" charset="-128"/>
              <a:cs typeface="ＭＳ Ｐゴシック" pitchFamily="-108" charset="-128"/>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2"/>
          <p:cNvSpPr>
            <a:spLocks noGrp="1" noRot="1" noChangeAspect="1" noChangeArrowheads="1" noTextEdit="1"/>
          </p:cNvSpPr>
          <p:nvPr>
            <p:ph type="sldImg"/>
          </p:nvPr>
        </p:nvSpPr>
        <p:spPr>
          <a:ln/>
        </p:spPr>
      </p:sp>
      <p:sp>
        <p:nvSpPr>
          <p:cNvPr id="230403" name="Rectangle 3"/>
          <p:cNvSpPr>
            <a:spLocks noGrp="1" noChangeArrowheads="1"/>
          </p:cNvSpPr>
          <p:nvPr>
            <p:ph type="body" idx="1"/>
          </p:nvPr>
        </p:nvSpPr>
        <p:spPr>
          <a:noFill/>
          <a:ln/>
        </p:spPr>
        <p:txBody>
          <a:bodyPr/>
          <a:lstStyle/>
          <a:p>
            <a:endParaRPr lang="en-US">
              <a:latin typeface="Times New Roman" pitchFamily="-108" charset="0"/>
              <a:ea typeface="ＭＳ Ｐゴシック" pitchFamily="-108" charset="-128"/>
              <a:cs typeface="ＭＳ Ｐゴシック" pitchFamily="-108" charset="-128"/>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7"/>
          <p:cNvSpPr>
            <a:spLocks noGrp="1" noChangeArrowheads="1"/>
          </p:cNvSpPr>
          <p:nvPr>
            <p:ph type="sldNum" sz="quarter" idx="5"/>
          </p:nvPr>
        </p:nvSpPr>
        <p:spPr>
          <a:noFill/>
        </p:spPr>
        <p:txBody>
          <a:bodyPr/>
          <a:lstStyle/>
          <a:p>
            <a:fld id="{24A315C8-CBB3-514B-A1E3-B0F084BCB286}" type="slidenum">
              <a:rPr lang="en-US"/>
              <a:pPr/>
              <a:t>56</a:t>
            </a:fld>
            <a:endParaRPr lang="en-US"/>
          </a:p>
        </p:txBody>
      </p:sp>
      <p:sp>
        <p:nvSpPr>
          <p:cNvPr id="101378" name="Rectangle 2"/>
          <p:cNvSpPr>
            <a:spLocks noGrp="1" noRot="1" noChangeAspect="1" noChangeArrowheads="1" noTextEdit="1"/>
          </p:cNvSpPr>
          <p:nvPr>
            <p:ph type="sldImg"/>
          </p:nvPr>
        </p:nvSpPr>
        <p:spPr>
          <a:ln/>
        </p:spPr>
      </p:sp>
      <p:sp>
        <p:nvSpPr>
          <p:cNvPr id="101379" name="Rectangle 3"/>
          <p:cNvSpPr>
            <a:spLocks noGrp="1" noChangeArrowheads="1"/>
          </p:cNvSpPr>
          <p:nvPr>
            <p:ph type="body" idx="1"/>
          </p:nvPr>
        </p:nvSpPr>
        <p:spPr>
          <a:noFill/>
          <a:ln/>
        </p:spPr>
        <p:txBody>
          <a:bodyPr/>
          <a:lstStyle/>
          <a:p>
            <a:endParaRPr lang="en-US">
              <a:latin typeface="Times New Roman" pitchFamily="-108" charset="0"/>
              <a:ea typeface="ＭＳ Ｐゴシック" pitchFamily="-108" charset="-128"/>
              <a:cs typeface="ＭＳ Ｐゴシック" pitchFamily="-108" charset="-128"/>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7"/>
          <p:cNvSpPr>
            <a:spLocks noGrp="1" noChangeArrowheads="1"/>
          </p:cNvSpPr>
          <p:nvPr>
            <p:ph type="sldNum" sz="quarter" idx="5"/>
          </p:nvPr>
        </p:nvSpPr>
        <p:spPr>
          <a:noFill/>
        </p:spPr>
        <p:txBody>
          <a:bodyPr/>
          <a:lstStyle/>
          <a:p>
            <a:fld id="{5CF92DB7-627F-374C-94D1-7C23A503E2C5}" type="slidenum">
              <a:rPr lang="en-US"/>
              <a:pPr/>
              <a:t>57</a:t>
            </a:fld>
            <a:endParaRPr lang="en-US"/>
          </a:p>
        </p:txBody>
      </p:sp>
      <p:sp>
        <p:nvSpPr>
          <p:cNvPr id="103426" name="Rectangle 2"/>
          <p:cNvSpPr>
            <a:spLocks noGrp="1" noRot="1" noChangeAspect="1" noChangeArrowheads="1" noTextEdit="1"/>
          </p:cNvSpPr>
          <p:nvPr>
            <p:ph type="sldImg"/>
          </p:nvPr>
        </p:nvSpPr>
        <p:spPr>
          <a:ln/>
        </p:spPr>
      </p:sp>
      <p:sp>
        <p:nvSpPr>
          <p:cNvPr id="103427" name="Rectangle 3"/>
          <p:cNvSpPr>
            <a:spLocks noGrp="1" noChangeArrowheads="1"/>
          </p:cNvSpPr>
          <p:nvPr>
            <p:ph type="body" idx="1"/>
          </p:nvPr>
        </p:nvSpPr>
        <p:spPr>
          <a:noFill/>
          <a:ln/>
        </p:spPr>
        <p:txBody>
          <a:bodyPr/>
          <a:lstStyle/>
          <a:p>
            <a:endParaRPr lang="en-US">
              <a:latin typeface="Times New Roman" pitchFamily="-108" charset="0"/>
              <a:ea typeface="ＭＳ Ｐゴシック" pitchFamily="-108" charset="-128"/>
              <a:cs typeface="ＭＳ Ｐゴシック" pitchFamily="-108" charset="-128"/>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7"/>
          <p:cNvSpPr>
            <a:spLocks noGrp="1" noChangeArrowheads="1"/>
          </p:cNvSpPr>
          <p:nvPr>
            <p:ph type="sldNum" sz="quarter" idx="5"/>
          </p:nvPr>
        </p:nvSpPr>
        <p:spPr>
          <a:noFill/>
        </p:spPr>
        <p:txBody>
          <a:bodyPr/>
          <a:lstStyle/>
          <a:p>
            <a:fld id="{33FF78FC-61C6-304D-A157-AB6E88C68720}" type="slidenum">
              <a:rPr lang="en-US"/>
              <a:pPr/>
              <a:t>58</a:t>
            </a:fld>
            <a:endParaRPr lang="en-US"/>
          </a:p>
        </p:txBody>
      </p:sp>
      <p:sp>
        <p:nvSpPr>
          <p:cNvPr id="105474" name="Rectangle 2"/>
          <p:cNvSpPr>
            <a:spLocks noGrp="1" noRot="1" noChangeAspect="1" noChangeArrowheads="1" noTextEdit="1"/>
          </p:cNvSpPr>
          <p:nvPr>
            <p:ph type="sldImg"/>
          </p:nvPr>
        </p:nvSpPr>
        <p:spPr>
          <a:ln/>
        </p:spPr>
      </p:sp>
      <p:sp>
        <p:nvSpPr>
          <p:cNvPr id="105475" name="Rectangle 3"/>
          <p:cNvSpPr>
            <a:spLocks noGrp="1" noChangeArrowheads="1"/>
          </p:cNvSpPr>
          <p:nvPr>
            <p:ph type="body" idx="1"/>
          </p:nvPr>
        </p:nvSpPr>
        <p:spPr>
          <a:noFill/>
          <a:ln/>
        </p:spPr>
        <p:txBody>
          <a:bodyPr/>
          <a:lstStyle/>
          <a:p>
            <a:endParaRPr lang="en-US">
              <a:latin typeface="Times New Roman" pitchFamily="-108" charset="0"/>
              <a:ea typeface="ＭＳ Ｐゴシック" pitchFamily="-108" charset="-128"/>
              <a:cs typeface="ＭＳ Ｐゴシック" pitchFamily="-108" charset="-128"/>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7"/>
          <p:cNvSpPr>
            <a:spLocks noGrp="1" noChangeArrowheads="1"/>
          </p:cNvSpPr>
          <p:nvPr>
            <p:ph type="sldNum" sz="quarter" idx="5"/>
          </p:nvPr>
        </p:nvSpPr>
        <p:spPr>
          <a:noFill/>
        </p:spPr>
        <p:txBody>
          <a:bodyPr/>
          <a:lstStyle/>
          <a:p>
            <a:fld id="{01AC523D-4DA2-324D-9D65-EC782DB179D4}" type="slidenum">
              <a:rPr lang="en-US"/>
              <a:pPr/>
              <a:t>59</a:t>
            </a:fld>
            <a:endParaRPr lang="en-US"/>
          </a:p>
        </p:txBody>
      </p:sp>
      <p:sp>
        <p:nvSpPr>
          <p:cNvPr id="107522" name="Rectangle 2"/>
          <p:cNvSpPr>
            <a:spLocks noGrp="1" noRot="1" noChangeAspect="1" noChangeArrowheads="1" noTextEdit="1"/>
          </p:cNvSpPr>
          <p:nvPr>
            <p:ph type="sldImg"/>
          </p:nvPr>
        </p:nvSpPr>
        <p:spPr>
          <a:ln/>
        </p:spPr>
      </p:sp>
      <p:sp>
        <p:nvSpPr>
          <p:cNvPr id="107523" name="Rectangle 3"/>
          <p:cNvSpPr>
            <a:spLocks noGrp="1" noChangeArrowheads="1"/>
          </p:cNvSpPr>
          <p:nvPr>
            <p:ph type="body" idx="1"/>
          </p:nvPr>
        </p:nvSpPr>
        <p:spPr>
          <a:noFill/>
          <a:ln/>
        </p:spPr>
        <p:txBody>
          <a:bodyPr/>
          <a:lstStyle/>
          <a:p>
            <a:endParaRPr lang="en-US">
              <a:latin typeface="Times New Roman" pitchFamily="-108" charset="0"/>
              <a:ea typeface="ＭＳ Ｐゴシック" pitchFamily="-108" charset="-128"/>
              <a:cs typeface="ＭＳ Ｐゴシック" pitchFamily="-108" charset="-128"/>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7"/>
          <p:cNvSpPr>
            <a:spLocks noGrp="1" noChangeArrowheads="1"/>
          </p:cNvSpPr>
          <p:nvPr>
            <p:ph type="sldNum" sz="quarter" idx="5"/>
          </p:nvPr>
        </p:nvSpPr>
        <p:spPr>
          <a:noFill/>
        </p:spPr>
        <p:txBody>
          <a:bodyPr/>
          <a:lstStyle/>
          <a:p>
            <a:fld id="{34EDDEBC-FF1F-D741-BE4D-DF8B5D3EFFE1}" type="slidenum">
              <a:rPr lang="en-US"/>
              <a:pPr/>
              <a:t>60</a:t>
            </a:fld>
            <a:endParaRPr lang="en-US"/>
          </a:p>
        </p:txBody>
      </p:sp>
      <p:sp>
        <p:nvSpPr>
          <p:cNvPr id="111618" name="Rectangle 2"/>
          <p:cNvSpPr>
            <a:spLocks noGrp="1" noRot="1" noChangeAspect="1" noChangeArrowheads="1" noTextEdit="1"/>
          </p:cNvSpPr>
          <p:nvPr>
            <p:ph type="sldImg"/>
          </p:nvPr>
        </p:nvSpPr>
        <p:spPr>
          <a:ln/>
        </p:spPr>
      </p:sp>
      <p:sp>
        <p:nvSpPr>
          <p:cNvPr id="111619" name="Rectangle 3"/>
          <p:cNvSpPr>
            <a:spLocks noGrp="1" noChangeArrowheads="1"/>
          </p:cNvSpPr>
          <p:nvPr>
            <p:ph type="body" idx="1"/>
          </p:nvPr>
        </p:nvSpPr>
        <p:spPr>
          <a:noFill/>
          <a:ln/>
        </p:spPr>
        <p:txBody>
          <a:bodyPr/>
          <a:lstStyle/>
          <a:p>
            <a:endParaRPr lang="en-US">
              <a:latin typeface="Times New Roman" pitchFamily="-108" charset="0"/>
              <a:ea typeface="ＭＳ Ｐゴシック" pitchFamily="-108" charset="-128"/>
              <a:cs typeface="ＭＳ Ｐゴシック" pitchFamily="-108" charset="-128"/>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2"/>
          <p:cNvSpPr>
            <a:spLocks noGrp="1" noRot="1" noChangeAspect="1" noChangeArrowheads="1" noTextEdit="1"/>
          </p:cNvSpPr>
          <p:nvPr>
            <p:ph type="sldImg"/>
          </p:nvPr>
        </p:nvSpPr>
        <p:spPr>
          <a:ln/>
        </p:spPr>
      </p:sp>
      <p:sp>
        <p:nvSpPr>
          <p:cNvPr id="231427" name="Rectangle 3"/>
          <p:cNvSpPr>
            <a:spLocks noGrp="1" noChangeArrowheads="1"/>
          </p:cNvSpPr>
          <p:nvPr>
            <p:ph type="body" idx="1"/>
          </p:nvPr>
        </p:nvSpPr>
        <p:spPr>
          <a:noFill/>
          <a:ln/>
        </p:spPr>
        <p:txBody>
          <a:bodyPr/>
          <a:lstStyle/>
          <a:p>
            <a:endParaRPr lang="en-US">
              <a:latin typeface="Times New Roman" pitchFamily="-108" charset="0"/>
              <a:ea typeface="ＭＳ Ｐゴシック" pitchFamily="-108" charset="-128"/>
              <a:cs typeface="ＭＳ Ｐゴシック" pitchFamily="-108" charset="-128"/>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2"/>
          <p:cNvSpPr>
            <a:spLocks noGrp="1" noRot="1" noChangeAspect="1" noChangeArrowheads="1" noTextEdit="1"/>
          </p:cNvSpPr>
          <p:nvPr>
            <p:ph type="sldImg"/>
          </p:nvPr>
        </p:nvSpPr>
        <p:spPr>
          <a:ln/>
        </p:spPr>
      </p:sp>
      <p:sp>
        <p:nvSpPr>
          <p:cNvPr id="232451" name="Rectangle 3"/>
          <p:cNvSpPr>
            <a:spLocks noGrp="1" noChangeArrowheads="1"/>
          </p:cNvSpPr>
          <p:nvPr>
            <p:ph type="body" idx="1"/>
          </p:nvPr>
        </p:nvSpPr>
        <p:spPr>
          <a:noFill/>
          <a:ln/>
        </p:spPr>
        <p:txBody>
          <a:bodyPr/>
          <a:lstStyle/>
          <a:p>
            <a:endParaRPr lang="en-US">
              <a:latin typeface="Times New Roman" pitchFamily="-108" charset="0"/>
              <a:ea typeface="ＭＳ Ｐゴシック" pitchFamily="-108" charset="-128"/>
              <a:cs typeface="ＭＳ Ｐゴシック" pitchFamily="-108" charset="-128"/>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Slide Image Placeholder 1"/>
          <p:cNvSpPr>
            <a:spLocks noGrp="1" noRot="1" noChangeAspect="1"/>
          </p:cNvSpPr>
          <p:nvPr>
            <p:ph type="sldImg"/>
          </p:nvPr>
        </p:nvSpPr>
        <p:spPr>
          <a:ln/>
        </p:spPr>
      </p:sp>
      <p:sp>
        <p:nvSpPr>
          <p:cNvPr id="131074" name="Notes Placeholder 2"/>
          <p:cNvSpPr>
            <a:spLocks noGrp="1"/>
          </p:cNvSpPr>
          <p:nvPr>
            <p:ph type="body" idx="1"/>
          </p:nvPr>
        </p:nvSpPr>
        <p:spPr>
          <a:noFill/>
          <a:ln/>
        </p:spPr>
        <p:txBody>
          <a:bodyPr/>
          <a:lstStyle/>
          <a:p>
            <a:endParaRPr lang="en-US">
              <a:latin typeface="Times New Roman" pitchFamily="-108" charset="0"/>
              <a:ea typeface="ＭＳ Ｐゴシック" pitchFamily="-108" charset="-128"/>
              <a:cs typeface="ＭＳ Ｐゴシック" pitchFamily="-108" charset="-128"/>
            </a:endParaRPr>
          </a:p>
        </p:txBody>
      </p:sp>
      <p:sp>
        <p:nvSpPr>
          <p:cNvPr id="131075" name="Slide Number Placeholder 3"/>
          <p:cNvSpPr>
            <a:spLocks noGrp="1"/>
          </p:cNvSpPr>
          <p:nvPr>
            <p:ph type="sldNum" sz="quarter" idx="5"/>
          </p:nvPr>
        </p:nvSpPr>
        <p:spPr>
          <a:noFill/>
        </p:spPr>
        <p:txBody>
          <a:bodyPr/>
          <a:lstStyle/>
          <a:p>
            <a:fld id="{454BFEC9-AFD2-AE4D-A24D-0027E5093840}" type="slidenum">
              <a:rPr lang="en-US"/>
              <a:pPr/>
              <a:t>63</a:t>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7"/>
          <p:cNvSpPr>
            <a:spLocks noGrp="1" noChangeArrowheads="1"/>
          </p:cNvSpPr>
          <p:nvPr>
            <p:ph type="sldNum" sz="quarter" idx="5"/>
          </p:nvPr>
        </p:nvSpPr>
        <p:spPr>
          <a:noFill/>
        </p:spPr>
        <p:txBody>
          <a:bodyPr/>
          <a:lstStyle/>
          <a:p>
            <a:fld id="{C2020F9D-2B0D-F44F-BBAF-F527592E80BD}" type="slidenum">
              <a:rPr lang="en-US"/>
              <a:pPr/>
              <a:t>69</a:t>
            </a:fld>
            <a:endParaRPr lang="en-US"/>
          </a:p>
        </p:txBody>
      </p:sp>
      <p:sp>
        <p:nvSpPr>
          <p:cNvPr id="116738" name="Rectangle 2"/>
          <p:cNvSpPr>
            <a:spLocks noGrp="1" noRot="1" noChangeAspect="1" noChangeArrowheads="1" noTextEdit="1"/>
          </p:cNvSpPr>
          <p:nvPr>
            <p:ph type="sldImg"/>
          </p:nvPr>
        </p:nvSpPr>
        <p:spPr>
          <a:ln/>
        </p:spPr>
      </p:sp>
      <p:sp>
        <p:nvSpPr>
          <p:cNvPr id="116739" name="Rectangle 3"/>
          <p:cNvSpPr>
            <a:spLocks noGrp="1" noChangeArrowheads="1"/>
          </p:cNvSpPr>
          <p:nvPr>
            <p:ph type="body" idx="1"/>
          </p:nvPr>
        </p:nvSpPr>
        <p:spPr>
          <a:noFill/>
          <a:ln/>
        </p:spPr>
        <p:txBody>
          <a:bodyPr/>
          <a:lstStyle/>
          <a:p>
            <a:endParaRPr lang="en-US">
              <a:latin typeface="Times New Roman" pitchFamily="-108" charset="0"/>
              <a:ea typeface="ＭＳ Ｐゴシック" pitchFamily="-108" charset="-128"/>
              <a:cs typeface="ＭＳ Ｐゴシック" pitchFamily="-108" charset="-128"/>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7"/>
          <p:cNvSpPr>
            <a:spLocks noGrp="1" noChangeArrowheads="1"/>
          </p:cNvSpPr>
          <p:nvPr>
            <p:ph type="sldNum" sz="quarter" idx="5"/>
          </p:nvPr>
        </p:nvSpPr>
        <p:spPr>
          <a:noFill/>
        </p:spPr>
        <p:txBody>
          <a:bodyPr/>
          <a:lstStyle/>
          <a:p>
            <a:fld id="{1A00FE25-B676-5542-BC32-875F5A4289D8}" type="slidenum">
              <a:rPr lang="en-US"/>
              <a:pPr/>
              <a:t>70</a:t>
            </a:fld>
            <a:endParaRPr lang="en-US"/>
          </a:p>
        </p:txBody>
      </p:sp>
      <p:sp>
        <p:nvSpPr>
          <p:cNvPr id="118786" name="Rectangle 2"/>
          <p:cNvSpPr>
            <a:spLocks noGrp="1" noRot="1" noChangeAspect="1" noChangeArrowheads="1" noTextEdit="1"/>
          </p:cNvSpPr>
          <p:nvPr>
            <p:ph type="sldImg"/>
          </p:nvPr>
        </p:nvSpPr>
        <p:spPr>
          <a:ln/>
        </p:spPr>
      </p:sp>
      <p:sp>
        <p:nvSpPr>
          <p:cNvPr id="118787" name="Rectangle 3"/>
          <p:cNvSpPr>
            <a:spLocks noGrp="1" noChangeArrowheads="1"/>
          </p:cNvSpPr>
          <p:nvPr>
            <p:ph type="body" idx="1"/>
          </p:nvPr>
        </p:nvSpPr>
        <p:spPr>
          <a:noFill/>
          <a:ln/>
        </p:spPr>
        <p:txBody>
          <a:bodyPr/>
          <a:lstStyle/>
          <a:p>
            <a:endParaRPr lang="en-US">
              <a:latin typeface="Times New Roman" pitchFamily="-108" charset="0"/>
              <a:ea typeface="ＭＳ Ｐゴシック" pitchFamily="-108" charset="-128"/>
              <a:cs typeface="ＭＳ Ｐゴシック" pitchFamily="-108" charset="-128"/>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7"/>
          <p:cNvSpPr>
            <a:spLocks noGrp="1" noChangeArrowheads="1"/>
          </p:cNvSpPr>
          <p:nvPr>
            <p:ph type="sldNum" sz="quarter" idx="5"/>
          </p:nvPr>
        </p:nvSpPr>
        <p:spPr>
          <a:noFill/>
        </p:spPr>
        <p:txBody>
          <a:bodyPr/>
          <a:lstStyle/>
          <a:p>
            <a:fld id="{80A3A5A5-BCF4-3449-9EF5-C86B63D99595}" type="slidenum">
              <a:rPr lang="en-US"/>
              <a:pPr/>
              <a:t>71</a:t>
            </a:fld>
            <a:endParaRPr lang="en-US"/>
          </a:p>
        </p:txBody>
      </p:sp>
      <p:sp>
        <p:nvSpPr>
          <p:cNvPr id="120834" name="Rectangle 2"/>
          <p:cNvSpPr>
            <a:spLocks noGrp="1" noRot="1" noChangeAspect="1" noChangeArrowheads="1" noTextEdit="1"/>
          </p:cNvSpPr>
          <p:nvPr>
            <p:ph type="sldImg"/>
          </p:nvPr>
        </p:nvSpPr>
        <p:spPr>
          <a:ln/>
        </p:spPr>
      </p:sp>
      <p:sp>
        <p:nvSpPr>
          <p:cNvPr id="120835" name="Rectangle 3"/>
          <p:cNvSpPr>
            <a:spLocks noGrp="1" noChangeArrowheads="1"/>
          </p:cNvSpPr>
          <p:nvPr>
            <p:ph type="body" idx="1"/>
          </p:nvPr>
        </p:nvSpPr>
        <p:spPr>
          <a:noFill/>
          <a:ln/>
        </p:spPr>
        <p:txBody>
          <a:bodyPr/>
          <a:lstStyle/>
          <a:p>
            <a:endParaRPr lang="en-US">
              <a:latin typeface="Times New Roman" pitchFamily="-108" charset="0"/>
              <a:ea typeface="ＭＳ Ｐゴシック" pitchFamily="-108" charset="-128"/>
              <a:cs typeface="ＭＳ Ｐゴシック" pitchFamily="-108" charset="-128"/>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7"/>
          <p:cNvSpPr>
            <a:spLocks noGrp="1" noChangeArrowheads="1"/>
          </p:cNvSpPr>
          <p:nvPr>
            <p:ph type="sldNum" sz="quarter" idx="5"/>
          </p:nvPr>
        </p:nvSpPr>
        <p:spPr>
          <a:noFill/>
        </p:spPr>
        <p:txBody>
          <a:bodyPr/>
          <a:lstStyle/>
          <a:p>
            <a:fld id="{FA0DC8E7-9F06-DB4E-A487-C66354A1688F}" type="slidenum">
              <a:rPr lang="en-US"/>
              <a:pPr/>
              <a:t>72</a:t>
            </a:fld>
            <a:endParaRPr lang="en-US"/>
          </a:p>
        </p:txBody>
      </p:sp>
      <p:sp>
        <p:nvSpPr>
          <p:cNvPr id="122882" name="Rectangle 2"/>
          <p:cNvSpPr>
            <a:spLocks noGrp="1" noRot="1" noChangeAspect="1" noChangeArrowheads="1" noTextEdit="1"/>
          </p:cNvSpPr>
          <p:nvPr>
            <p:ph type="sldImg"/>
          </p:nvPr>
        </p:nvSpPr>
        <p:spPr>
          <a:ln/>
        </p:spPr>
      </p:sp>
      <p:sp>
        <p:nvSpPr>
          <p:cNvPr id="122883" name="Rectangle 3"/>
          <p:cNvSpPr>
            <a:spLocks noGrp="1" noChangeArrowheads="1"/>
          </p:cNvSpPr>
          <p:nvPr>
            <p:ph type="body" idx="1"/>
          </p:nvPr>
        </p:nvSpPr>
        <p:spPr>
          <a:noFill/>
          <a:ln/>
        </p:spPr>
        <p:txBody>
          <a:bodyPr/>
          <a:lstStyle/>
          <a:p>
            <a:r>
              <a:rPr lang="en-US">
                <a:latin typeface="Times New Roman" pitchFamily="-108" charset="0"/>
                <a:ea typeface="ＭＳ Ｐゴシック" pitchFamily="-108" charset="-128"/>
                <a:cs typeface="ＭＳ Ｐゴシック" pitchFamily="-108" charset="-128"/>
              </a:rPr>
              <a:t>Download a great movie of star motions from:</a:t>
            </a:r>
          </a:p>
          <a:p>
            <a:r>
              <a:rPr lang="en-US">
                <a:latin typeface="Times New Roman" pitchFamily="-108" charset="0"/>
                <a:ea typeface="ＭＳ Ｐゴシック" pitchFamily="-108" charset="-128"/>
                <a:cs typeface="ＭＳ Ｐゴシック" pitchFamily="-108" charset="-128"/>
              </a:rPr>
              <a:t>http://www.astro.ucla.edu/~jlu/gc/images/orbits_pause.gif</a:t>
            </a:r>
          </a:p>
          <a:p>
            <a:endParaRPr lang="en-US">
              <a:latin typeface="Times New Roman" pitchFamily="-108" charset="0"/>
              <a:ea typeface="ＭＳ Ｐゴシック" pitchFamily="-108" charset="-128"/>
              <a:cs typeface="ＭＳ Ｐゴシック" pitchFamily="-108" charset="-128"/>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7"/>
          <p:cNvSpPr>
            <a:spLocks noGrp="1" noChangeArrowheads="1"/>
          </p:cNvSpPr>
          <p:nvPr>
            <p:ph type="sldNum" sz="quarter" idx="5"/>
          </p:nvPr>
        </p:nvSpPr>
        <p:spPr>
          <a:noFill/>
        </p:spPr>
        <p:txBody>
          <a:bodyPr/>
          <a:lstStyle/>
          <a:p>
            <a:fld id="{20010CD8-DC98-3B4E-A104-7E304C342B85}" type="slidenum">
              <a:rPr lang="en-US"/>
              <a:pPr/>
              <a:t>74</a:t>
            </a:fld>
            <a:endParaRPr lang="en-US"/>
          </a:p>
        </p:txBody>
      </p:sp>
      <p:sp>
        <p:nvSpPr>
          <p:cNvPr id="124930" name="Rectangle 2"/>
          <p:cNvSpPr>
            <a:spLocks noGrp="1" noRot="1" noChangeAspect="1" noChangeArrowheads="1"/>
          </p:cNvSpPr>
          <p:nvPr>
            <p:ph type="sldImg"/>
          </p:nvPr>
        </p:nvSpPr>
        <p:spPr>
          <a:solidFill>
            <a:srgbClr val="FFFFFF"/>
          </a:solidFill>
          <a:ln/>
        </p:spPr>
      </p:sp>
      <p:sp>
        <p:nvSpPr>
          <p:cNvPr id="124931" name="Rectangle 3"/>
          <p:cNvSpPr>
            <a:spLocks noGrp="1" noChangeArrowheads="1"/>
          </p:cNvSpPr>
          <p:nvPr>
            <p:ph type="body" idx="1"/>
          </p:nvPr>
        </p:nvSpPr>
        <p:spPr>
          <a:solidFill>
            <a:srgbClr val="FFFFFF"/>
          </a:solidFill>
          <a:ln>
            <a:solidFill>
              <a:srgbClr val="000000"/>
            </a:solidFill>
          </a:ln>
        </p:spPr>
        <p:txBody>
          <a:bodyPr/>
          <a:lstStyle/>
          <a:p>
            <a:r>
              <a:rPr lang="en-US">
                <a:latin typeface="Times New Roman" pitchFamily="-108" charset="0"/>
                <a:ea typeface="ＭＳ Ｐゴシック" pitchFamily="-108" charset="-128"/>
                <a:cs typeface="ＭＳ Ｐゴシック" pitchFamily="-108" charset="-128"/>
              </a:rPr>
              <a:t>Download a great movie of star motions from:</a:t>
            </a:r>
          </a:p>
          <a:p>
            <a:r>
              <a:rPr lang="en-US">
                <a:latin typeface="Times New Roman" pitchFamily="-108" charset="0"/>
                <a:ea typeface="ＭＳ Ｐゴシック" pitchFamily="-108" charset="-128"/>
                <a:cs typeface="ＭＳ Ｐゴシック" pitchFamily="-108" charset="-128"/>
              </a:rPr>
              <a:t>http://www.astro.ucla.edu/~jlu/gc/images/orbits_pause.gif</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2"/>
          <p:cNvSpPr>
            <a:spLocks noGrp="1" noRot="1" noChangeAspect="1" noChangeArrowheads="1" noTextEdit="1"/>
          </p:cNvSpPr>
          <p:nvPr>
            <p:ph type="sldImg"/>
          </p:nvPr>
        </p:nvSpPr>
        <p:spPr>
          <a:ln/>
        </p:spPr>
      </p:sp>
      <p:sp>
        <p:nvSpPr>
          <p:cNvPr id="233475" name="Rectangle 3"/>
          <p:cNvSpPr>
            <a:spLocks noGrp="1" noChangeArrowheads="1"/>
          </p:cNvSpPr>
          <p:nvPr>
            <p:ph type="body" idx="1"/>
          </p:nvPr>
        </p:nvSpPr>
        <p:spPr>
          <a:noFill/>
          <a:ln/>
        </p:spPr>
        <p:txBody>
          <a:bodyPr/>
          <a:lstStyle/>
          <a:p>
            <a:endParaRPr lang="en-US">
              <a:latin typeface="Times New Roman" pitchFamily="-108" charset="0"/>
              <a:ea typeface="ＭＳ Ｐゴシック" pitchFamily="-108" charset="-128"/>
              <a:cs typeface="ＭＳ Ｐゴシック" pitchFamily="-108"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33122" name="Rectangle 2"/>
          <p:cNvSpPr>
            <a:spLocks noGrp="1" noChangeArrowheads="1"/>
          </p:cNvSpPr>
          <p:nvPr>
            <p:ph type="ctrTitle"/>
          </p:nvPr>
        </p:nvSpPr>
        <p:spPr>
          <a:xfrm>
            <a:off x="365125" y="3124200"/>
            <a:ext cx="6569075" cy="641350"/>
          </a:xfrm>
        </p:spPr>
        <p:txBody>
          <a:bodyPr lIns="91440"/>
          <a:lstStyle>
            <a:lvl1pPr>
              <a:defRPr sz="3600">
                <a:solidFill>
                  <a:schemeClr val="tx1"/>
                </a:solidFill>
              </a:defRPr>
            </a:lvl1pPr>
          </a:lstStyle>
          <a:p>
            <a:r>
              <a:rPr lang="en-US"/>
              <a:t>Click to edit Master title style</a:t>
            </a:r>
          </a:p>
        </p:txBody>
      </p:sp>
      <p:sp>
        <p:nvSpPr>
          <p:cNvPr id="133123" name="Rectangle 3"/>
          <p:cNvSpPr>
            <a:spLocks noGrp="1" noChangeArrowheads="1"/>
          </p:cNvSpPr>
          <p:nvPr>
            <p:ph type="subTitle" idx="1"/>
          </p:nvPr>
        </p:nvSpPr>
        <p:spPr>
          <a:xfrm>
            <a:off x="365125" y="3811588"/>
            <a:ext cx="6569075" cy="396875"/>
          </a:xfrm>
        </p:spPr>
        <p:txBody>
          <a:bodyPr>
            <a:spAutoFit/>
          </a:bodyPr>
          <a:lstStyle>
            <a:lvl1pPr marL="0" indent="0">
              <a:buFontTx/>
              <a:buNone/>
              <a:defRPr sz="2000"/>
            </a:lvl1pPr>
          </a:lstStyle>
          <a:p>
            <a:r>
              <a:rPr lang="en-US"/>
              <a:t>Click to edit Master subtitle style</a:t>
            </a:r>
          </a:p>
        </p:txBody>
      </p:sp>
      <p:sp>
        <p:nvSpPr>
          <p:cNvPr id="133124" name="Rectangle 4"/>
          <p:cNvSpPr>
            <a:spLocks noChangeArrowheads="1"/>
          </p:cNvSpPr>
          <p:nvPr/>
        </p:nvSpPr>
        <p:spPr bwMode="auto">
          <a:xfrm>
            <a:off x="0" y="0"/>
            <a:ext cx="9144000" cy="609600"/>
          </a:xfrm>
          <a:prstGeom prst="rect">
            <a:avLst/>
          </a:prstGeom>
          <a:solidFill>
            <a:srgbClr val="30588C"/>
          </a:solidFill>
          <a:ln w="9525">
            <a:noFill/>
            <a:miter lim="800000"/>
            <a:headEnd/>
            <a:tailEnd/>
          </a:ln>
          <a:effectLst/>
        </p:spPr>
        <p:txBody>
          <a:bodyPr wrap="none" anchor="ctr">
            <a:prstTxWarp prst="textNoShape">
              <a:avLst/>
            </a:prstTxWarp>
          </a:bodyPr>
          <a:lstStyle/>
          <a:p>
            <a:pPr algn="ctr" eaLnBrk="0" hangingPunct="0"/>
            <a:endParaRPr lang="en-US" b="0">
              <a:solidFill>
                <a:schemeClr val="accent1"/>
              </a:solidFill>
              <a:latin typeface="Arial" pitchFamily="-108" charset="0"/>
            </a:endParaRPr>
          </a:p>
        </p:txBody>
      </p:sp>
      <p:sp>
        <p:nvSpPr>
          <p:cNvPr id="133125" name="Text Box 5"/>
          <p:cNvSpPr txBox="1">
            <a:spLocks noChangeArrowheads="1"/>
          </p:cNvSpPr>
          <p:nvPr/>
        </p:nvSpPr>
        <p:spPr bwMode="auto">
          <a:xfrm>
            <a:off x="365125" y="44450"/>
            <a:ext cx="8001000" cy="5191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800" b="0">
                <a:solidFill>
                  <a:schemeClr val="bg1"/>
                </a:solidFill>
                <a:latin typeface="Arial" pitchFamily="-108" charset="0"/>
              </a:rPr>
              <a:t>Chapter 19 Lecture</a:t>
            </a:r>
          </a:p>
        </p:txBody>
      </p:sp>
      <p:sp>
        <p:nvSpPr>
          <p:cNvPr id="133126" name="Rectangle 6"/>
          <p:cNvSpPr>
            <a:spLocks noGrp="1" noChangeArrowheads="1"/>
          </p:cNvSpPr>
          <p:nvPr>
            <p:ph type="ftr" sz="quarter" idx="3"/>
          </p:nvPr>
        </p:nvSpPr>
        <p:spPr/>
        <p:txBody>
          <a:bodyPr/>
          <a:lstStyle>
            <a:lvl1pPr>
              <a:defRPr/>
            </a:lvl1pPr>
          </a:lstStyle>
          <a:p>
            <a:r>
              <a:rPr lang="en-GB"/>
              <a:t>© 2014 Pearson Education, Inc.</a:t>
            </a:r>
          </a:p>
        </p:txBody>
      </p:sp>
      <p:pic>
        <p:nvPicPr>
          <p:cNvPr id="133127" name="Picture 7" descr="BENN9552_07_ecat"/>
          <p:cNvPicPr>
            <a:picLocks noChangeAspect="1" noChangeArrowheads="1"/>
          </p:cNvPicPr>
          <p:nvPr/>
        </p:nvPicPr>
        <p:blipFill>
          <a:blip r:embed="rId2"/>
          <a:srcRect/>
          <a:stretch>
            <a:fillRect/>
          </a:stretch>
        </p:blipFill>
        <p:spPr bwMode="auto">
          <a:xfrm>
            <a:off x="5064125" y="1781175"/>
            <a:ext cx="3857625" cy="4937125"/>
          </a:xfrm>
          <a:prstGeom prst="rect">
            <a:avLst/>
          </a:prstGeom>
          <a:noFill/>
          <a:effectLst>
            <a:outerShdw blurRad="63500" dist="35921" dir="2700000" algn="ctr" rotWithShape="0">
              <a:srgbClr val="000000">
                <a:alpha val="74998"/>
              </a:srgbClr>
            </a:outerShdw>
          </a:effectLst>
        </p:spPr>
      </p:pic>
      <p:sp>
        <p:nvSpPr>
          <p:cNvPr id="133128" name="Text Box 8"/>
          <p:cNvSpPr txBox="1">
            <a:spLocks noChangeArrowheads="1"/>
          </p:cNvSpPr>
          <p:nvPr/>
        </p:nvSpPr>
        <p:spPr bwMode="auto">
          <a:xfrm>
            <a:off x="457200" y="881063"/>
            <a:ext cx="8448675" cy="942975"/>
          </a:xfrm>
          <a:prstGeom prst="rect">
            <a:avLst/>
          </a:prstGeom>
          <a:noFill/>
          <a:ln w="9525">
            <a:noFill/>
            <a:miter lim="800000"/>
            <a:headEnd/>
            <a:tailEnd/>
          </a:ln>
          <a:effectLst/>
        </p:spPr>
        <p:txBody>
          <a:bodyPr>
            <a:prstTxWarp prst="textNoShape">
              <a:avLst/>
            </a:prstTxWarp>
            <a:spAutoFit/>
          </a:bodyPr>
          <a:lstStyle/>
          <a:p>
            <a:pPr algn="r">
              <a:spcBef>
                <a:spcPct val="50000"/>
              </a:spcBef>
            </a:pPr>
            <a:r>
              <a:rPr lang="en-US" sz="3600">
                <a:latin typeface="Arial" pitchFamily="-108" charset="0"/>
              </a:rPr>
              <a:t>The Cosmic Perspective</a:t>
            </a:r>
          </a:p>
          <a:p>
            <a:pPr algn="r">
              <a:spcBef>
                <a:spcPct val="10000"/>
              </a:spcBef>
            </a:pPr>
            <a:r>
              <a:rPr lang="en-US" sz="1800" b="0">
                <a:latin typeface="Arial" pitchFamily="-108" charset="0"/>
              </a:rPr>
              <a:t>Seventh Edition</a:t>
            </a:r>
            <a:endParaRPr lang="en-US" sz="1800">
              <a:latin typeface="Arial" pitchFamily="-108"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r>
              <a:rPr lang="en-GB"/>
              <a:t>© 2014 Pearson Education, Inc.</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Footer Placeholder 3"/>
          <p:cNvSpPr>
            <a:spLocks noGrp="1"/>
          </p:cNvSpPr>
          <p:nvPr>
            <p:ph type="ftr" sz="quarter" idx="10"/>
          </p:nvPr>
        </p:nvSpPr>
        <p:spPr/>
        <p:txBody>
          <a:bodyPr/>
          <a:lstStyle>
            <a:lvl1pPr>
              <a:defRPr/>
            </a:lvl1pPr>
          </a:lstStyle>
          <a:p>
            <a:r>
              <a:rPr lang="en-GB"/>
              <a:t>© 2014 Pearson Education, Inc.</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65125" y="1141413"/>
            <a:ext cx="4038600" cy="51069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56125" y="1141413"/>
            <a:ext cx="4038600" cy="51069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p:txBody>
          <a:bodyPr/>
          <a:lstStyle>
            <a:lvl1pPr>
              <a:defRPr/>
            </a:lvl1pPr>
          </a:lstStyle>
          <a:p>
            <a:r>
              <a:rPr lang="en-GB"/>
              <a:t>© 2014 Pearson Education, Inc.</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Footer Placeholder 6"/>
          <p:cNvSpPr>
            <a:spLocks noGrp="1"/>
          </p:cNvSpPr>
          <p:nvPr>
            <p:ph type="ftr" sz="quarter" idx="10"/>
          </p:nvPr>
        </p:nvSpPr>
        <p:spPr/>
        <p:txBody>
          <a:bodyPr/>
          <a:lstStyle>
            <a:lvl1pPr>
              <a:defRPr/>
            </a:lvl1pPr>
          </a:lstStyle>
          <a:p>
            <a:r>
              <a:rPr lang="en-GB"/>
              <a:t>© 2014 Pearson Education, Inc.</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lvl1pPr>
              <a:defRPr/>
            </a:lvl1pPr>
          </a:lstStyle>
          <a:p>
            <a:r>
              <a:rPr lang="en-GB"/>
              <a:t>© 2014 Pearson Education, Inc.</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vl1pPr>
          </a:lstStyle>
          <a:p>
            <a:r>
              <a:rPr lang="en-GB"/>
              <a:t>© 2014 Pearson Education, Inc.</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r>
              <a:rPr lang="en-GB"/>
              <a:t>© 2014 Pearson Education, Inc.</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r>
              <a:rPr lang="en-GB"/>
              <a:t>© 2014 Pearson Education, Inc.</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r>
              <a:rPr lang="en-GB"/>
              <a:t>© 2014 Pearson Education, Inc.</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0"/>
            <a:ext cx="2286000" cy="6248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0"/>
            <a:ext cx="6705600" cy="6248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r>
              <a:rPr lang="en-GB"/>
              <a:t>© 2014 Pearson Education, Inc.</a:t>
            </a: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bwMode="auto">
          <a:xfrm>
            <a:off x="0" y="0"/>
            <a:ext cx="9144000" cy="579438"/>
          </a:xfrm>
          <a:prstGeom prst="rect">
            <a:avLst/>
          </a:prstGeom>
          <a:noFill/>
          <a:ln w="9525">
            <a:noFill/>
            <a:miter lim="800000"/>
            <a:headEnd/>
            <a:tailEnd/>
          </a:ln>
          <a:effectLst/>
        </p:spPr>
        <p:txBody>
          <a:bodyPr vert="horz" wrap="square" lIns="457200" tIns="45720" rIns="91440" bIns="45720" numCol="1" anchor="t" anchorCtr="0" compatLnSpc="1">
            <a:prstTxWarp prst="textNoShape">
              <a:avLst/>
            </a:prstTxWarp>
            <a:spAutoFit/>
          </a:bodyPr>
          <a:lstStyle/>
          <a:p>
            <a:pPr lvl="0"/>
            <a:r>
              <a:rPr lang="en-US"/>
              <a:t>Click to edit Master title style</a:t>
            </a:r>
          </a:p>
        </p:txBody>
      </p:sp>
      <p:sp>
        <p:nvSpPr>
          <p:cNvPr id="132099" name="Rectangle 3"/>
          <p:cNvSpPr>
            <a:spLocks noGrp="1" noChangeArrowheads="1"/>
          </p:cNvSpPr>
          <p:nvPr>
            <p:ph type="body" idx="1"/>
          </p:nvPr>
        </p:nvSpPr>
        <p:spPr bwMode="auto">
          <a:xfrm>
            <a:off x="365125" y="1141413"/>
            <a:ext cx="8229600" cy="51069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2100" name="Rectangle 4"/>
          <p:cNvSpPr>
            <a:spLocks noGrp="1" noChangeArrowheads="1"/>
          </p:cNvSpPr>
          <p:nvPr>
            <p:ph type="ftr" sz="quarter" idx="3"/>
          </p:nvPr>
        </p:nvSpPr>
        <p:spPr bwMode="gray">
          <a:xfrm>
            <a:off x="87313" y="6613525"/>
            <a:ext cx="5399087" cy="179388"/>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defRPr sz="900" b="0">
                <a:latin typeface="+mn-lt"/>
                <a:ea typeface="+mj-ea"/>
                <a:cs typeface="+mj-cs"/>
              </a:defRPr>
            </a:lvl1pPr>
          </a:lstStyle>
          <a:p>
            <a:r>
              <a:rPr lang="en-GB"/>
              <a:t>© 2014 Pearson Education, Inc.</a:t>
            </a:r>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hf sldNum="0" hdr="0" dt="0"/>
  <p:txStyles>
    <p:titleStyle>
      <a:lvl1pPr algn="l" rtl="0" fontAlgn="base">
        <a:spcBef>
          <a:spcPct val="50000"/>
        </a:spcBef>
        <a:spcAft>
          <a:spcPct val="0"/>
        </a:spcAft>
        <a:defRPr sz="3200" b="1">
          <a:solidFill>
            <a:srgbClr val="30588C"/>
          </a:solidFill>
          <a:latin typeface="+mj-lt"/>
          <a:ea typeface="+mj-ea"/>
          <a:cs typeface="+mj-cs"/>
        </a:defRPr>
      </a:lvl1pPr>
      <a:lvl2pPr algn="l" rtl="0" fontAlgn="base">
        <a:spcBef>
          <a:spcPct val="50000"/>
        </a:spcBef>
        <a:spcAft>
          <a:spcPct val="0"/>
        </a:spcAft>
        <a:defRPr sz="3200" b="1">
          <a:solidFill>
            <a:srgbClr val="30588C"/>
          </a:solidFill>
          <a:latin typeface="Arial" pitchFamily="-108" charset="0"/>
          <a:ea typeface="Arial" pitchFamily="-108" charset="0"/>
          <a:cs typeface="Arial" pitchFamily="-108" charset="0"/>
        </a:defRPr>
      </a:lvl2pPr>
      <a:lvl3pPr algn="l" rtl="0" fontAlgn="base">
        <a:spcBef>
          <a:spcPct val="50000"/>
        </a:spcBef>
        <a:spcAft>
          <a:spcPct val="0"/>
        </a:spcAft>
        <a:defRPr sz="3200" b="1">
          <a:solidFill>
            <a:srgbClr val="30588C"/>
          </a:solidFill>
          <a:latin typeface="Arial" pitchFamily="-108" charset="0"/>
          <a:ea typeface="Arial" pitchFamily="-108" charset="0"/>
          <a:cs typeface="Arial" pitchFamily="-108" charset="0"/>
        </a:defRPr>
      </a:lvl3pPr>
      <a:lvl4pPr algn="l" rtl="0" fontAlgn="base">
        <a:spcBef>
          <a:spcPct val="50000"/>
        </a:spcBef>
        <a:spcAft>
          <a:spcPct val="0"/>
        </a:spcAft>
        <a:defRPr sz="3200" b="1">
          <a:solidFill>
            <a:srgbClr val="30588C"/>
          </a:solidFill>
          <a:latin typeface="Arial" pitchFamily="-108" charset="0"/>
          <a:ea typeface="Arial" pitchFamily="-108" charset="0"/>
          <a:cs typeface="Arial" pitchFamily="-108" charset="0"/>
        </a:defRPr>
      </a:lvl4pPr>
      <a:lvl5pPr algn="l" rtl="0" fontAlgn="base">
        <a:spcBef>
          <a:spcPct val="50000"/>
        </a:spcBef>
        <a:spcAft>
          <a:spcPct val="0"/>
        </a:spcAft>
        <a:defRPr sz="3200" b="1">
          <a:solidFill>
            <a:srgbClr val="30588C"/>
          </a:solidFill>
          <a:latin typeface="Arial" pitchFamily="-108" charset="0"/>
          <a:ea typeface="Arial" pitchFamily="-108" charset="0"/>
          <a:cs typeface="Arial" pitchFamily="-108" charset="0"/>
        </a:defRPr>
      </a:lvl5pPr>
      <a:lvl6pPr marL="457200" algn="l" rtl="0" fontAlgn="base">
        <a:spcBef>
          <a:spcPct val="50000"/>
        </a:spcBef>
        <a:spcAft>
          <a:spcPct val="0"/>
        </a:spcAft>
        <a:defRPr sz="3200" b="1">
          <a:solidFill>
            <a:srgbClr val="30588C"/>
          </a:solidFill>
          <a:latin typeface="Arial" pitchFamily="-108" charset="0"/>
          <a:ea typeface="Arial" pitchFamily="-108" charset="0"/>
          <a:cs typeface="Arial" pitchFamily="-108" charset="0"/>
        </a:defRPr>
      </a:lvl6pPr>
      <a:lvl7pPr marL="914400" algn="l" rtl="0" fontAlgn="base">
        <a:spcBef>
          <a:spcPct val="50000"/>
        </a:spcBef>
        <a:spcAft>
          <a:spcPct val="0"/>
        </a:spcAft>
        <a:defRPr sz="3200" b="1">
          <a:solidFill>
            <a:srgbClr val="30588C"/>
          </a:solidFill>
          <a:latin typeface="Arial" pitchFamily="-108" charset="0"/>
          <a:ea typeface="Arial" pitchFamily="-108" charset="0"/>
          <a:cs typeface="Arial" pitchFamily="-108" charset="0"/>
        </a:defRPr>
      </a:lvl7pPr>
      <a:lvl8pPr marL="1371600" algn="l" rtl="0" fontAlgn="base">
        <a:spcBef>
          <a:spcPct val="50000"/>
        </a:spcBef>
        <a:spcAft>
          <a:spcPct val="0"/>
        </a:spcAft>
        <a:defRPr sz="3200" b="1">
          <a:solidFill>
            <a:srgbClr val="30588C"/>
          </a:solidFill>
          <a:latin typeface="Arial" pitchFamily="-108" charset="0"/>
          <a:ea typeface="Arial" pitchFamily="-108" charset="0"/>
          <a:cs typeface="Arial" pitchFamily="-108" charset="0"/>
        </a:defRPr>
      </a:lvl8pPr>
      <a:lvl9pPr marL="1828800" algn="l" rtl="0" fontAlgn="base">
        <a:spcBef>
          <a:spcPct val="50000"/>
        </a:spcBef>
        <a:spcAft>
          <a:spcPct val="0"/>
        </a:spcAft>
        <a:defRPr sz="3200" b="1">
          <a:solidFill>
            <a:srgbClr val="30588C"/>
          </a:solidFill>
          <a:latin typeface="Arial" pitchFamily="-108" charset="0"/>
          <a:ea typeface="Arial" pitchFamily="-108" charset="0"/>
          <a:cs typeface="Arial" pitchFamily="-108" charset="0"/>
        </a:defRPr>
      </a:lvl9pPr>
    </p:titleStyle>
    <p:bodyStyle>
      <a:lvl1pPr marL="342900" indent="-342900" algn="l" rtl="0" fontAlgn="base">
        <a:spcBef>
          <a:spcPct val="20000"/>
        </a:spcBef>
        <a:spcAft>
          <a:spcPct val="0"/>
        </a:spcAft>
        <a:buChar char="•"/>
        <a:defRPr sz="28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ＭＳ Ｐゴシック" pitchFamily="-108" charset="-128"/>
        </a:defRPr>
      </a:lvl2pPr>
      <a:lvl3pPr marL="1143000" indent="-228600" algn="l" rtl="0" fontAlgn="base">
        <a:spcBef>
          <a:spcPct val="20000"/>
        </a:spcBef>
        <a:spcAft>
          <a:spcPct val="0"/>
        </a:spcAft>
        <a:buChar char="•"/>
        <a:defRPr sz="2400">
          <a:solidFill>
            <a:schemeClr val="tx1"/>
          </a:solidFill>
          <a:latin typeface="+mn-lt"/>
          <a:ea typeface="ＭＳ Ｐゴシック" pitchFamily="-108" charset="-128"/>
        </a:defRPr>
      </a:lvl3pPr>
      <a:lvl4pPr marL="1600200" indent="-228600" algn="l" rtl="0" fontAlgn="base">
        <a:spcBef>
          <a:spcPct val="20000"/>
        </a:spcBef>
        <a:spcAft>
          <a:spcPct val="0"/>
        </a:spcAft>
        <a:buChar char="–"/>
        <a:defRPr sz="2000">
          <a:solidFill>
            <a:schemeClr val="tx1"/>
          </a:solidFill>
          <a:latin typeface="+mn-lt"/>
          <a:ea typeface="ＭＳ Ｐゴシック" pitchFamily="-108" charset="-128"/>
        </a:defRPr>
      </a:lvl4pPr>
      <a:lvl5pPr marL="2057400" indent="-228600" algn="l" rtl="0" fontAlgn="base">
        <a:spcBef>
          <a:spcPct val="20000"/>
        </a:spcBef>
        <a:spcAft>
          <a:spcPct val="0"/>
        </a:spcAft>
        <a:buChar char="»"/>
        <a:defRPr sz="2000">
          <a:solidFill>
            <a:schemeClr val="tx1"/>
          </a:solidFill>
          <a:latin typeface="+mn-lt"/>
          <a:ea typeface="ＭＳ Ｐゴシック" pitchFamily="-108"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08"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08"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08"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08"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7.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8.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9.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0.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1.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4" Type="http://schemas.openxmlformats.org/officeDocument/2006/relationships/oleObject" Target="../embeddings/oleObject1.bin"/><Relationship Id="rId5" Type="http://schemas.openxmlformats.org/officeDocument/2006/relationships/image" Target="../media/image12.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2.bin"/><Relationship Id="rId4" Type="http://schemas.openxmlformats.org/officeDocument/2006/relationships/image" Target="../media/image19.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0.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1.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2.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3.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4.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5.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5.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6.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27.jpeg"/></Relationships>
</file>

<file path=ppt/slides/_rels/slide35.xml.rels><?xml version="1.0" encoding="UTF-8" standalone="yes"?>
<Relationships xmlns="http://schemas.openxmlformats.org/package/2006/relationships"><Relationship Id="rId3" Type="http://schemas.openxmlformats.org/officeDocument/2006/relationships/image" Target="../media/image28.jpeg"/><Relationship Id="rId4" Type="http://schemas.openxmlformats.org/officeDocument/2006/relationships/image" Target="../media/image29.jpeg"/><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eg"/><Relationship Id="rId4" Type="http://schemas.openxmlformats.org/officeDocument/2006/relationships/image" Target="../media/image29.jpeg"/><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7.xml.rels><?xml version="1.0" encoding="UTF-8" standalone="yes"?>
<Relationships xmlns="http://schemas.openxmlformats.org/package/2006/relationships"><Relationship Id="rId3" Type="http://schemas.openxmlformats.org/officeDocument/2006/relationships/image" Target="../media/image31.jpeg"/><Relationship Id="rId4" Type="http://schemas.openxmlformats.org/officeDocument/2006/relationships/image" Target="../media/image29.jpeg"/><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eg"/><Relationship Id="rId4" Type="http://schemas.openxmlformats.org/officeDocument/2006/relationships/image" Target="../media/image33.jpeg"/><Relationship Id="rId5" Type="http://schemas.openxmlformats.org/officeDocument/2006/relationships/image" Target="../media/image29.jpeg"/><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eg"/><Relationship Id="rId4" Type="http://schemas.openxmlformats.org/officeDocument/2006/relationships/image" Target="../media/image29.jpeg"/><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40.xml.rels><?xml version="1.0" encoding="UTF-8" standalone="yes"?>
<Relationships xmlns="http://schemas.openxmlformats.org/package/2006/relationships"><Relationship Id="rId3" Type="http://schemas.openxmlformats.org/officeDocument/2006/relationships/image" Target="../media/image32.jpeg"/><Relationship Id="rId4" Type="http://schemas.openxmlformats.org/officeDocument/2006/relationships/image" Target="../media/image35.jpeg"/><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36.jpeg"/></Relationships>
</file>

<file path=ppt/slides/_rels/slide42.xml.rels><?xml version="1.0" encoding="UTF-8" standalone="yes"?>
<Relationships xmlns="http://schemas.openxmlformats.org/package/2006/relationships"><Relationship Id="rId3" Type="http://schemas.openxmlformats.org/officeDocument/2006/relationships/image" Target="../media/image36.jpeg"/><Relationship Id="rId4" Type="http://schemas.openxmlformats.org/officeDocument/2006/relationships/hyperlink" Target="IF_19_13_OrionFlyBy.htm" TargetMode="External"/><Relationship Id="rId5" Type="http://schemas.openxmlformats.org/officeDocument/2006/relationships/image" Target="../media/image37.png"/><Relationship Id="rId6" Type="http://schemas.openxmlformats.org/officeDocument/2006/relationships/image" Target="../media/image38.jpeg"/><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0.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1.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2.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42.jpeg"/></Relationships>
</file>

<file path=ppt/slides/_rels/slide48.xml.rels><?xml version="1.0" encoding="UTF-8" standalone="yes"?>
<Relationships xmlns="http://schemas.openxmlformats.org/package/2006/relationships"><Relationship Id="rId3" Type="http://schemas.openxmlformats.org/officeDocument/2006/relationships/image" Target="../media/image42.jpeg"/><Relationship Id="rId4" Type="http://schemas.openxmlformats.org/officeDocument/2006/relationships/hyperlink" Target="IF_19_16_SpiralArms.htm" TargetMode="External"/><Relationship Id="rId5" Type="http://schemas.openxmlformats.org/officeDocument/2006/relationships/image" Target="../media/image37.png"/><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42.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3.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2.jpe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2.jpe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44.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44.jpe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44.jpe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44.jpe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44.jpe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45.jpe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46.jpe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7.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8.jpeg"/><Relationship Id="rId3" Type="http://schemas.openxmlformats.org/officeDocument/2006/relationships/image" Target="../media/image49.jpe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0.jpe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1.png"/></Relationships>
</file>

<file path=ppt/slides/_rels/slide69.xml.rels><?xml version="1.0" encoding="UTF-8" standalone="yes"?>
<Relationships xmlns="http://schemas.openxmlformats.org/package/2006/relationships"><Relationship Id="rId3" Type="http://schemas.openxmlformats.org/officeDocument/2006/relationships/image" Target="../media/image52.jpeg"/><Relationship Id="rId4" Type="http://schemas.openxmlformats.org/officeDocument/2006/relationships/image" Target="../media/image53.jpeg"/><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70.xml.rels><?xml version="1.0" encoding="UTF-8" standalone="yes"?>
<Relationships xmlns="http://schemas.openxmlformats.org/package/2006/relationships"><Relationship Id="rId3" Type="http://schemas.openxmlformats.org/officeDocument/2006/relationships/image" Target="../media/image53.jpeg"/><Relationship Id="rId4" Type="http://schemas.openxmlformats.org/officeDocument/2006/relationships/image" Target="../media/image54.jpeg"/><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71.xml.rels><?xml version="1.0" encoding="UTF-8" standalone="yes"?>
<Relationships xmlns="http://schemas.openxmlformats.org/package/2006/relationships"><Relationship Id="rId3" Type="http://schemas.openxmlformats.org/officeDocument/2006/relationships/image" Target="../media/image54.jpeg"/><Relationship Id="rId4" Type="http://schemas.openxmlformats.org/officeDocument/2006/relationships/image" Target="../media/image55.jpeg"/><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image" Target="../media/image46.jpeg"/></Relationships>
</file>

<file path=ppt/slides/_rels/slide73.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56.png"/><Relationship Id="rId1" Type="http://schemas.microsoft.com/office/2007/relationships/media" Target="file://localhost/Users/chartas/Documents/Teaching/spring2011/bh298/chapter1/2008orbits_anim_medRes.mov" TargetMode="External"/><Relationship Id="rId2" Type="http://schemas.openxmlformats.org/officeDocument/2006/relationships/video" Target="file://localhost/Users/chartas/Documents/Teaching/spring2011/bh298/chapter1/2008orbits_anim_medRes.mov" TargetMode="Externa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 Id="rId3" Type="http://schemas.openxmlformats.org/officeDocument/2006/relationships/image" Target="../media/image57.jpe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8.png"/><Relationship Id="rId3" Type="http://schemas.openxmlformats.org/officeDocument/2006/relationships/image" Target="../media/image59.png"/></Relationships>
</file>

<file path=ppt/slides/_rels/slide76.xml.rels><?xml version="1.0" encoding="UTF-8" standalone="yes"?>
<Relationships xmlns="http://schemas.openxmlformats.org/package/2006/relationships"><Relationship Id="rId3" Type="http://schemas.openxmlformats.org/officeDocument/2006/relationships/oleObject" Target="../embeddings/oleObject3.bin"/><Relationship Id="rId4" Type="http://schemas.openxmlformats.org/officeDocument/2006/relationships/image" Target="../media/image60.emf"/><Relationship Id="rId5" Type="http://schemas.openxmlformats.org/officeDocument/2006/relationships/oleObject" Target="../embeddings/oleObject4.bin"/><Relationship Id="rId6" Type="http://schemas.openxmlformats.org/officeDocument/2006/relationships/image" Target="../media/image61.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6"/>
          <p:cNvSpPr>
            <a:spLocks noGrp="1" noChangeArrowheads="1"/>
          </p:cNvSpPr>
          <p:nvPr>
            <p:ph type="ftr" sz="quarter" idx="3"/>
          </p:nvPr>
        </p:nvSpPr>
        <p:spPr/>
        <p:txBody>
          <a:bodyPr/>
          <a:lstStyle/>
          <a:p>
            <a:r>
              <a:rPr lang="en-GB"/>
              <a:t>© 2014 Pearson Education, Inc.</a:t>
            </a:r>
          </a:p>
        </p:txBody>
      </p:sp>
      <p:sp>
        <p:nvSpPr>
          <p:cNvPr id="16392" name="Rectangle 8"/>
          <p:cNvSpPr>
            <a:spLocks noGrp="1" noChangeArrowheads="1"/>
          </p:cNvSpPr>
          <p:nvPr>
            <p:ph type="ctrTitle"/>
          </p:nvPr>
        </p:nvSpPr>
        <p:spPr/>
        <p:txBody>
          <a:bodyPr/>
          <a:lstStyle/>
          <a:p>
            <a:r>
              <a:rPr lang="en-US"/>
              <a:t>Our Galaxy</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GB"/>
              <a:t>© 2014 Pearson Education, Inc.</a:t>
            </a:r>
          </a:p>
        </p:txBody>
      </p:sp>
      <p:sp>
        <p:nvSpPr>
          <p:cNvPr id="18441" name="Rectangle 9"/>
          <p:cNvSpPr>
            <a:spLocks noGrp="1" noChangeArrowheads="1"/>
          </p:cNvSpPr>
          <p:nvPr>
            <p:ph type="title"/>
          </p:nvPr>
        </p:nvSpPr>
        <p:spPr/>
        <p:txBody>
          <a:bodyPr/>
          <a:lstStyle/>
          <a:p>
            <a:r>
              <a:rPr lang="en-US"/>
              <a:t>Our Galaxy</a:t>
            </a:r>
          </a:p>
        </p:txBody>
      </p:sp>
      <p:pic>
        <p:nvPicPr>
          <p:cNvPr id="18444" name="Picture 12" descr="19_00_CO"/>
          <p:cNvPicPr>
            <a:picLocks noChangeAspect="1" noChangeArrowheads="1"/>
          </p:cNvPicPr>
          <p:nvPr/>
        </p:nvPicPr>
        <p:blipFill>
          <a:blip r:embed="rId3"/>
          <a:srcRect/>
          <a:stretch>
            <a:fillRect/>
          </a:stretch>
        </p:blipFill>
        <p:spPr bwMode="auto">
          <a:xfrm>
            <a:off x="269875" y="687388"/>
            <a:ext cx="8602663" cy="5481637"/>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1026"/>
          <p:cNvSpPr>
            <a:spLocks noGrp="1" noChangeArrowheads="1"/>
          </p:cNvSpPr>
          <p:nvPr>
            <p:ph type="title"/>
          </p:nvPr>
        </p:nvSpPr>
        <p:spPr/>
        <p:txBody>
          <a:bodyPr/>
          <a:lstStyle/>
          <a:p>
            <a:r>
              <a:rPr lang="en-US"/>
              <a:t>19.1 The Milky Way Revealed</a:t>
            </a:r>
          </a:p>
        </p:txBody>
      </p:sp>
      <p:sp>
        <p:nvSpPr>
          <p:cNvPr id="205827" name="Rectangle 1027"/>
          <p:cNvSpPr>
            <a:spLocks noGrp="1" noChangeArrowheads="1"/>
          </p:cNvSpPr>
          <p:nvPr>
            <p:ph type="body" idx="1"/>
          </p:nvPr>
        </p:nvSpPr>
        <p:spPr/>
        <p:txBody>
          <a:bodyPr/>
          <a:lstStyle/>
          <a:p>
            <a:r>
              <a:rPr lang="en-US" dirty="0"/>
              <a:t>Our goals for learning</a:t>
            </a:r>
            <a:r>
              <a:rPr lang="en-US" dirty="0" smtClean="0"/>
              <a:t>:</a:t>
            </a:r>
          </a:p>
          <a:p>
            <a:pPr>
              <a:buNone/>
            </a:pPr>
            <a:endParaRPr lang="en-US" dirty="0" smtClean="0"/>
          </a:p>
          <a:p>
            <a:pPr lvl="1"/>
            <a:r>
              <a:rPr lang="en-US" b="1" dirty="0" smtClean="0"/>
              <a:t>Where are we located within our galaxy?</a:t>
            </a:r>
          </a:p>
          <a:p>
            <a:pPr lvl="1"/>
            <a:r>
              <a:rPr lang="en-US" b="1" dirty="0" smtClean="0"/>
              <a:t>What does our galaxy look like?</a:t>
            </a:r>
          </a:p>
          <a:p>
            <a:pPr lvl="1"/>
            <a:r>
              <a:rPr lang="en-US" b="1" dirty="0"/>
              <a:t>How do stars orbit in our galaxy?</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7" name="Rectangle 11"/>
          <p:cNvSpPr>
            <a:spLocks noGrp="1" noChangeArrowheads="1"/>
          </p:cNvSpPr>
          <p:nvPr>
            <p:ph type="title"/>
          </p:nvPr>
        </p:nvSpPr>
        <p:spPr/>
        <p:txBody>
          <a:bodyPr/>
          <a:lstStyle/>
          <a:p>
            <a:r>
              <a:rPr lang="en-US" dirty="0" smtClean="0"/>
              <a:t>Our Galaxy</a:t>
            </a:r>
            <a:endParaRPr lang="en-US" dirty="0"/>
          </a:p>
        </p:txBody>
      </p:sp>
      <p:pic>
        <p:nvPicPr>
          <p:cNvPr id="6" name="Picture 5"/>
          <p:cNvPicPr>
            <a:picLocks noChangeAspect="1"/>
          </p:cNvPicPr>
          <p:nvPr/>
        </p:nvPicPr>
        <p:blipFill>
          <a:blip r:embed="rId3"/>
          <a:stretch>
            <a:fillRect/>
          </a:stretch>
        </p:blipFill>
        <p:spPr>
          <a:xfrm>
            <a:off x="609600" y="723007"/>
            <a:ext cx="7848600" cy="2782193"/>
          </a:xfrm>
          <a:prstGeom prst="rect">
            <a:avLst/>
          </a:prstGeom>
        </p:spPr>
      </p:pic>
      <p:sp>
        <p:nvSpPr>
          <p:cNvPr id="7" name="TextBox 6"/>
          <p:cNvSpPr txBox="1"/>
          <p:nvPr/>
        </p:nvSpPr>
        <p:spPr>
          <a:xfrm>
            <a:off x="228600" y="3429000"/>
            <a:ext cx="8686800" cy="3170099"/>
          </a:xfrm>
          <a:prstGeom prst="rect">
            <a:avLst/>
          </a:prstGeom>
          <a:noFill/>
        </p:spPr>
        <p:txBody>
          <a:bodyPr wrap="square" rtlCol="0">
            <a:spAutoFit/>
          </a:bodyPr>
          <a:lstStyle/>
          <a:p>
            <a:r>
              <a:rPr lang="en-US" sz="2000" dirty="0" smtClean="0"/>
              <a:t>We are located in the disk of our galaxy </a:t>
            </a:r>
            <a:r>
              <a:rPr lang="en-US" sz="2000" b="0" dirty="0" smtClean="0"/>
              <a:t>and this is why the disk appears as a band of stars across the sky.</a:t>
            </a:r>
          </a:p>
          <a:p>
            <a:endParaRPr lang="en-US" sz="2000" b="0" dirty="0" smtClean="0"/>
          </a:p>
          <a:p>
            <a:r>
              <a:rPr lang="en-US" sz="2000" b="0" dirty="0" smtClean="0"/>
              <a:t>Early attempts to locate our solar system produced erroneous results. The main </a:t>
            </a:r>
            <a:r>
              <a:rPr lang="en-US" sz="2000" dirty="0" smtClean="0"/>
              <a:t>problem was that interstellar extinction </a:t>
            </a:r>
            <a:r>
              <a:rPr lang="en-US" sz="2000" b="0" dirty="0" smtClean="0"/>
              <a:t>allows one to only see the nearby stars </a:t>
            </a:r>
          </a:p>
          <a:p>
            <a:r>
              <a:rPr lang="en-US" sz="2000" b="0" dirty="0" smtClean="0"/>
              <a:t>and </a:t>
            </a:r>
            <a:r>
              <a:rPr lang="en-US" sz="2000" dirty="0" smtClean="0"/>
              <a:t>makes distant objects appear dimmer</a:t>
            </a:r>
            <a:r>
              <a:rPr lang="en-US" sz="2000" b="0" dirty="0" smtClean="0"/>
              <a:t>. </a:t>
            </a:r>
          </a:p>
          <a:p>
            <a:endParaRPr lang="en-US" sz="2000" b="0" dirty="0" smtClean="0"/>
          </a:p>
          <a:p>
            <a:r>
              <a:rPr lang="en-US" sz="2000" b="0" dirty="0" smtClean="0"/>
              <a:t>The key to finding our location in the galaxy is locating bright objects out of the plane of the galaxy. Astronomers use </a:t>
            </a:r>
            <a:r>
              <a:rPr lang="en-US" sz="2000" dirty="0" smtClean="0"/>
              <a:t>globular clusters </a:t>
            </a:r>
            <a:r>
              <a:rPr lang="en-US" sz="2000" b="0" dirty="0" smtClean="0"/>
              <a:t>to locate the position of our solar system with respect to the Galaxy. We are ~ 26,000 </a:t>
            </a:r>
            <a:r>
              <a:rPr lang="en-US" sz="2000" b="0" dirty="0" err="1" smtClean="0"/>
              <a:t>ly</a:t>
            </a:r>
            <a:r>
              <a:rPr lang="en-US" sz="2000" b="0" dirty="0" smtClean="0"/>
              <a:t> from Galaxy center.</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7" name="Rectangle 11"/>
          <p:cNvSpPr>
            <a:spLocks noGrp="1" noChangeArrowheads="1"/>
          </p:cNvSpPr>
          <p:nvPr>
            <p:ph type="title"/>
          </p:nvPr>
        </p:nvSpPr>
        <p:spPr/>
        <p:txBody>
          <a:bodyPr/>
          <a:lstStyle/>
          <a:p>
            <a:r>
              <a:rPr lang="en-US" dirty="0" smtClean="0"/>
              <a:t>Interstellar Extinction in Our Galaxy</a:t>
            </a:r>
            <a:endParaRPr lang="en-US" dirty="0"/>
          </a:p>
        </p:txBody>
      </p:sp>
      <p:sp>
        <p:nvSpPr>
          <p:cNvPr id="17" name="TextBox 16"/>
          <p:cNvSpPr txBox="1"/>
          <p:nvPr/>
        </p:nvSpPr>
        <p:spPr>
          <a:xfrm>
            <a:off x="457200" y="920890"/>
            <a:ext cx="8153400" cy="4154983"/>
          </a:xfrm>
          <a:prstGeom prst="rect">
            <a:avLst/>
          </a:prstGeom>
          <a:noFill/>
        </p:spPr>
        <p:txBody>
          <a:bodyPr wrap="square" rtlCol="0">
            <a:spAutoFit/>
          </a:bodyPr>
          <a:lstStyle/>
          <a:p>
            <a:r>
              <a:rPr lang="en-US" b="0" dirty="0" smtClean="0">
                <a:solidFill>
                  <a:srgbClr val="FF0000"/>
                </a:solidFill>
              </a:rPr>
              <a:t>Interstellar extinction </a:t>
            </a:r>
            <a:r>
              <a:rPr lang="en-US" b="0" dirty="0" smtClean="0">
                <a:solidFill>
                  <a:srgbClr val="000000"/>
                </a:solidFill>
              </a:rPr>
              <a:t>is roughly inversely proportional to wavelength. As a result we can see farther into the disk in radio and IR wavelengths than at visible wavelengths.</a:t>
            </a:r>
          </a:p>
          <a:p>
            <a:endParaRPr lang="en-US" b="0" dirty="0" smtClean="0">
              <a:solidFill>
                <a:srgbClr val="000000"/>
              </a:solidFill>
            </a:endParaRPr>
          </a:p>
          <a:p>
            <a:r>
              <a:rPr lang="en-US" b="0" dirty="0" smtClean="0">
                <a:solidFill>
                  <a:srgbClr val="000000"/>
                </a:solidFill>
              </a:rPr>
              <a:t>Starlight warms </a:t>
            </a:r>
            <a:r>
              <a:rPr lang="en-US" dirty="0" smtClean="0">
                <a:solidFill>
                  <a:srgbClr val="000000"/>
                </a:solidFill>
              </a:rPr>
              <a:t>dust grains </a:t>
            </a:r>
            <a:r>
              <a:rPr lang="en-US" b="0" dirty="0" smtClean="0">
                <a:solidFill>
                  <a:srgbClr val="000000"/>
                </a:solidFill>
              </a:rPr>
              <a:t>to temperatures of about 10K - 90K and thus they </a:t>
            </a:r>
            <a:r>
              <a:rPr lang="en-US" dirty="0" smtClean="0">
                <a:solidFill>
                  <a:srgbClr val="000000"/>
                </a:solidFill>
              </a:rPr>
              <a:t>emit predominately at far-infrared </a:t>
            </a:r>
            <a:r>
              <a:rPr lang="en-US" b="0" dirty="0" smtClean="0">
                <a:solidFill>
                  <a:srgbClr val="000000"/>
                </a:solidFill>
              </a:rPr>
              <a:t>wavelengths between 30 </a:t>
            </a:r>
            <a:r>
              <a:rPr lang="en-US" b="0" dirty="0" smtClean="0">
                <a:solidFill>
                  <a:srgbClr val="000000"/>
                </a:solidFill>
                <a:latin typeface="Symbol" charset="2"/>
                <a:cs typeface="Symbol" charset="2"/>
              </a:rPr>
              <a:t>m</a:t>
            </a:r>
            <a:r>
              <a:rPr lang="en-US" b="0" dirty="0" smtClean="0">
                <a:solidFill>
                  <a:srgbClr val="000000"/>
                </a:solidFill>
              </a:rPr>
              <a:t>m – 300 </a:t>
            </a:r>
            <a:r>
              <a:rPr lang="en-US" b="0" dirty="0" smtClean="0">
                <a:solidFill>
                  <a:srgbClr val="000000"/>
                </a:solidFill>
                <a:latin typeface="Symbol" charset="2"/>
                <a:cs typeface="Symbol" charset="2"/>
              </a:rPr>
              <a:t>m</a:t>
            </a:r>
            <a:r>
              <a:rPr lang="en-US" b="0" dirty="0" smtClean="0">
                <a:solidFill>
                  <a:srgbClr val="000000"/>
                </a:solidFill>
              </a:rPr>
              <a:t>m.</a:t>
            </a:r>
          </a:p>
          <a:p>
            <a:endParaRPr lang="en-US" b="0" dirty="0" smtClean="0">
              <a:solidFill>
                <a:srgbClr val="000000"/>
              </a:solidFill>
            </a:endParaRPr>
          </a:p>
          <a:p>
            <a:pPr>
              <a:buFontTx/>
              <a:buChar char="-"/>
            </a:pPr>
            <a:r>
              <a:rPr lang="en-US" b="0" dirty="0" smtClean="0">
                <a:solidFill>
                  <a:srgbClr val="000000"/>
                </a:solidFill>
              </a:rPr>
              <a:t> </a:t>
            </a:r>
            <a:r>
              <a:rPr lang="en-US" dirty="0" smtClean="0">
                <a:solidFill>
                  <a:srgbClr val="000000"/>
                </a:solidFill>
              </a:rPr>
              <a:t>Far-infrared </a:t>
            </a:r>
            <a:r>
              <a:rPr lang="en-US" b="0" dirty="0" smtClean="0">
                <a:solidFill>
                  <a:srgbClr val="000000"/>
                </a:solidFill>
              </a:rPr>
              <a:t>light from our galaxy </a:t>
            </a:r>
            <a:r>
              <a:rPr lang="en-US" dirty="0" smtClean="0">
                <a:solidFill>
                  <a:srgbClr val="000000"/>
                </a:solidFill>
              </a:rPr>
              <a:t>traces interstellar dust.</a:t>
            </a:r>
          </a:p>
          <a:p>
            <a:pPr>
              <a:buFontTx/>
              <a:buChar char="-"/>
            </a:pPr>
            <a:endParaRPr lang="en-US" b="0" dirty="0" smtClean="0">
              <a:solidFill>
                <a:srgbClr val="000000"/>
              </a:solidFill>
            </a:endParaRPr>
          </a:p>
          <a:p>
            <a:r>
              <a:rPr lang="en-US" b="0" dirty="0" smtClean="0">
                <a:solidFill>
                  <a:srgbClr val="000000"/>
                </a:solidFill>
              </a:rPr>
              <a:t>- </a:t>
            </a:r>
            <a:r>
              <a:rPr lang="en-US" dirty="0" smtClean="0">
                <a:solidFill>
                  <a:srgbClr val="000000"/>
                </a:solidFill>
              </a:rPr>
              <a:t>Near-infrared </a:t>
            </a:r>
            <a:r>
              <a:rPr lang="en-US" b="0" dirty="0" smtClean="0">
                <a:solidFill>
                  <a:srgbClr val="000000"/>
                </a:solidFill>
              </a:rPr>
              <a:t>light from our galaxy </a:t>
            </a:r>
            <a:r>
              <a:rPr lang="en-US" dirty="0" smtClean="0">
                <a:solidFill>
                  <a:srgbClr val="000000"/>
                </a:solidFill>
              </a:rPr>
              <a:t>traces mostly stars</a:t>
            </a:r>
            <a:r>
              <a:rPr lang="en-US" b="0" dirty="0" smtClean="0">
                <a:solidFill>
                  <a:srgbClr val="000000"/>
                </a:solidFill>
              </a:rPr>
              <a:t>.</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7" name="Rectangle 11"/>
          <p:cNvSpPr>
            <a:spLocks noGrp="1" noChangeArrowheads="1"/>
          </p:cNvSpPr>
          <p:nvPr>
            <p:ph type="title"/>
          </p:nvPr>
        </p:nvSpPr>
        <p:spPr/>
        <p:txBody>
          <a:bodyPr/>
          <a:lstStyle/>
          <a:p>
            <a:r>
              <a:rPr lang="en-US" dirty="0" smtClean="0"/>
              <a:t>Our Galaxy</a:t>
            </a:r>
            <a:endParaRPr lang="en-US" dirty="0"/>
          </a:p>
        </p:txBody>
      </p:sp>
      <p:pic>
        <p:nvPicPr>
          <p:cNvPr id="4" name="Picture 3"/>
          <p:cNvPicPr>
            <a:picLocks noChangeAspect="1"/>
          </p:cNvPicPr>
          <p:nvPr/>
        </p:nvPicPr>
        <p:blipFill>
          <a:blip r:embed="rId3"/>
          <a:stretch>
            <a:fillRect/>
          </a:stretch>
        </p:blipFill>
        <p:spPr>
          <a:xfrm>
            <a:off x="1143000" y="685800"/>
            <a:ext cx="6709721" cy="3479800"/>
          </a:xfrm>
          <a:prstGeom prst="rect">
            <a:avLst/>
          </a:prstGeom>
        </p:spPr>
      </p:pic>
      <p:sp>
        <p:nvSpPr>
          <p:cNvPr id="5" name="TextBox 4"/>
          <p:cNvSpPr txBox="1"/>
          <p:nvPr/>
        </p:nvSpPr>
        <p:spPr>
          <a:xfrm>
            <a:off x="228600" y="4343400"/>
            <a:ext cx="8915400" cy="2246769"/>
          </a:xfrm>
          <a:prstGeom prst="rect">
            <a:avLst/>
          </a:prstGeom>
          <a:noFill/>
        </p:spPr>
        <p:txBody>
          <a:bodyPr wrap="square" rtlCol="0">
            <a:spAutoFit/>
          </a:bodyPr>
          <a:lstStyle/>
          <a:p>
            <a:pPr marL="457200" indent="-457200">
              <a:buAutoNum type="alphaLcParenBoth"/>
            </a:pPr>
            <a:r>
              <a:rPr lang="en-US" sz="2000" dirty="0" smtClean="0">
                <a:solidFill>
                  <a:srgbClr val="000000"/>
                </a:solidFill>
              </a:rPr>
              <a:t>Far-infrared image of the Milky Way </a:t>
            </a:r>
            <a:r>
              <a:rPr lang="en-US" sz="2000" b="0" dirty="0" smtClean="0">
                <a:solidFill>
                  <a:srgbClr val="000000"/>
                </a:solidFill>
              </a:rPr>
              <a:t>taken with the IRAS spacecraft. </a:t>
            </a:r>
            <a:r>
              <a:rPr lang="en-US" sz="2000" dirty="0" smtClean="0">
                <a:solidFill>
                  <a:srgbClr val="000000"/>
                </a:solidFill>
              </a:rPr>
              <a:t>Interstellar dust</a:t>
            </a:r>
            <a:r>
              <a:rPr lang="en-US" sz="2000" b="0" dirty="0" smtClean="0">
                <a:solidFill>
                  <a:srgbClr val="000000"/>
                </a:solidFill>
              </a:rPr>
              <a:t>, which is mostly confined to the plane of the Galaxy, is the principal source of radiation in this wavelength range. </a:t>
            </a:r>
          </a:p>
          <a:p>
            <a:pPr marL="457200" indent="-457200"/>
            <a:r>
              <a:rPr lang="en-US" sz="2000" dirty="0" smtClean="0">
                <a:solidFill>
                  <a:srgbClr val="000000"/>
                </a:solidFill>
              </a:rPr>
              <a:t>(</a:t>
            </a:r>
            <a:r>
              <a:rPr lang="en-US" sz="2000" dirty="0" err="1" smtClean="0">
                <a:solidFill>
                  <a:srgbClr val="000000"/>
                </a:solidFill>
              </a:rPr>
              <a:t>b</a:t>
            </a:r>
            <a:r>
              <a:rPr lang="en-US" sz="2000" dirty="0" smtClean="0">
                <a:solidFill>
                  <a:srgbClr val="000000"/>
                </a:solidFill>
              </a:rPr>
              <a:t>)  Near-infrared image of the Milky Way </a:t>
            </a:r>
            <a:r>
              <a:rPr lang="en-US" sz="2000" b="0" dirty="0" smtClean="0">
                <a:solidFill>
                  <a:srgbClr val="000000"/>
                </a:solidFill>
              </a:rPr>
              <a:t>taken with the COBE observatory. We can see farther through interstellar dust by observing in near-infrared wavelengths than at visible ones. Light in the near infrared range comes </a:t>
            </a:r>
            <a:r>
              <a:rPr lang="en-US" sz="2000" dirty="0" smtClean="0">
                <a:solidFill>
                  <a:srgbClr val="000000"/>
                </a:solidFill>
              </a:rPr>
              <a:t>mostly from stars</a:t>
            </a:r>
            <a:r>
              <a:rPr lang="en-US" sz="2000" b="0" dirty="0" smtClean="0">
                <a:solidFill>
                  <a:srgbClr val="000000"/>
                </a:solidFill>
              </a:rPr>
              <a:t> in the plane of the Galaxy and in the bulge at the Galaxy’s center. </a:t>
            </a:r>
            <a:endParaRPr lang="en-US" sz="2000" b="0" dirty="0">
              <a:solidFill>
                <a:srgbClr val="000000"/>
              </a:solidFill>
            </a:endParaRP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GB"/>
              <a:t>© 2014 Pearson Education, Inc.</a:t>
            </a:r>
          </a:p>
        </p:txBody>
      </p:sp>
      <p:pic>
        <p:nvPicPr>
          <p:cNvPr id="20481" name="Picture 4" descr="MilkyWayDust"/>
          <p:cNvPicPr>
            <a:picLocks noChangeAspect="1" noChangeArrowheads="1"/>
          </p:cNvPicPr>
          <p:nvPr/>
        </p:nvPicPr>
        <p:blipFill>
          <a:blip r:embed="rId3"/>
          <a:srcRect/>
          <a:stretch>
            <a:fillRect/>
          </a:stretch>
        </p:blipFill>
        <p:spPr bwMode="auto">
          <a:xfrm>
            <a:off x="381000" y="628650"/>
            <a:ext cx="6096000" cy="5600700"/>
          </a:xfrm>
          <a:prstGeom prst="rect">
            <a:avLst/>
          </a:prstGeom>
          <a:noFill/>
          <a:ln w="9525">
            <a:noFill/>
            <a:miter lim="800000"/>
            <a:headEnd/>
            <a:tailEnd/>
          </a:ln>
        </p:spPr>
      </p:pic>
      <p:sp>
        <p:nvSpPr>
          <p:cNvPr id="20493" name="Rectangle 13"/>
          <p:cNvSpPr>
            <a:spLocks noGrp="1" noChangeArrowheads="1"/>
          </p:cNvSpPr>
          <p:nvPr>
            <p:ph type="body" idx="1"/>
          </p:nvPr>
        </p:nvSpPr>
        <p:spPr>
          <a:xfrm>
            <a:off x="6124575" y="585788"/>
            <a:ext cx="2470150" cy="5662612"/>
          </a:xfrm>
        </p:spPr>
        <p:txBody>
          <a:bodyPr/>
          <a:lstStyle/>
          <a:p>
            <a:r>
              <a:rPr lang="en-US" sz="2400"/>
              <a:t>Dusty gas clouds obscure our view because they absorb visible light.</a:t>
            </a:r>
          </a:p>
          <a:p>
            <a:endParaRPr lang="en-US" sz="2400"/>
          </a:p>
          <a:p>
            <a:endParaRPr lang="en-US" sz="2400"/>
          </a:p>
          <a:p>
            <a:r>
              <a:rPr lang="en-US" sz="2400"/>
              <a:t>This is the </a:t>
            </a:r>
            <a:r>
              <a:rPr lang="en-US" sz="2400" b="1" i="1"/>
              <a:t>interstellar medium</a:t>
            </a:r>
            <a:r>
              <a:rPr lang="en-US" sz="2400"/>
              <a:t> that makes new star systems.</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1"/>
          <p:cNvSpPr>
            <a:spLocks noGrp="1" noChangeArrowheads="1"/>
          </p:cNvSpPr>
          <p:nvPr>
            <p:ph type="title"/>
          </p:nvPr>
        </p:nvSpPr>
        <p:spPr>
          <a:xfrm>
            <a:off x="0" y="0"/>
            <a:ext cx="9144000" cy="579438"/>
          </a:xfrm>
        </p:spPr>
        <p:txBody>
          <a:bodyPr/>
          <a:lstStyle/>
          <a:p>
            <a:r>
              <a:rPr lang="en-US" dirty="0" smtClean="0"/>
              <a:t>Our Galaxy</a:t>
            </a:r>
            <a:endParaRPr lang="en-US" dirty="0"/>
          </a:p>
        </p:txBody>
      </p:sp>
      <p:sp>
        <p:nvSpPr>
          <p:cNvPr id="7" name="TextBox 6"/>
          <p:cNvSpPr txBox="1"/>
          <p:nvPr/>
        </p:nvSpPr>
        <p:spPr>
          <a:xfrm>
            <a:off x="381000" y="4724400"/>
            <a:ext cx="8382000" cy="1938992"/>
          </a:xfrm>
          <a:prstGeom prst="rect">
            <a:avLst/>
          </a:prstGeom>
          <a:noFill/>
        </p:spPr>
        <p:txBody>
          <a:bodyPr wrap="square" rtlCol="0">
            <a:spAutoFit/>
          </a:bodyPr>
          <a:lstStyle/>
          <a:p>
            <a:r>
              <a:rPr lang="en-US" b="0" dirty="0" smtClean="0">
                <a:solidFill>
                  <a:srgbClr val="000000"/>
                </a:solidFill>
              </a:rPr>
              <a:t>There are three major components of our Galaxy: a disk, a central bulge, and a halo. The </a:t>
            </a:r>
            <a:r>
              <a:rPr lang="en-US" dirty="0" smtClean="0">
                <a:solidFill>
                  <a:srgbClr val="000000"/>
                </a:solidFill>
              </a:rPr>
              <a:t>disk </a:t>
            </a:r>
            <a:r>
              <a:rPr lang="en-US" b="0" dirty="0" smtClean="0">
                <a:solidFill>
                  <a:srgbClr val="000000"/>
                </a:solidFill>
              </a:rPr>
              <a:t>contains gas and dust along with metal-rich (Population I) stars. The </a:t>
            </a:r>
            <a:r>
              <a:rPr lang="en-US" dirty="0" smtClean="0">
                <a:solidFill>
                  <a:srgbClr val="000000"/>
                </a:solidFill>
              </a:rPr>
              <a:t>halo</a:t>
            </a:r>
            <a:r>
              <a:rPr lang="en-US" b="0" dirty="0" smtClean="0">
                <a:solidFill>
                  <a:srgbClr val="000000"/>
                </a:solidFill>
              </a:rPr>
              <a:t> is composed almost exclusively of old, metal-poor (Population II) stars. The central </a:t>
            </a:r>
            <a:r>
              <a:rPr lang="en-US" dirty="0" smtClean="0">
                <a:solidFill>
                  <a:srgbClr val="000000"/>
                </a:solidFill>
              </a:rPr>
              <a:t>bulge</a:t>
            </a:r>
            <a:r>
              <a:rPr lang="en-US" b="0" dirty="0" smtClean="0">
                <a:solidFill>
                  <a:srgbClr val="000000"/>
                </a:solidFill>
              </a:rPr>
              <a:t> is a mixture of Population I and Population II stars.</a:t>
            </a:r>
            <a:endParaRPr lang="en-US" b="0" dirty="0">
              <a:solidFill>
                <a:srgbClr val="000000"/>
              </a:solidFill>
            </a:endParaRPr>
          </a:p>
        </p:txBody>
      </p:sp>
      <p:pic>
        <p:nvPicPr>
          <p:cNvPr id="8" name="Picture 7"/>
          <p:cNvPicPr>
            <a:picLocks noChangeAspect="1"/>
          </p:cNvPicPr>
          <p:nvPr/>
        </p:nvPicPr>
        <p:blipFill>
          <a:blip r:embed="rId3"/>
          <a:stretch>
            <a:fillRect/>
          </a:stretch>
        </p:blipFill>
        <p:spPr>
          <a:xfrm>
            <a:off x="1905000" y="609600"/>
            <a:ext cx="5181600" cy="4083573"/>
          </a:xfrm>
          <a:prstGeom prst="rect">
            <a:avLst/>
          </a:prstGeom>
        </p:spPr>
      </p:pic>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GB"/>
              <a:t>© 2014 Pearson Education, Inc.</a:t>
            </a:r>
          </a:p>
        </p:txBody>
      </p:sp>
      <p:sp>
        <p:nvSpPr>
          <p:cNvPr id="25615" name="Rectangle 15"/>
          <p:cNvSpPr>
            <a:spLocks noGrp="1" noChangeArrowheads="1"/>
          </p:cNvSpPr>
          <p:nvPr>
            <p:ph type="body" idx="1"/>
          </p:nvPr>
        </p:nvSpPr>
        <p:spPr>
          <a:xfrm>
            <a:off x="365125" y="5403850"/>
            <a:ext cx="8229600" cy="844550"/>
          </a:xfrm>
        </p:spPr>
        <p:txBody>
          <a:bodyPr/>
          <a:lstStyle/>
          <a:p>
            <a:r>
              <a:rPr lang="en-US" sz="2400"/>
              <a:t>If we could view the Milky Way from above the disk, we would see its spiral arms.</a:t>
            </a:r>
          </a:p>
        </p:txBody>
      </p:sp>
      <p:pic>
        <p:nvPicPr>
          <p:cNvPr id="25616" name="Picture 16" descr="19_01_FigureA"/>
          <p:cNvPicPr>
            <a:picLocks noChangeAspect="1" noChangeArrowheads="1"/>
          </p:cNvPicPr>
          <p:nvPr/>
        </p:nvPicPr>
        <p:blipFill>
          <a:blip r:embed="rId3"/>
          <a:srcRect b="14955"/>
          <a:stretch>
            <a:fillRect/>
          </a:stretch>
        </p:blipFill>
        <p:spPr bwMode="auto">
          <a:xfrm>
            <a:off x="1168400" y="457200"/>
            <a:ext cx="6813550" cy="4781550"/>
          </a:xfrm>
          <a:prstGeom prst="rect">
            <a:avLst/>
          </a:prstGeom>
          <a:noFill/>
        </p:spPr>
      </p:pic>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GB"/>
              <a:t>© 2014 Pearson Education, Inc.</a:t>
            </a:r>
          </a:p>
        </p:txBody>
      </p:sp>
      <p:sp>
        <p:nvSpPr>
          <p:cNvPr id="26636" name="Rectangle 12"/>
          <p:cNvSpPr>
            <a:spLocks noGrp="1" noChangeArrowheads="1"/>
          </p:cNvSpPr>
          <p:nvPr>
            <p:ph type="title"/>
          </p:nvPr>
        </p:nvSpPr>
        <p:spPr/>
        <p:txBody>
          <a:bodyPr/>
          <a:lstStyle/>
          <a:p>
            <a:r>
              <a:rPr lang="en-US"/>
              <a:t>How do stars orbit in our galaxy?</a:t>
            </a:r>
          </a:p>
        </p:txBody>
      </p:sp>
      <p:pic>
        <p:nvPicPr>
          <p:cNvPr id="26638" name="Picture 14" descr="19_02_Figure_Unanno"/>
          <p:cNvPicPr>
            <a:picLocks noChangeAspect="1" noChangeArrowheads="1"/>
          </p:cNvPicPr>
          <p:nvPr/>
        </p:nvPicPr>
        <p:blipFill>
          <a:blip r:embed="rId3"/>
          <a:srcRect b="2896"/>
          <a:stretch>
            <a:fillRect/>
          </a:stretch>
        </p:blipFill>
        <p:spPr bwMode="auto">
          <a:xfrm>
            <a:off x="1389063" y="685800"/>
            <a:ext cx="6372225" cy="5910263"/>
          </a:xfrm>
          <a:prstGeom prst="rect">
            <a:avLst/>
          </a:prstGeom>
          <a:noFill/>
        </p:spPr>
      </p:pic>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GB"/>
              <a:t>© 2014 Pearson Education, Inc.</a:t>
            </a:r>
          </a:p>
        </p:txBody>
      </p:sp>
      <p:sp>
        <p:nvSpPr>
          <p:cNvPr id="27661" name="Rectangle 13"/>
          <p:cNvSpPr>
            <a:spLocks noGrp="1" noChangeArrowheads="1"/>
          </p:cNvSpPr>
          <p:nvPr>
            <p:ph type="body" idx="1"/>
          </p:nvPr>
        </p:nvSpPr>
        <p:spPr>
          <a:xfrm>
            <a:off x="365125" y="5194300"/>
            <a:ext cx="8229600" cy="1054100"/>
          </a:xfrm>
        </p:spPr>
        <p:txBody>
          <a:bodyPr/>
          <a:lstStyle/>
          <a:p>
            <a:r>
              <a:rPr lang="en-US"/>
              <a:t>Stars in the disk all orbit in the same direction with a little up-and-down motion.</a:t>
            </a:r>
          </a:p>
        </p:txBody>
      </p:sp>
      <p:pic>
        <p:nvPicPr>
          <p:cNvPr id="27649" name="Picture 4" descr="GalaxyCenter"/>
          <p:cNvPicPr>
            <a:picLocks noChangeAspect="1" noChangeArrowheads="1"/>
          </p:cNvPicPr>
          <p:nvPr/>
        </p:nvPicPr>
        <p:blipFill>
          <a:blip r:embed="rId3"/>
          <a:srcRect l="2126" t="1945" b="4669"/>
          <a:stretch>
            <a:fillRect/>
          </a:stretch>
        </p:blipFill>
        <p:spPr bwMode="auto">
          <a:xfrm>
            <a:off x="1066800" y="685800"/>
            <a:ext cx="7162800" cy="4572000"/>
          </a:xfrm>
          <a:prstGeom prst="rect">
            <a:avLst/>
          </a:prstGeom>
          <a:noFill/>
          <a:ln w="9525">
            <a:noFill/>
            <a:miter lim="800000"/>
            <a:headEnd/>
            <a:tailEnd/>
          </a:ln>
        </p:spPr>
      </p:pic>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GB"/>
              <a:t>© 2014 Pearson Education, Inc.</a:t>
            </a:r>
          </a:p>
        </p:txBody>
      </p:sp>
      <p:pic>
        <p:nvPicPr>
          <p:cNvPr id="29697" name="Picture 4" descr="HaloOrbits"/>
          <p:cNvPicPr>
            <a:picLocks noChangeAspect="1" noChangeArrowheads="1"/>
          </p:cNvPicPr>
          <p:nvPr/>
        </p:nvPicPr>
        <p:blipFill>
          <a:blip r:embed="rId3"/>
          <a:srcRect/>
          <a:stretch>
            <a:fillRect/>
          </a:stretch>
        </p:blipFill>
        <p:spPr bwMode="auto">
          <a:xfrm>
            <a:off x="277813" y="735013"/>
            <a:ext cx="6275387" cy="5665787"/>
          </a:xfrm>
          <a:prstGeom prst="rect">
            <a:avLst/>
          </a:prstGeom>
          <a:noFill/>
          <a:ln w="9525">
            <a:noFill/>
            <a:miter lim="800000"/>
            <a:headEnd/>
            <a:tailEnd/>
          </a:ln>
        </p:spPr>
      </p:pic>
      <p:sp>
        <p:nvSpPr>
          <p:cNvPr id="29709" name="Rectangle 13"/>
          <p:cNvSpPr>
            <a:spLocks noGrp="1" noChangeArrowheads="1"/>
          </p:cNvSpPr>
          <p:nvPr>
            <p:ph type="body" idx="1"/>
          </p:nvPr>
        </p:nvSpPr>
        <p:spPr>
          <a:xfrm>
            <a:off x="6157913" y="688975"/>
            <a:ext cx="2801937" cy="5559425"/>
          </a:xfrm>
        </p:spPr>
        <p:txBody>
          <a:bodyPr/>
          <a:lstStyle/>
          <a:p>
            <a:r>
              <a:rPr lang="en-US"/>
              <a:t>Orbits of stars in the bulge and halo have random orientations.</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3"/>
          <p:cNvSpPr>
            <a:spLocks noGrp="1"/>
          </p:cNvSpPr>
          <p:nvPr>
            <p:ph type="ftr" sz="quarter" idx="10"/>
          </p:nvPr>
        </p:nvSpPr>
        <p:spPr/>
        <p:txBody>
          <a:bodyPr/>
          <a:lstStyle/>
          <a:p>
            <a:r>
              <a:rPr lang="en-GB"/>
              <a:t>© 2014 Pearson Education, Inc.</a:t>
            </a:r>
          </a:p>
        </p:txBody>
      </p:sp>
      <p:pic>
        <p:nvPicPr>
          <p:cNvPr id="31757" name="Picture 13" descr="19_02_Figure_Anno"/>
          <p:cNvPicPr>
            <a:picLocks noChangeAspect="1" noChangeArrowheads="1"/>
          </p:cNvPicPr>
          <p:nvPr/>
        </p:nvPicPr>
        <p:blipFill>
          <a:blip r:embed="rId3"/>
          <a:srcRect b="2831"/>
          <a:stretch>
            <a:fillRect/>
          </a:stretch>
        </p:blipFill>
        <p:spPr bwMode="auto">
          <a:xfrm>
            <a:off x="1370013" y="371475"/>
            <a:ext cx="6400800" cy="5938838"/>
          </a:xfrm>
          <a:prstGeom prst="rect">
            <a:avLst/>
          </a:prstGeom>
          <a:noFill/>
        </p:spPr>
      </p:pic>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869" name="Rectangle 9"/>
          <p:cNvSpPr>
            <a:spLocks noChangeArrowheads="1"/>
          </p:cNvSpPr>
          <p:nvPr/>
        </p:nvSpPr>
        <p:spPr bwMode="auto">
          <a:xfrm>
            <a:off x="4383088" y="1371600"/>
            <a:ext cx="1527175" cy="792162"/>
          </a:xfrm>
          <a:prstGeom prst="rect">
            <a:avLst/>
          </a:prstGeom>
          <a:noFill/>
          <a:ln w="9525">
            <a:noFill/>
            <a:miter lim="800000"/>
            <a:headEnd/>
            <a:tailEnd/>
          </a:ln>
        </p:spPr>
        <p:txBody>
          <a:bodyPr wrap="none" lIns="0" tIns="0" rIns="0" bIns="0">
            <a:prstTxWarp prst="textNoShape">
              <a:avLst/>
            </a:prstTxWarp>
            <a:spAutoFit/>
          </a:bodyPr>
          <a:lstStyle/>
          <a:p>
            <a:r>
              <a:rPr lang="en-US" sz="5200" b="0" i="1" dirty="0" err="1">
                <a:solidFill>
                  <a:srgbClr val="000000"/>
                </a:solidFill>
                <a:latin typeface="Arial" pitchFamily="-108" charset="0"/>
              </a:rPr>
              <a:t>r</a:t>
            </a:r>
            <a:r>
              <a:rPr lang="en-US" sz="5200" b="0" i="1" dirty="0">
                <a:solidFill>
                  <a:srgbClr val="000000"/>
                </a:solidFill>
                <a:latin typeface="Arial" pitchFamily="-108" charset="0"/>
              </a:rPr>
              <a:t> </a:t>
            </a:r>
            <a:r>
              <a:rPr lang="en-US" sz="5200" b="0" dirty="0" err="1">
                <a:solidFill>
                  <a:srgbClr val="000000"/>
                </a:solidFill>
                <a:latin typeface="Times" pitchFamily="-108" charset="0"/>
                <a:sym typeface="Symbol" pitchFamily="-108" charset="2"/>
              </a:rPr>
              <a:t></a:t>
            </a:r>
            <a:r>
              <a:rPr lang="en-US" sz="5200" b="0" i="1" dirty="0">
                <a:solidFill>
                  <a:srgbClr val="000000"/>
                </a:solidFill>
                <a:latin typeface="Arial" pitchFamily="-108" charset="0"/>
              </a:rPr>
              <a:t> v</a:t>
            </a:r>
            <a:r>
              <a:rPr lang="en-US" sz="5200" b="0" i="1" baseline="30000" dirty="0">
                <a:solidFill>
                  <a:srgbClr val="000000"/>
                </a:solidFill>
                <a:latin typeface="Arial" pitchFamily="-108" charset="0"/>
              </a:rPr>
              <a:t>2</a:t>
            </a:r>
          </a:p>
        </p:txBody>
      </p:sp>
      <p:sp>
        <p:nvSpPr>
          <p:cNvPr id="36870" name="Rectangle 6"/>
          <p:cNvSpPr>
            <a:spLocks noChangeArrowheads="1"/>
          </p:cNvSpPr>
          <p:nvPr/>
        </p:nvSpPr>
        <p:spPr bwMode="auto">
          <a:xfrm>
            <a:off x="2881313" y="1778000"/>
            <a:ext cx="698500" cy="792162"/>
          </a:xfrm>
          <a:prstGeom prst="rect">
            <a:avLst/>
          </a:prstGeom>
          <a:noFill/>
          <a:ln w="9525">
            <a:noFill/>
            <a:miter lim="800000"/>
            <a:headEnd/>
            <a:tailEnd/>
          </a:ln>
        </p:spPr>
        <p:txBody>
          <a:bodyPr wrap="none" lIns="0" tIns="0" rIns="0" bIns="0">
            <a:prstTxWarp prst="textNoShape">
              <a:avLst/>
            </a:prstTxWarp>
            <a:spAutoFit/>
          </a:bodyPr>
          <a:lstStyle/>
          <a:p>
            <a:r>
              <a:rPr lang="en-US" sz="5200" b="0" i="1">
                <a:solidFill>
                  <a:srgbClr val="000000"/>
                </a:solidFill>
                <a:latin typeface="Arial" pitchFamily="-108" charset="0"/>
              </a:rPr>
              <a:t>M</a:t>
            </a:r>
            <a:r>
              <a:rPr lang="en-US" sz="5200" b="0" i="1" baseline="-25000">
                <a:solidFill>
                  <a:srgbClr val="000000"/>
                </a:solidFill>
                <a:latin typeface="Arial" pitchFamily="-108" charset="0"/>
              </a:rPr>
              <a:t>r</a:t>
            </a:r>
            <a:endParaRPr lang="en-US">
              <a:latin typeface="Arial" pitchFamily="-108" charset="0"/>
            </a:endParaRPr>
          </a:p>
        </p:txBody>
      </p:sp>
      <p:sp>
        <p:nvSpPr>
          <p:cNvPr id="36871" name="Rectangle 8"/>
          <p:cNvSpPr>
            <a:spLocks noChangeArrowheads="1"/>
          </p:cNvSpPr>
          <p:nvPr/>
        </p:nvSpPr>
        <p:spPr bwMode="auto">
          <a:xfrm>
            <a:off x="3814763" y="1663700"/>
            <a:ext cx="385762" cy="792162"/>
          </a:xfrm>
          <a:prstGeom prst="rect">
            <a:avLst/>
          </a:prstGeom>
          <a:noFill/>
          <a:ln w="9525">
            <a:noFill/>
            <a:miter lim="800000"/>
            <a:headEnd/>
            <a:tailEnd/>
          </a:ln>
        </p:spPr>
        <p:txBody>
          <a:bodyPr wrap="none" lIns="0" tIns="0" rIns="0" bIns="0">
            <a:prstTxWarp prst="textNoShape">
              <a:avLst/>
            </a:prstTxWarp>
            <a:spAutoFit/>
          </a:bodyPr>
          <a:lstStyle/>
          <a:p>
            <a:r>
              <a:rPr lang="en-US" sz="5200" b="0">
                <a:solidFill>
                  <a:srgbClr val="000000"/>
                </a:solidFill>
                <a:latin typeface="Arial" pitchFamily="-108" charset="0"/>
              </a:rPr>
              <a:t>=</a:t>
            </a:r>
            <a:endParaRPr lang="en-US">
              <a:latin typeface="Arial" pitchFamily="-108" charset="0"/>
            </a:endParaRPr>
          </a:p>
        </p:txBody>
      </p:sp>
      <p:sp>
        <p:nvSpPr>
          <p:cNvPr id="36872" name="Rectangle 13"/>
          <p:cNvSpPr>
            <a:spLocks noChangeArrowheads="1"/>
          </p:cNvSpPr>
          <p:nvPr/>
        </p:nvSpPr>
        <p:spPr bwMode="auto">
          <a:xfrm>
            <a:off x="4843463" y="2278062"/>
            <a:ext cx="514350" cy="792163"/>
          </a:xfrm>
          <a:prstGeom prst="rect">
            <a:avLst/>
          </a:prstGeom>
          <a:noFill/>
          <a:ln w="9525">
            <a:noFill/>
            <a:miter lim="800000"/>
            <a:headEnd/>
            <a:tailEnd/>
          </a:ln>
        </p:spPr>
        <p:txBody>
          <a:bodyPr wrap="none" lIns="0" tIns="0" rIns="0" bIns="0">
            <a:prstTxWarp prst="textNoShape">
              <a:avLst/>
            </a:prstTxWarp>
            <a:spAutoFit/>
          </a:bodyPr>
          <a:lstStyle/>
          <a:p>
            <a:r>
              <a:rPr lang="en-US" sz="5200" b="0" i="1">
                <a:solidFill>
                  <a:srgbClr val="000000"/>
                </a:solidFill>
                <a:latin typeface="Arial" pitchFamily="-108" charset="0"/>
              </a:rPr>
              <a:t>G</a:t>
            </a:r>
            <a:endParaRPr lang="en-US">
              <a:latin typeface="Arial" pitchFamily="-108" charset="0"/>
            </a:endParaRPr>
          </a:p>
        </p:txBody>
      </p:sp>
      <p:sp>
        <p:nvSpPr>
          <p:cNvPr id="36873" name="Line 14"/>
          <p:cNvSpPr>
            <a:spLocks noChangeShapeType="1"/>
          </p:cNvSpPr>
          <p:nvPr/>
        </p:nvSpPr>
        <p:spPr bwMode="auto">
          <a:xfrm>
            <a:off x="4325938" y="2139950"/>
            <a:ext cx="1509712" cy="1587"/>
          </a:xfrm>
          <a:prstGeom prst="line">
            <a:avLst/>
          </a:prstGeom>
          <a:noFill/>
          <a:ln w="6350">
            <a:solidFill>
              <a:srgbClr val="000000"/>
            </a:solidFill>
            <a:round/>
            <a:headEnd/>
            <a:tailEnd/>
          </a:ln>
        </p:spPr>
        <p:txBody>
          <a:bodyPr>
            <a:prstTxWarp prst="textNoShape">
              <a:avLst/>
            </a:prstTxWarp>
          </a:bodyPr>
          <a:lstStyle/>
          <a:p>
            <a:endParaRPr lang="en-US"/>
          </a:p>
        </p:txBody>
      </p:sp>
      <p:sp>
        <p:nvSpPr>
          <p:cNvPr id="36880" name="Rectangle 16"/>
          <p:cNvSpPr>
            <a:spLocks noGrp="1" noChangeArrowheads="1"/>
          </p:cNvSpPr>
          <p:nvPr>
            <p:ph type="title"/>
          </p:nvPr>
        </p:nvSpPr>
        <p:spPr/>
        <p:txBody>
          <a:bodyPr/>
          <a:lstStyle/>
          <a:p>
            <a:r>
              <a:rPr lang="en-US"/>
              <a:t>Orbital Velocity Law</a:t>
            </a:r>
          </a:p>
        </p:txBody>
      </p:sp>
      <p:sp>
        <p:nvSpPr>
          <p:cNvPr id="36881" name="Rectangle 17"/>
          <p:cNvSpPr>
            <a:spLocks noGrp="1" noChangeArrowheads="1"/>
          </p:cNvSpPr>
          <p:nvPr>
            <p:ph type="body" idx="1"/>
          </p:nvPr>
        </p:nvSpPr>
        <p:spPr>
          <a:xfrm>
            <a:off x="381000" y="3429000"/>
            <a:ext cx="8229600" cy="1905000"/>
          </a:xfrm>
        </p:spPr>
        <p:txBody>
          <a:bodyPr/>
          <a:lstStyle/>
          <a:p>
            <a:r>
              <a:rPr lang="en-US" dirty="0"/>
              <a:t>The orbital speed (</a:t>
            </a:r>
            <a:r>
              <a:rPr lang="en-US" i="1" dirty="0" err="1"/>
              <a:t>v</a:t>
            </a:r>
            <a:r>
              <a:rPr lang="en-US" dirty="0"/>
              <a:t>) and radius (</a:t>
            </a:r>
            <a:r>
              <a:rPr lang="en-US" i="1" dirty="0" err="1"/>
              <a:t>r</a:t>
            </a:r>
            <a:r>
              <a:rPr lang="en-US" dirty="0"/>
              <a:t>) of an object on a circular orbit around the galaxy tell us the mass (</a:t>
            </a:r>
            <a:r>
              <a:rPr lang="en-US" i="1" dirty="0" err="1"/>
              <a:t>M</a:t>
            </a:r>
            <a:r>
              <a:rPr lang="en-US" i="1" baseline="-25000" dirty="0" err="1"/>
              <a:t>r</a:t>
            </a:r>
            <a:r>
              <a:rPr lang="en-US" dirty="0"/>
              <a:t>) within that orbit.</a:t>
            </a:r>
          </a:p>
        </p:txBody>
      </p:sp>
      <p:graphicFrame>
        <p:nvGraphicFramePr>
          <p:cNvPr id="10" name="Object 9"/>
          <p:cNvGraphicFramePr>
            <a:graphicFrameLocks noChangeAspect="1"/>
          </p:cNvGraphicFramePr>
          <p:nvPr/>
        </p:nvGraphicFramePr>
        <p:xfrm>
          <a:off x="877276" y="5181600"/>
          <a:ext cx="3999524" cy="1130300"/>
        </p:xfrm>
        <a:graphic>
          <a:graphicData uri="http://schemas.openxmlformats.org/presentationml/2006/ole">
            <mc:AlternateContent xmlns:mc="http://schemas.openxmlformats.org/markup-compatibility/2006">
              <mc:Choice xmlns:v="urn:schemas-microsoft-com:vml" Requires="v">
                <p:oleObj spid="_x0000_s53256" name="Equation" r:id="rId4" imgW="2921000" imgH="825500" progId="Equation.3">
                  <p:embed/>
                </p:oleObj>
              </mc:Choice>
              <mc:Fallback>
                <p:oleObj name="Equation" r:id="rId4" imgW="2921000" imgH="825500" progId="Equation.3">
                  <p:embed/>
                  <p:pic>
                    <p:nvPicPr>
                      <p:cNvPr id="0" name="Picture 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7276" y="5181600"/>
                        <a:ext cx="3999524" cy="1130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GB"/>
              <a:t>© 2014 Pearson Education, Inc.</a:t>
            </a:r>
          </a:p>
        </p:txBody>
      </p:sp>
      <p:sp>
        <p:nvSpPr>
          <p:cNvPr id="35851" name="Rectangle 11"/>
          <p:cNvSpPr>
            <a:spLocks noGrp="1" noChangeArrowheads="1"/>
          </p:cNvSpPr>
          <p:nvPr>
            <p:ph type="body" idx="1"/>
          </p:nvPr>
        </p:nvSpPr>
        <p:spPr/>
        <p:txBody>
          <a:bodyPr/>
          <a:lstStyle/>
          <a:p>
            <a:r>
              <a:rPr lang="en-US"/>
              <a:t>The Sun's orbital motion (radius and velocity) tells us the mass within Sun's orbit:</a:t>
            </a:r>
          </a:p>
          <a:p>
            <a:endParaRPr lang="en-US"/>
          </a:p>
          <a:p>
            <a:pPr algn="ctr">
              <a:buFontTx/>
              <a:buNone/>
            </a:pPr>
            <a:r>
              <a:rPr lang="en-US"/>
              <a:t>1.0 </a:t>
            </a:r>
            <a:r>
              <a:rPr lang="en-US">
                <a:solidFill>
                  <a:srgbClr val="000000"/>
                </a:solidFill>
                <a:latin typeface="Times" pitchFamily="-108" charset="0"/>
                <a:ea typeface="ＭＳ Ｐゴシック" pitchFamily="-108" charset="-128"/>
                <a:cs typeface="ＭＳ Ｐゴシック" pitchFamily="-108" charset="-128"/>
                <a:sym typeface="Symbol" pitchFamily="-108" charset="2"/>
              </a:rPr>
              <a:t></a:t>
            </a:r>
            <a:r>
              <a:rPr lang="en-US"/>
              <a:t> 10</a:t>
            </a:r>
            <a:r>
              <a:rPr lang="en-US" baseline="30000"/>
              <a:t>11</a:t>
            </a:r>
            <a:r>
              <a:rPr lang="en-US" i="1"/>
              <a:t>M</a:t>
            </a:r>
            <a:r>
              <a:rPr lang="en-US" baseline="-25000"/>
              <a:t>Sun</a:t>
            </a:r>
            <a:r>
              <a:rPr lang="en-US"/>
              <a:t>     </a:t>
            </a:r>
          </a:p>
          <a:p>
            <a:pPr algn="ctr"/>
            <a:endParaRPr lang="en-US"/>
          </a:p>
          <a:p>
            <a:pPr algn="ctr">
              <a:buFontTx/>
              <a:buNone/>
            </a:pPr>
            <a:r>
              <a:rPr lang="en-US"/>
              <a:t>That is 1.9 </a:t>
            </a:r>
            <a:r>
              <a:rPr lang="en-US">
                <a:solidFill>
                  <a:srgbClr val="000000"/>
                </a:solidFill>
                <a:latin typeface="Times" pitchFamily="-108" charset="0"/>
                <a:ea typeface="ＭＳ Ｐゴシック" pitchFamily="-108" charset="-128"/>
                <a:cs typeface="ＭＳ Ｐゴシック" pitchFamily="-108" charset="-128"/>
                <a:sym typeface="Symbol" pitchFamily="-108" charset="2"/>
              </a:rPr>
              <a:t></a:t>
            </a:r>
            <a:r>
              <a:rPr lang="en-US"/>
              <a:t> 10</a:t>
            </a:r>
            <a:r>
              <a:rPr lang="en-US" baseline="30000"/>
              <a:t>41</a:t>
            </a:r>
            <a:r>
              <a:rPr lang="en-US" i="1"/>
              <a:t>kg!</a:t>
            </a:r>
            <a:endParaRPr lang="en-US"/>
          </a:p>
          <a:p>
            <a:pPr algn="ctr"/>
            <a:endParaRPr lang="en-US"/>
          </a:p>
          <a:p>
            <a:pPr algn="ctr">
              <a:buFontTx/>
              <a:buNone/>
            </a:pPr>
            <a:r>
              <a:rPr lang="en-US"/>
              <a:t>Or, 190,000,000,000,000,000,000,000,000,000,000,000,000,000 kg.</a:t>
            </a:r>
          </a:p>
        </p:txBody>
      </p:sp>
      <p:sp>
        <p:nvSpPr>
          <p:cNvPr id="35841" name="Text Box 2"/>
          <p:cNvSpPr txBox="1">
            <a:spLocks noChangeArrowheads="1"/>
          </p:cNvSpPr>
          <p:nvPr/>
        </p:nvSpPr>
        <p:spPr bwMode="auto">
          <a:xfrm>
            <a:off x="381000" y="533400"/>
            <a:ext cx="8610600" cy="457200"/>
          </a:xfrm>
          <a:prstGeom prst="rect">
            <a:avLst/>
          </a:prstGeom>
          <a:noFill/>
          <a:ln w="9525">
            <a:noFill/>
            <a:miter lim="800000"/>
            <a:headEnd/>
            <a:tailEnd/>
          </a:ln>
        </p:spPr>
        <p:txBody>
          <a:bodyPr>
            <a:prstTxWarp prst="textNoShape">
              <a:avLst/>
            </a:prstTxWarp>
            <a:spAutoFit/>
          </a:bodyPr>
          <a:lstStyle/>
          <a:p>
            <a:pPr eaLnBrk="0" hangingPunct="0"/>
            <a:endParaRPr lang="en-US" b="0">
              <a:solidFill>
                <a:srgbClr val="000000"/>
              </a:solidFill>
            </a:endParaRP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Mapping our Galaxy in Radio Wavelengths</a:t>
            </a:r>
            <a:endParaRPr lang="en-US" dirty="0"/>
          </a:p>
        </p:txBody>
      </p:sp>
      <p:pic>
        <p:nvPicPr>
          <p:cNvPr id="6" name="Picture 5"/>
          <p:cNvPicPr>
            <a:picLocks noChangeAspect="1"/>
          </p:cNvPicPr>
          <p:nvPr/>
        </p:nvPicPr>
        <p:blipFill>
          <a:blip r:embed="rId2"/>
          <a:srcRect t="36374" b="5349"/>
          <a:stretch>
            <a:fillRect/>
          </a:stretch>
        </p:blipFill>
        <p:spPr>
          <a:xfrm>
            <a:off x="5782036" y="1066800"/>
            <a:ext cx="3152413" cy="2895600"/>
          </a:xfrm>
          <a:prstGeom prst="rect">
            <a:avLst/>
          </a:prstGeom>
        </p:spPr>
      </p:pic>
      <p:sp>
        <p:nvSpPr>
          <p:cNvPr id="7" name="TextBox 6"/>
          <p:cNvSpPr txBox="1"/>
          <p:nvPr/>
        </p:nvSpPr>
        <p:spPr>
          <a:xfrm>
            <a:off x="533400" y="762000"/>
            <a:ext cx="5105400" cy="5632310"/>
          </a:xfrm>
          <a:prstGeom prst="rect">
            <a:avLst/>
          </a:prstGeom>
          <a:noFill/>
        </p:spPr>
        <p:txBody>
          <a:bodyPr wrap="square" rtlCol="0">
            <a:spAutoFit/>
          </a:bodyPr>
          <a:lstStyle/>
          <a:p>
            <a:r>
              <a:rPr lang="en-US" b="0" dirty="0" smtClean="0">
                <a:solidFill>
                  <a:srgbClr val="000000"/>
                </a:solidFill>
              </a:rPr>
              <a:t>A large fraction of the matter in the galaxy is made of hydrogen but most of it cannot be detected in the visible.</a:t>
            </a:r>
          </a:p>
          <a:p>
            <a:endParaRPr lang="en-US" b="0" dirty="0" smtClean="0">
              <a:solidFill>
                <a:srgbClr val="000000"/>
              </a:solidFill>
            </a:endParaRPr>
          </a:p>
          <a:p>
            <a:r>
              <a:rPr lang="en-US" dirty="0" smtClean="0">
                <a:solidFill>
                  <a:srgbClr val="000000"/>
                </a:solidFill>
              </a:rPr>
              <a:t>Radio wavelengths can penetrate the interstellar medium</a:t>
            </a:r>
            <a:r>
              <a:rPr lang="en-US" b="0" dirty="0" smtClean="0">
                <a:solidFill>
                  <a:srgbClr val="000000"/>
                </a:solidFill>
              </a:rPr>
              <a:t> of our Galaxy easily and is ideal for mapping out cold atomic hydrogen (H I </a:t>
            </a:r>
            <a:r>
              <a:rPr lang="en-US" b="0" dirty="0" err="1" smtClean="0">
                <a:solidFill>
                  <a:srgbClr val="000000"/>
                </a:solidFill>
                <a:sym typeface="Wingdings"/>
              </a:rPr>
              <a:t></a:t>
            </a:r>
            <a:r>
              <a:rPr lang="en-US" b="0" dirty="0" smtClean="0">
                <a:solidFill>
                  <a:srgbClr val="000000"/>
                </a:solidFill>
              </a:rPr>
              <a:t> not ionized).</a:t>
            </a:r>
          </a:p>
          <a:p>
            <a:endParaRPr lang="en-US" b="0" dirty="0" smtClean="0">
              <a:solidFill>
                <a:srgbClr val="000000"/>
              </a:solidFill>
            </a:endParaRPr>
          </a:p>
          <a:p>
            <a:r>
              <a:rPr lang="en-US" b="0" dirty="0" smtClean="0">
                <a:solidFill>
                  <a:srgbClr val="000000"/>
                </a:solidFill>
              </a:rPr>
              <a:t>A photon with a wavelength of 21 cm is emitted by a hydrogen atom when the electron flips its spin orientation.</a:t>
            </a:r>
          </a:p>
          <a:p>
            <a:endParaRPr lang="en-US" b="0" dirty="0" smtClean="0">
              <a:solidFill>
                <a:srgbClr val="000000"/>
              </a:solidFill>
            </a:endParaRPr>
          </a:p>
          <a:p>
            <a:r>
              <a:rPr lang="en-US" b="0" dirty="0" smtClean="0">
                <a:solidFill>
                  <a:srgbClr val="000000"/>
                </a:solidFill>
              </a:rPr>
              <a:t>Observations at 21 cm  provide maps of the cold H in our Galaxy.</a:t>
            </a:r>
            <a:endParaRPr lang="en-US" b="0" dirty="0">
              <a:solidFill>
                <a:srgbClr val="000000"/>
              </a:solidFill>
            </a:endParaRPr>
          </a:p>
        </p:txBody>
      </p:sp>
      <p:sp>
        <p:nvSpPr>
          <p:cNvPr id="8" name="TextBox 7"/>
          <p:cNvSpPr txBox="1"/>
          <p:nvPr/>
        </p:nvSpPr>
        <p:spPr>
          <a:xfrm>
            <a:off x="5791200" y="4038600"/>
            <a:ext cx="3276600" cy="1323439"/>
          </a:xfrm>
          <a:prstGeom prst="rect">
            <a:avLst/>
          </a:prstGeom>
          <a:noFill/>
        </p:spPr>
        <p:txBody>
          <a:bodyPr wrap="square" rtlCol="0">
            <a:spAutoFit/>
          </a:bodyPr>
          <a:lstStyle/>
          <a:p>
            <a:r>
              <a:rPr lang="en-US" sz="2000" b="0" dirty="0" smtClean="0">
                <a:solidFill>
                  <a:srgbClr val="000000"/>
                </a:solidFill>
              </a:rPr>
              <a:t>In the higher-energy configuration the electron has its spin in the same direction as the proton’s spin. </a:t>
            </a:r>
            <a:endParaRPr lang="en-US" sz="2000" b="0" dirty="0">
              <a:solidFill>
                <a:srgbClr val="00000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Mapping our Galaxy in Radio Wavelengths</a:t>
            </a:r>
            <a:endParaRPr lang="en-US" dirty="0"/>
          </a:p>
        </p:txBody>
      </p:sp>
      <p:pic>
        <p:nvPicPr>
          <p:cNvPr id="9" name="Picture 8"/>
          <p:cNvPicPr>
            <a:picLocks noChangeAspect="1"/>
          </p:cNvPicPr>
          <p:nvPr/>
        </p:nvPicPr>
        <p:blipFill>
          <a:blip r:embed="rId2"/>
          <a:stretch>
            <a:fillRect/>
          </a:stretch>
        </p:blipFill>
        <p:spPr>
          <a:xfrm>
            <a:off x="990600" y="685800"/>
            <a:ext cx="7416800" cy="4559300"/>
          </a:xfrm>
          <a:prstGeom prst="rect">
            <a:avLst/>
          </a:prstGeom>
        </p:spPr>
      </p:pic>
      <p:sp>
        <p:nvSpPr>
          <p:cNvPr id="10" name="TextBox 9"/>
          <p:cNvSpPr txBox="1"/>
          <p:nvPr/>
        </p:nvSpPr>
        <p:spPr>
          <a:xfrm>
            <a:off x="838200" y="5181600"/>
            <a:ext cx="8001000" cy="1569660"/>
          </a:xfrm>
          <a:prstGeom prst="rect">
            <a:avLst/>
          </a:prstGeom>
          <a:noFill/>
        </p:spPr>
        <p:txBody>
          <a:bodyPr wrap="square" rtlCol="0">
            <a:spAutoFit/>
          </a:bodyPr>
          <a:lstStyle/>
          <a:p>
            <a:r>
              <a:rPr lang="en-US" b="0" dirty="0" smtClean="0">
                <a:solidFill>
                  <a:srgbClr val="000000"/>
                </a:solidFill>
              </a:rPr>
              <a:t>The distribution of neutral H in the disk is not uniform but frothy. Our sun is located in a low density (10</a:t>
            </a:r>
            <a:r>
              <a:rPr lang="en-US" b="0" baseline="30000" dirty="0" smtClean="0">
                <a:solidFill>
                  <a:srgbClr val="000000"/>
                </a:solidFill>
              </a:rPr>
              <a:t>-3</a:t>
            </a:r>
            <a:r>
              <a:rPr lang="en-US" b="0" dirty="0" smtClean="0">
                <a:solidFill>
                  <a:srgbClr val="000000"/>
                </a:solidFill>
              </a:rPr>
              <a:t> cm</a:t>
            </a:r>
            <a:r>
              <a:rPr lang="en-US" b="0" baseline="30000" dirty="0" smtClean="0">
                <a:solidFill>
                  <a:srgbClr val="000000"/>
                </a:solidFill>
              </a:rPr>
              <a:t>-3</a:t>
            </a:r>
            <a:r>
              <a:rPr lang="en-US" b="0" dirty="0" smtClean="0">
                <a:solidFill>
                  <a:srgbClr val="000000"/>
                </a:solidFill>
              </a:rPr>
              <a:t>) hot bubble of gas (local bubble) with a temperature of  ~10</a:t>
            </a:r>
            <a:r>
              <a:rPr lang="en-US" b="0" baseline="30000" dirty="0" smtClean="0">
                <a:solidFill>
                  <a:srgbClr val="000000"/>
                </a:solidFill>
              </a:rPr>
              <a:t>6 </a:t>
            </a:r>
            <a:r>
              <a:rPr lang="en-US" b="0" dirty="0" smtClean="0">
                <a:solidFill>
                  <a:srgbClr val="000000"/>
                </a:solidFill>
              </a:rPr>
              <a:t>K, possibly created by a supernova explosion ~ 300,000 years ago.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Mapping our Galaxy in Radio Wavelengths</a:t>
            </a:r>
            <a:endParaRPr lang="en-US" dirty="0"/>
          </a:p>
        </p:txBody>
      </p:sp>
      <p:sp>
        <p:nvSpPr>
          <p:cNvPr id="5" name="TextBox 4"/>
          <p:cNvSpPr txBox="1"/>
          <p:nvPr/>
        </p:nvSpPr>
        <p:spPr>
          <a:xfrm>
            <a:off x="533400" y="2328208"/>
            <a:ext cx="4038600" cy="1938992"/>
          </a:xfrm>
          <a:prstGeom prst="rect">
            <a:avLst/>
          </a:prstGeom>
          <a:noFill/>
        </p:spPr>
        <p:txBody>
          <a:bodyPr wrap="square" rtlCol="0">
            <a:spAutoFit/>
          </a:bodyPr>
          <a:lstStyle/>
          <a:p>
            <a:r>
              <a:rPr lang="en-US" b="0" dirty="0" smtClean="0">
                <a:solidFill>
                  <a:srgbClr val="000000"/>
                </a:solidFill>
              </a:rPr>
              <a:t>The spirals of our galaxy were mapped out using Doppler shift measurements of the 21 cm emission originating from neutral H in the spiral arms. </a:t>
            </a:r>
          </a:p>
        </p:txBody>
      </p:sp>
      <p:pic>
        <p:nvPicPr>
          <p:cNvPr id="6" name="Picture 5"/>
          <p:cNvPicPr>
            <a:picLocks noChangeAspect="1"/>
          </p:cNvPicPr>
          <p:nvPr/>
        </p:nvPicPr>
        <p:blipFill>
          <a:blip r:embed="rId2"/>
          <a:stretch>
            <a:fillRect/>
          </a:stretch>
        </p:blipFill>
        <p:spPr>
          <a:xfrm>
            <a:off x="4572000" y="1295400"/>
            <a:ext cx="4343400" cy="43434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Rotation of the Disk</a:t>
            </a:r>
            <a:endParaRPr lang="en-US" dirty="0"/>
          </a:p>
        </p:txBody>
      </p:sp>
      <p:pic>
        <p:nvPicPr>
          <p:cNvPr id="11" name="Picture 10"/>
          <p:cNvPicPr>
            <a:picLocks noChangeAspect="1"/>
          </p:cNvPicPr>
          <p:nvPr/>
        </p:nvPicPr>
        <p:blipFill>
          <a:blip r:embed="rId2"/>
          <a:stretch>
            <a:fillRect/>
          </a:stretch>
        </p:blipFill>
        <p:spPr>
          <a:xfrm>
            <a:off x="5867400" y="152400"/>
            <a:ext cx="2534089" cy="6574287"/>
          </a:xfrm>
          <a:prstGeom prst="rect">
            <a:avLst/>
          </a:prstGeom>
        </p:spPr>
      </p:pic>
      <p:sp>
        <p:nvSpPr>
          <p:cNvPr id="12" name="TextBox 11"/>
          <p:cNvSpPr txBox="1"/>
          <p:nvPr/>
        </p:nvSpPr>
        <p:spPr>
          <a:xfrm>
            <a:off x="304800" y="914400"/>
            <a:ext cx="5791200" cy="5201423"/>
          </a:xfrm>
          <a:prstGeom prst="rect">
            <a:avLst/>
          </a:prstGeom>
          <a:noFill/>
        </p:spPr>
        <p:txBody>
          <a:bodyPr wrap="square" rtlCol="0">
            <a:spAutoFit/>
          </a:bodyPr>
          <a:lstStyle/>
          <a:p>
            <a:r>
              <a:rPr lang="en-US" b="0" dirty="0" smtClean="0">
                <a:solidFill>
                  <a:srgbClr val="000000"/>
                </a:solidFill>
              </a:rPr>
              <a:t>Doppler measurements indicate that  the </a:t>
            </a:r>
            <a:r>
              <a:rPr lang="en-US" dirty="0" smtClean="0">
                <a:solidFill>
                  <a:srgbClr val="000000"/>
                </a:solidFill>
              </a:rPr>
              <a:t>stars, gas and dust in the disk rotate </a:t>
            </a:r>
            <a:r>
              <a:rPr lang="en-US" b="0" dirty="0" smtClean="0">
                <a:solidFill>
                  <a:srgbClr val="000000"/>
                </a:solidFill>
              </a:rPr>
              <a:t>around the galactic center </a:t>
            </a:r>
            <a:r>
              <a:rPr lang="en-US" dirty="0" smtClean="0">
                <a:solidFill>
                  <a:srgbClr val="000000"/>
                </a:solidFill>
              </a:rPr>
              <a:t>with similar velocities</a:t>
            </a:r>
            <a:r>
              <a:rPr lang="en-US" b="0" dirty="0" smtClean="0">
                <a:solidFill>
                  <a:srgbClr val="000000"/>
                </a:solidFill>
              </a:rPr>
              <a:t>.</a:t>
            </a:r>
          </a:p>
          <a:p>
            <a:endParaRPr lang="en-US" b="0" dirty="0" smtClean="0">
              <a:solidFill>
                <a:srgbClr val="000000"/>
              </a:solidFill>
            </a:endParaRPr>
          </a:p>
          <a:p>
            <a:r>
              <a:rPr lang="en-US" b="0" dirty="0" smtClean="0">
                <a:solidFill>
                  <a:srgbClr val="000000"/>
                </a:solidFill>
              </a:rPr>
              <a:t>The rotational speed is almost the same as a function of radius. This means that </a:t>
            </a:r>
            <a:r>
              <a:rPr lang="en-US" dirty="0" smtClean="0">
                <a:solidFill>
                  <a:srgbClr val="000000"/>
                </a:solidFill>
              </a:rPr>
              <a:t>the disk does not move as a solid body</a:t>
            </a:r>
            <a:r>
              <a:rPr lang="en-US" b="0" dirty="0" smtClean="0">
                <a:solidFill>
                  <a:srgbClr val="000000"/>
                </a:solidFill>
              </a:rPr>
              <a:t>.</a:t>
            </a:r>
          </a:p>
          <a:p>
            <a:endParaRPr lang="en-US" b="0" dirty="0" smtClean="0">
              <a:solidFill>
                <a:srgbClr val="000000"/>
              </a:solidFill>
            </a:endParaRPr>
          </a:p>
          <a:p>
            <a:r>
              <a:rPr lang="en-US" b="0" dirty="0" smtClean="0">
                <a:solidFill>
                  <a:srgbClr val="000000"/>
                </a:solidFill>
              </a:rPr>
              <a:t>One of the remarkable findings of the rotational measurement of our galaxy is that most of the mass of our galaxy is not visible but dark (</a:t>
            </a:r>
            <a:r>
              <a:rPr lang="en-US" dirty="0" smtClean="0">
                <a:solidFill>
                  <a:srgbClr val="000000"/>
                </a:solidFill>
              </a:rPr>
              <a:t>dark matter</a:t>
            </a:r>
            <a:r>
              <a:rPr lang="en-US" b="0" dirty="0" smtClean="0">
                <a:solidFill>
                  <a:srgbClr val="000000"/>
                </a:solidFill>
              </a:rPr>
              <a:t>)  and we infer its presence from its gravitational effects. </a:t>
            </a:r>
          </a:p>
          <a:p>
            <a:endParaRPr lang="en-US" sz="2000" b="0" dirty="0" smtClean="0">
              <a:solidFill>
                <a:srgbClr val="000000"/>
              </a:solidFill>
            </a:endParaRPr>
          </a:p>
        </p:txBody>
      </p:sp>
      <p:sp>
        <p:nvSpPr>
          <p:cNvPr id="13" name="TextBox 12"/>
          <p:cNvSpPr txBox="1"/>
          <p:nvPr/>
        </p:nvSpPr>
        <p:spPr>
          <a:xfrm>
            <a:off x="7924800" y="533400"/>
            <a:ext cx="1143000" cy="523220"/>
          </a:xfrm>
          <a:prstGeom prst="rect">
            <a:avLst/>
          </a:prstGeom>
          <a:noFill/>
        </p:spPr>
        <p:txBody>
          <a:bodyPr wrap="square" rtlCol="0">
            <a:spAutoFit/>
          </a:bodyPr>
          <a:lstStyle/>
          <a:p>
            <a:r>
              <a:rPr lang="en-US" sz="1400" dirty="0" smtClean="0">
                <a:solidFill>
                  <a:srgbClr val="0000FF"/>
                </a:solidFill>
              </a:rPr>
              <a:t>Constant speed</a:t>
            </a:r>
            <a:endParaRPr lang="en-US" sz="1400" dirty="0">
              <a:solidFill>
                <a:srgbClr val="0000FF"/>
              </a:solidFill>
            </a:endParaRPr>
          </a:p>
        </p:txBody>
      </p:sp>
      <p:sp>
        <p:nvSpPr>
          <p:cNvPr id="14" name="TextBox 13"/>
          <p:cNvSpPr txBox="1"/>
          <p:nvPr/>
        </p:nvSpPr>
        <p:spPr>
          <a:xfrm>
            <a:off x="7543800" y="2743200"/>
            <a:ext cx="1600200" cy="523220"/>
          </a:xfrm>
          <a:prstGeom prst="rect">
            <a:avLst/>
          </a:prstGeom>
          <a:noFill/>
        </p:spPr>
        <p:txBody>
          <a:bodyPr wrap="square" rtlCol="0">
            <a:spAutoFit/>
          </a:bodyPr>
          <a:lstStyle/>
          <a:p>
            <a:r>
              <a:rPr lang="en-US" sz="1400" dirty="0" smtClean="0">
                <a:solidFill>
                  <a:srgbClr val="0000FF"/>
                </a:solidFill>
              </a:rPr>
              <a:t>Constant angular speed (Solid Disk)</a:t>
            </a:r>
            <a:endParaRPr lang="en-US" sz="1400" dirty="0">
              <a:solidFill>
                <a:srgbClr val="0000FF"/>
              </a:solidFill>
            </a:endParaRPr>
          </a:p>
        </p:txBody>
      </p:sp>
      <p:sp>
        <p:nvSpPr>
          <p:cNvPr id="15" name="TextBox 14"/>
          <p:cNvSpPr txBox="1"/>
          <p:nvPr/>
        </p:nvSpPr>
        <p:spPr>
          <a:xfrm>
            <a:off x="8077200" y="5039380"/>
            <a:ext cx="1066800" cy="523220"/>
          </a:xfrm>
          <a:prstGeom prst="rect">
            <a:avLst/>
          </a:prstGeom>
          <a:noFill/>
        </p:spPr>
        <p:txBody>
          <a:bodyPr wrap="square" rtlCol="0">
            <a:spAutoFit/>
          </a:bodyPr>
          <a:lstStyle/>
          <a:p>
            <a:r>
              <a:rPr lang="en-US" sz="1400" dirty="0" err="1" smtClean="0">
                <a:solidFill>
                  <a:srgbClr val="0000FF"/>
                </a:solidFill>
              </a:rPr>
              <a:t>Keplerian</a:t>
            </a:r>
            <a:r>
              <a:rPr lang="en-US" sz="1400" dirty="0" smtClean="0">
                <a:solidFill>
                  <a:srgbClr val="0000FF"/>
                </a:solidFill>
              </a:rPr>
              <a:t> Rotation</a:t>
            </a:r>
            <a:endParaRPr lang="en-US" sz="1400" dirty="0">
              <a:solidFill>
                <a:srgbClr val="0000FF"/>
              </a:solidFill>
            </a:endParaRPr>
          </a:p>
        </p:txBody>
      </p:sp>
      <p:cxnSp>
        <p:nvCxnSpPr>
          <p:cNvPr id="16" name="Straight Connector 15"/>
          <p:cNvCxnSpPr/>
          <p:nvPr/>
        </p:nvCxnSpPr>
        <p:spPr bwMode="auto">
          <a:xfrm flipV="1">
            <a:off x="8077200" y="5105400"/>
            <a:ext cx="762000" cy="381000"/>
          </a:xfrm>
          <a:prstGeom prst="line">
            <a:avLst/>
          </a:prstGeom>
          <a:solidFill>
            <a:schemeClr val="accent1"/>
          </a:solidFill>
          <a:ln w="28575" cap="sq" cmpd="sng" algn="ctr">
            <a:solidFill>
              <a:srgbClr val="FF0000"/>
            </a:solidFill>
            <a:prstDash val="solid"/>
            <a:round/>
            <a:headEnd type="none" w="sm" len="sm"/>
            <a:tailEnd type="none" w="sm" len="sm"/>
          </a:ln>
          <a:effectLst/>
        </p:spPr>
      </p:cxnSp>
      <p:cxnSp>
        <p:nvCxnSpPr>
          <p:cNvPr id="17" name="Straight Connector 16"/>
          <p:cNvCxnSpPr/>
          <p:nvPr/>
        </p:nvCxnSpPr>
        <p:spPr bwMode="auto">
          <a:xfrm rot="10800000">
            <a:off x="8077200" y="5105400"/>
            <a:ext cx="762000" cy="381000"/>
          </a:xfrm>
          <a:prstGeom prst="line">
            <a:avLst/>
          </a:prstGeom>
          <a:solidFill>
            <a:schemeClr val="accent1"/>
          </a:solidFill>
          <a:ln w="28575" cap="sq" cmpd="sng" algn="ctr">
            <a:solidFill>
              <a:srgbClr val="FF0000"/>
            </a:solidFill>
            <a:prstDash val="solid"/>
            <a:round/>
            <a:headEnd type="none" w="sm" len="sm"/>
            <a:tailEnd type="none" w="sm" len="sm"/>
          </a:ln>
          <a:effectLst/>
        </p:spPr>
      </p:cxnSp>
      <p:cxnSp>
        <p:nvCxnSpPr>
          <p:cNvPr id="18" name="Straight Connector 17"/>
          <p:cNvCxnSpPr/>
          <p:nvPr/>
        </p:nvCxnSpPr>
        <p:spPr bwMode="auto">
          <a:xfrm flipV="1">
            <a:off x="7924800" y="2819400"/>
            <a:ext cx="762000" cy="381000"/>
          </a:xfrm>
          <a:prstGeom prst="line">
            <a:avLst/>
          </a:prstGeom>
          <a:solidFill>
            <a:schemeClr val="accent1"/>
          </a:solidFill>
          <a:ln w="28575" cap="sq" cmpd="sng" algn="ctr">
            <a:solidFill>
              <a:srgbClr val="FF0000"/>
            </a:solidFill>
            <a:prstDash val="solid"/>
            <a:round/>
            <a:headEnd type="none" w="sm" len="sm"/>
            <a:tailEnd type="none" w="sm" len="sm"/>
          </a:ln>
          <a:effectLst/>
        </p:spPr>
      </p:cxnSp>
      <p:cxnSp>
        <p:nvCxnSpPr>
          <p:cNvPr id="19" name="Straight Connector 18"/>
          <p:cNvCxnSpPr/>
          <p:nvPr/>
        </p:nvCxnSpPr>
        <p:spPr bwMode="auto">
          <a:xfrm rot="10800000">
            <a:off x="7924800" y="2819400"/>
            <a:ext cx="762000" cy="381000"/>
          </a:xfrm>
          <a:prstGeom prst="line">
            <a:avLst/>
          </a:prstGeom>
          <a:solidFill>
            <a:schemeClr val="accent1"/>
          </a:solidFill>
          <a:ln w="28575" cap="sq" cmpd="sng" algn="ctr">
            <a:solidFill>
              <a:srgbClr val="FF0000"/>
            </a:solidFill>
            <a:prstDash val="solid"/>
            <a:round/>
            <a:headEnd type="none" w="sm" len="sm"/>
            <a:tailEnd type="none" w="sm" len="sm"/>
          </a:ln>
          <a:effectLst/>
        </p:spPr>
      </p:cxn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Rotation Curve of Galaxy</a:t>
            </a:r>
            <a:endParaRPr lang="en-US" dirty="0"/>
          </a:p>
        </p:txBody>
      </p:sp>
      <p:pic>
        <p:nvPicPr>
          <p:cNvPr id="5" name="Picture 4"/>
          <p:cNvPicPr>
            <a:picLocks noChangeAspect="1"/>
          </p:cNvPicPr>
          <p:nvPr/>
        </p:nvPicPr>
        <p:blipFill>
          <a:blip r:embed="rId2"/>
          <a:stretch>
            <a:fillRect/>
          </a:stretch>
        </p:blipFill>
        <p:spPr>
          <a:xfrm>
            <a:off x="4914900" y="952500"/>
            <a:ext cx="3924300" cy="3695144"/>
          </a:xfrm>
          <a:prstGeom prst="rect">
            <a:avLst/>
          </a:prstGeom>
        </p:spPr>
      </p:pic>
      <p:sp>
        <p:nvSpPr>
          <p:cNvPr id="6" name="TextBox 5"/>
          <p:cNvSpPr txBox="1"/>
          <p:nvPr/>
        </p:nvSpPr>
        <p:spPr>
          <a:xfrm>
            <a:off x="381000" y="1066800"/>
            <a:ext cx="4495800" cy="5262979"/>
          </a:xfrm>
          <a:prstGeom prst="rect">
            <a:avLst/>
          </a:prstGeom>
          <a:noFill/>
        </p:spPr>
        <p:txBody>
          <a:bodyPr wrap="square" rtlCol="0">
            <a:spAutoFit/>
          </a:bodyPr>
          <a:lstStyle/>
          <a:p>
            <a:r>
              <a:rPr lang="en-US" b="0" dirty="0" smtClean="0">
                <a:solidFill>
                  <a:srgbClr val="000000"/>
                </a:solidFill>
              </a:rPr>
              <a:t>On the right is a plot of the </a:t>
            </a:r>
            <a:r>
              <a:rPr lang="en-US" dirty="0" smtClean="0">
                <a:solidFill>
                  <a:srgbClr val="000000"/>
                </a:solidFill>
              </a:rPr>
              <a:t>rotational speed </a:t>
            </a:r>
            <a:r>
              <a:rPr lang="en-US" b="0" dirty="0" smtClean="0">
                <a:solidFill>
                  <a:srgbClr val="000000"/>
                </a:solidFill>
              </a:rPr>
              <a:t>of stars in the galaxy as a function of radius. The orbital velocities were inferred from Doppler measurements and from the absolute measurement of the Sun’s velocity around the center.</a:t>
            </a:r>
          </a:p>
          <a:p>
            <a:endParaRPr lang="en-US" b="0" dirty="0" smtClean="0">
              <a:solidFill>
                <a:srgbClr val="000000"/>
              </a:solidFill>
            </a:endParaRPr>
          </a:p>
          <a:p>
            <a:r>
              <a:rPr lang="en-US" b="0" dirty="0" smtClean="0">
                <a:solidFill>
                  <a:srgbClr val="000000"/>
                </a:solidFill>
              </a:rPr>
              <a:t>One expects, based on </a:t>
            </a:r>
            <a:r>
              <a:rPr lang="en-US" b="0" dirty="0" err="1" smtClean="0">
                <a:solidFill>
                  <a:srgbClr val="000000"/>
                </a:solidFill>
              </a:rPr>
              <a:t>Kepler's</a:t>
            </a:r>
            <a:r>
              <a:rPr lang="en-US" b="0" dirty="0" smtClean="0">
                <a:solidFill>
                  <a:srgbClr val="000000"/>
                </a:solidFill>
              </a:rPr>
              <a:t> third law, that objects outside most of the mass to have orbital velocities that decline with distance. </a:t>
            </a:r>
          </a:p>
        </p:txBody>
      </p:sp>
      <p:sp>
        <p:nvSpPr>
          <p:cNvPr id="9" name="TextBox 8"/>
          <p:cNvSpPr txBox="1"/>
          <p:nvPr/>
        </p:nvSpPr>
        <p:spPr>
          <a:xfrm>
            <a:off x="4953000" y="4800600"/>
            <a:ext cx="4038600" cy="1938992"/>
          </a:xfrm>
          <a:prstGeom prst="rect">
            <a:avLst/>
          </a:prstGeom>
          <a:noFill/>
        </p:spPr>
        <p:txBody>
          <a:bodyPr wrap="square" rtlCol="0">
            <a:spAutoFit/>
          </a:bodyPr>
          <a:lstStyle/>
          <a:p>
            <a:r>
              <a:rPr lang="en-US" b="0" dirty="0" smtClean="0">
                <a:solidFill>
                  <a:srgbClr val="000000"/>
                </a:solidFill>
              </a:rPr>
              <a:t>The fact that the rotation curve does not decline beyond the visible edge of the galaxy implies the presence of </a:t>
            </a:r>
            <a:r>
              <a:rPr lang="en-US" dirty="0" smtClean="0">
                <a:solidFill>
                  <a:srgbClr val="000000"/>
                </a:solidFill>
              </a:rPr>
              <a:t>dark matter.</a:t>
            </a:r>
            <a:endParaRPr lang="en-US" dirty="0">
              <a:solidFill>
                <a:srgbClr val="000000"/>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Dark Matter</a:t>
            </a:r>
            <a:endParaRPr lang="en-US" dirty="0"/>
          </a:p>
        </p:txBody>
      </p:sp>
      <p:sp>
        <p:nvSpPr>
          <p:cNvPr id="5" name="Rectangle 2"/>
          <p:cNvSpPr>
            <a:spLocks noChangeArrowheads="1"/>
          </p:cNvSpPr>
          <p:nvPr/>
        </p:nvSpPr>
        <p:spPr bwMode="auto">
          <a:xfrm>
            <a:off x="685800" y="685800"/>
            <a:ext cx="7848600" cy="457200"/>
          </a:xfrm>
          <a:prstGeom prst="rect">
            <a:avLst/>
          </a:prstGeom>
          <a:noFill/>
          <a:ln w="12700" cap="sq">
            <a:noFill/>
            <a:miter lim="800000"/>
            <a:headEnd type="none" w="sm" len="sm"/>
            <a:tailEnd type="none" w="sm" len="sm"/>
          </a:ln>
        </p:spPr>
        <p:txBody>
          <a:bodyPr anchor="ctr">
            <a:prstTxWarp prst="textNoShape">
              <a:avLst/>
            </a:prstTxWarp>
          </a:bodyPr>
          <a:lstStyle/>
          <a:p>
            <a:pPr algn="ctr" eaLnBrk="0" hangingPunct="0"/>
            <a:r>
              <a:rPr lang="en-US" sz="2800" b="0" dirty="0" smtClean="0">
                <a:solidFill>
                  <a:srgbClr val="000000"/>
                </a:solidFill>
              </a:rPr>
              <a:t>Flat rotation curve implies dark matter in our Galaxy</a:t>
            </a:r>
            <a:endParaRPr kumimoji="1" lang="en-US" sz="2800" b="0" dirty="0">
              <a:solidFill>
                <a:srgbClr val="000000"/>
              </a:solidFill>
              <a:latin typeface="Abadi MT Condensed Extra Bold" charset="0"/>
            </a:endParaRPr>
          </a:p>
        </p:txBody>
      </p:sp>
      <p:pic>
        <p:nvPicPr>
          <p:cNvPr id="6" name="Picture 5"/>
          <p:cNvPicPr>
            <a:picLocks noChangeAspect="1"/>
          </p:cNvPicPr>
          <p:nvPr/>
        </p:nvPicPr>
        <p:blipFill>
          <a:blip r:embed="rId2"/>
          <a:stretch>
            <a:fillRect/>
          </a:stretch>
        </p:blipFill>
        <p:spPr>
          <a:xfrm>
            <a:off x="2209800" y="1447800"/>
            <a:ext cx="4953000" cy="49530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Our Galaxy</a:t>
            </a:r>
            <a:endParaRPr lang="en-US" dirty="0"/>
          </a:p>
        </p:txBody>
      </p:sp>
      <p:sp>
        <p:nvSpPr>
          <p:cNvPr id="5" name="TextBox 4"/>
          <p:cNvSpPr txBox="1"/>
          <p:nvPr/>
        </p:nvSpPr>
        <p:spPr>
          <a:xfrm>
            <a:off x="685800" y="990600"/>
            <a:ext cx="7772400" cy="830997"/>
          </a:xfrm>
          <a:prstGeom prst="rect">
            <a:avLst/>
          </a:prstGeom>
          <a:noFill/>
        </p:spPr>
        <p:txBody>
          <a:bodyPr wrap="square" rtlCol="0">
            <a:spAutoFit/>
          </a:bodyPr>
          <a:lstStyle/>
          <a:p>
            <a:r>
              <a:rPr lang="en-US" b="0" dirty="0" smtClean="0">
                <a:solidFill>
                  <a:srgbClr val="000000"/>
                </a:solidFill>
              </a:rPr>
              <a:t>Example: Sun’s rotation period around the Galactic center</a:t>
            </a:r>
          </a:p>
          <a:p>
            <a:endParaRPr lang="en-US" b="0" dirty="0" smtClean="0">
              <a:solidFill>
                <a:srgbClr val="000000"/>
              </a:solidFill>
            </a:endParaRPr>
          </a:p>
        </p:txBody>
      </p:sp>
      <p:graphicFrame>
        <p:nvGraphicFramePr>
          <p:cNvPr id="6" name="Object 5"/>
          <p:cNvGraphicFramePr>
            <a:graphicFrameLocks noChangeAspect="1"/>
          </p:cNvGraphicFramePr>
          <p:nvPr/>
        </p:nvGraphicFramePr>
        <p:xfrm>
          <a:off x="838200" y="1681163"/>
          <a:ext cx="7696200" cy="2551112"/>
        </p:xfrm>
        <a:graphic>
          <a:graphicData uri="http://schemas.openxmlformats.org/presentationml/2006/ole">
            <mc:AlternateContent xmlns:mc="http://schemas.openxmlformats.org/markup-compatibility/2006">
              <mc:Choice xmlns:v="urn:schemas-microsoft-com:vml" Requires="v">
                <p:oleObj spid="_x0000_s259082" name="Equation" r:id="rId3" imgW="4559300" imgH="1511300" progId="Equation.3">
                  <p:embed/>
                </p:oleObj>
              </mc:Choice>
              <mc:Fallback>
                <p:oleObj name="Equation" r:id="rId3" imgW="4559300" imgH="151130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1681163"/>
                        <a:ext cx="7696200" cy="25511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TextBox 6"/>
          <p:cNvSpPr txBox="1"/>
          <p:nvPr/>
        </p:nvSpPr>
        <p:spPr>
          <a:xfrm>
            <a:off x="762000" y="4648200"/>
            <a:ext cx="7848600" cy="461665"/>
          </a:xfrm>
          <a:prstGeom prst="rect">
            <a:avLst/>
          </a:prstGeom>
          <a:noFill/>
        </p:spPr>
        <p:txBody>
          <a:bodyPr wrap="square" rtlCol="0">
            <a:spAutoFit/>
          </a:bodyPr>
          <a:lstStyle/>
          <a:p>
            <a:r>
              <a:rPr lang="en-US" b="0" dirty="0" smtClean="0">
                <a:solidFill>
                  <a:srgbClr val="000000"/>
                </a:solidFill>
              </a:rPr>
              <a:t>How many times has our Sun orbited our Galaxy?</a:t>
            </a:r>
            <a:endParaRPr lang="en-US" b="0" dirty="0">
              <a:solidFill>
                <a:srgbClr val="000000"/>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GB"/>
              <a:t>© 2014 Pearson Education, Inc.</a:t>
            </a:r>
          </a:p>
        </p:txBody>
      </p:sp>
      <p:sp>
        <p:nvSpPr>
          <p:cNvPr id="37897" name="Rectangle 9"/>
          <p:cNvSpPr>
            <a:spLocks noGrp="1" noChangeArrowheads="1"/>
          </p:cNvSpPr>
          <p:nvPr>
            <p:ph type="title"/>
          </p:nvPr>
        </p:nvSpPr>
        <p:spPr/>
        <p:txBody>
          <a:bodyPr/>
          <a:lstStyle/>
          <a:p>
            <a:r>
              <a:rPr lang="en-US"/>
              <a:t>What have we learned?</a:t>
            </a:r>
          </a:p>
        </p:txBody>
      </p:sp>
      <p:sp>
        <p:nvSpPr>
          <p:cNvPr id="37898" name="Rectangle 10"/>
          <p:cNvSpPr>
            <a:spLocks noGrp="1" noChangeArrowheads="1"/>
          </p:cNvSpPr>
          <p:nvPr>
            <p:ph type="body" idx="1"/>
          </p:nvPr>
        </p:nvSpPr>
        <p:spPr/>
        <p:txBody>
          <a:bodyPr/>
          <a:lstStyle/>
          <a:p>
            <a:r>
              <a:rPr lang="en-US" b="1" dirty="0"/>
              <a:t>What does our galaxy look like?</a:t>
            </a:r>
          </a:p>
          <a:p>
            <a:pPr lvl="1"/>
            <a:r>
              <a:rPr lang="en-US" dirty="0"/>
              <a:t>Our galaxy consists of a disk of stars and gas, with a bulge of stars at the center of the disk, surrounded by a large spherical </a:t>
            </a:r>
            <a:r>
              <a:rPr lang="en-US" dirty="0" smtClean="0"/>
              <a:t>halo and an even larger dark matter halo.</a:t>
            </a:r>
            <a:endParaRPr lang="en-US" dirty="0"/>
          </a:p>
          <a:p>
            <a:r>
              <a:rPr lang="en-US" b="1" dirty="0"/>
              <a:t>How do stars orbit in our galaxy?</a:t>
            </a:r>
            <a:endParaRPr lang="en-US" dirty="0"/>
          </a:p>
          <a:p>
            <a:pPr lvl="1"/>
            <a:r>
              <a:rPr lang="en-US" dirty="0"/>
              <a:t>Stars in the disk orbit in circles going in the same direction with a little up-and-down motion.</a:t>
            </a:r>
          </a:p>
          <a:p>
            <a:pPr lvl="1"/>
            <a:r>
              <a:rPr lang="en-US" dirty="0"/>
              <a:t>Orbits of halo and bulge stars have random orientations.</a:t>
            </a:r>
          </a:p>
        </p:txBody>
      </p:sp>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GB"/>
              <a:t>© 2014 Pearson Education, Inc.</a:t>
            </a:r>
          </a:p>
        </p:txBody>
      </p:sp>
      <p:sp>
        <p:nvSpPr>
          <p:cNvPr id="38921" name="Rectangle 9"/>
          <p:cNvSpPr>
            <a:spLocks noGrp="1" noChangeArrowheads="1"/>
          </p:cNvSpPr>
          <p:nvPr>
            <p:ph type="title"/>
          </p:nvPr>
        </p:nvSpPr>
        <p:spPr/>
        <p:txBody>
          <a:bodyPr/>
          <a:lstStyle/>
          <a:p>
            <a:r>
              <a:rPr lang="en-US"/>
              <a:t>19.2 Galactic Recycling</a:t>
            </a:r>
          </a:p>
        </p:txBody>
      </p:sp>
      <p:sp>
        <p:nvSpPr>
          <p:cNvPr id="38922" name="Rectangle 10"/>
          <p:cNvSpPr>
            <a:spLocks noGrp="1" noChangeArrowheads="1"/>
          </p:cNvSpPr>
          <p:nvPr>
            <p:ph type="body" idx="1"/>
          </p:nvPr>
        </p:nvSpPr>
        <p:spPr/>
        <p:txBody>
          <a:bodyPr/>
          <a:lstStyle/>
          <a:p>
            <a:r>
              <a:rPr lang="en-US"/>
              <a:t>Our goals for learning:</a:t>
            </a:r>
          </a:p>
          <a:p>
            <a:pPr lvl="1"/>
            <a:r>
              <a:rPr lang="en-US" b="1"/>
              <a:t>How is gas recycled in our galaxy?</a:t>
            </a:r>
          </a:p>
          <a:p>
            <a:pPr lvl="1"/>
            <a:r>
              <a:rPr lang="en-US" b="1"/>
              <a:t>Where do stars tend to form in our galaxy?</a:t>
            </a:r>
          </a:p>
        </p:txBody>
      </p:sp>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GB"/>
              <a:t>© 2014 Pearson Education, Inc.</a:t>
            </a:r>
          </a:p>
        </p:txBody>
      </p:sp>
      <p:pic>
        <p:nvPicPr>
          <p:cNvPr id="40974" name="Picture 14" descr="19_03_Figure_Unanno"/>
          <p:cNvPicPr>
            <a:picLocks noChangeAspect="1" noChangeArrowheads="1"/>
          </p:cNvPicPr>
          <p:nvPr/>
        </p:nvPicPr>
        <p:blipFill>
          <a:blip r:embed="rId3"/>
          <a:srcRect b="3658"/>
          <a:stretch>
            <a:fillRect/>
          </a:stretch>
        </p:blipFill>
        <p:spPr bwMode="auto">
          <a:xfrm>
            <a:off x="269875" y="609600"/>
            <a:ext cx="8602663" cy="4598988"/>
          </a:xfrm>
          <a:prstGeom prst="rect">
            <a:avLst/>
          </a:prstGeom>
          <a:noFill/>
        </p:spPr>
      </p:pic>
      <p:sp>
        <p:nvSpPr>
          <p:cNvPr id="40973" name="Rectangle 13"/>
          <p:cNvSpPr>
            <a:spLocks noGrp="1" noChangeArrowheads="1"/>
          </p:cNvSpPr>
          <p:nvPr>
            <p:ph type="body" idx="1"/>
          </p:nvPr>
        </p:nvSpPr>
        <p:spPr>
          <a:xfrm>
            <a:off x="365125" y="5316538"/>
            <a:ext cx="8229600" cy="931862"/>
          </a:xfrm>
        </p:spPr>
        <p:txBody>
          <a:bodyPr/>
          <a:lstStyle/>
          <a:p>
            <a:pPr>
              <a:lnSpc>
                <a:spcPct val="90000"/>
              </a:lnSpc>
            </a:pPr>
            <a:r>
              <a:rPr lang="en-US" sz="2400" b="1" i="1"/>
              <a:t>Star–gas–star cycle</a:t>
            </a:r>
            <a:endParaRPr lang="en-US" sz="2400"/>
          </a:p>
          <a:p>
            <a:pPr>
              <a:lnSpc>
                <a:spcPct val="90000"/>
              </a:lnSpc>
            </a:pPr>
            <a:endParaRPr lang="en-US" sz="2400"/>
          </a:p>
          <a:p>
            <a:pPr>
              <a:lnSpc>
                <a:spcPct val="90000"/>
              </a:lnSpc>
            </a:pPr>
            <a:r>
              <a:rPr lang="en-US" sz="2400"/>
              <a:t>Recycles gas from old stars into new star systems.</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GB"/>
              <a:t>© 2014 Pearson Education, Inc.</a:t>
            </a:r>
          </a:p>
        </p:txBody>
      </p:sp>
      <p:pic>
        <p:nvPicPr>
          <p:cNvPr id="43022" name="Picture 14" descr="19_05_Figure_Anno"/>
          <p:cNvPicPr>
            <a:picLocks noChangeAspect="1" noChangeArrowheads="1"/>
          </p:cNvPicPr>
          <p:nvPr/>
        </p:nvPicPr>
        <p:blipFill>
          <a:blip r:embed="rId3"/>
          <a:srcRect b="2840"/>
          <a:stretch>
            <a:fillRect/>
          </a:stretch>
        </p:blipFill>
        <p:spPr bwMode="auto">
          <a:xfrm>
            <a:off x="287338" y="912813"/>
            <a:ext cx="5991225" cy="4779962"/>
          </a:xfrm>
          <a:prstGeom prst="rect">
            <a:avLst/>
          </a:prstGeom>
          <a:noFill/>
        </p:spPr>
      </p:pic>
      <p:sp>
        <p:nvSpPr>
          <p:cNvPr id="43021" name="Rectangle 13"/>
          <p:cNvSpPr>
            <a:spLocks noGrp="1" noChangeArrowheads="1"/>
          </p:cNvSpPr>
          <p:nvPr>
            <p:ph type="body" idx="1"/>
          </p:nvPr>
        </p:nvSpPr>
        <p:spPr>
          <a:xfrm>
            <a:off x="6245225" y="1141413"/>
            <a:ext cx="2349500" cy="5106987"/>
          </a:xfrm>
        </p:spPr>
        <p:txBody>
          <a:bodyPr/>
          <a:lstStyle/>
          <a:p>
            <a:r>
              <a:rPr lang="en-US"/>
              <a:t>High-mass stars have strong stellar winds that blow bubbles of hot gas.</a:t>
            </a:r>
          </a:p>
          <a:p>
            <a:endParaRPr lang="en-US"/>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GB"/>
              <a:t>© 2014 Pearson Education, Inc.</a:t>
            </a:r>
          </a:p>
        </p:txBody>
      </p:sp>
      <p:pic>
        <p:nvPicPr>
          <p:cNvPr id="45069" name="Picture 13" descr="19_04_Figure"/>
          <p:cNvPicPr>
            <a:picLocks noChangeAspect="1" noChangeArrowheads="1"/>
          </p:cNvPicPr>
          <p:nvPr/>
        </p:nvPicPr>
        <p:blipFill>
          <a:blip r:embed="rId3"/>
          <a:srcRect/>
          <a:stretch>
            <a:fillRect/>
          </a:stretch>
        </p:blipFill>
        <p:spPr bwMode="auto">
          <a:xfrm>
            <a:off x="1981200" y="336550"/>
            <a:ext cx="4846638" cy="4856163"/>
          </a:xfrm>
          <a:prstGeom prst="rect">
            <a:avLst/>
          </a:prstGeom>
          <a:noFill/>
        </p:spPr>
      </p:pic>
      <p:sp>
        <p:nvSpPr>
          <p:cNvPr id="45068" name="Rectangle 12"/>
          <p:cNvSpPr>
            <a:spLocks noGrp="1" noChangeArrowheads="1"/>
          </p:cNvSpPr>
          <p:nvPr>
            <p:ph type="body" idx="1"/>
          </p:nvPr>
        </p:nvSpPr>
        <p:spPr>
          <a:xfrm>
            <a:off x="365125" y="5264150"/>
            <a:ext cx="8229600" cy="984250"/>
          </a:xfrm>
        </p:spPr>
        <p:txBody>
          <a:bodyPr/>
          <a:lstStyle/>
          <a:p>
            <a:r>
              <a:rPr lang="en-US"/>
              <a:t>Lower mass stars return gas to interstellar space through stellar winds and planetary nebulae.</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GB"/>
              <a:t>© 2014 Pearson Education, Inc.</a:t>
            </a:r>
          </a:p>
        </p:txBody>
      </p:sp>
      <p:sp>
        <p:nvSpPr>
          <p:cNvPr id="47118" name="Rectangle 14"/>
          <p:cNvSpPr>
            <a:spLocks noGrp="1" noChangeArrowheads="1"/>
          </p:cNvSpPr>
          <p:nvPr>
            <p:ph type="body" idx="1"/>
          </p:nvPr>
        </p:nvSpPr>
        <p:spPr>
          <a:xfrm>
            <a:off x="4876800" y="533400"/>
            <a:ext cx="4114800" cy="2362200"/>
          </a:xfrm>
        </p:spPr>
        <p:txBody>
          <a:bodyPr/>
          <a:lstStyle/>
          <a:p>
            <a:r>
              <a:rPr lang="en-US" sz="2400" dirty="0"/>
              <a:t>X rays from hot gas in supernova remnants reveal newly made heavy elements.</a:t>
            </a:r>
          </a:p>
        </p:txBody>
      </p:sp>
      <p:pic>
        <p:nvPicPr>
          <p:cNvPr id="47121" name="Picture 17" descr="19_06_Figure"/>
          <p:cNvPicPr>
            <a:picLocks noChangeAspect="1" noChangeArrowheads="1"/>
          </p:cNvPicPr>
          <p:nvPr/>
        </p:nvPicPr>
        <p:blipFill>
          <a:blip r:embed="rId3"/>
          <a:srcRect/>
          <a:stretch>
            <a:fillRect/>
          </a:stretch>
        </p:blipFill>
        <p:spPr bwMode="auto">
          <a:xfrm>
            <a:off x="228600" y="528639"/>
            <a:ext cx="4598774" cy="4424362"/>
          </a:xfrm>
          <a:prstGeom prst="rect">
            <a:avLst/>
          </a:prstGeom>
          <a:noFill/>
        </p:spPr>
      </p:pic>
      <p:sp>
        <p:nvSpPr>
          <p:cNvPr id="5" name="Rectangle 14"/>
          <p:cNvSpPr txBox="1">
            <a:spLocks noChangeArrowheads="1"/>
          </p:cNvSpPr>
          <p:nvPr/>
        </p:nvSpPr>
        <p:spPr bwMode="auto">
          <a:xfrm>
            <a:off x="4953000" y="2514600"/>
            <a:ext cx="3586162" cy="27447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90000"/>
              </a:lnSpc>
              <a:spcBef>
                <a:spcPct val="20000"/>
              </a:spcBef>
              <a:spcAft>
                <a:spcPct val="0"/>
              </a:spcAft>
              <a:buClrTx/>
              <a:buSzTx/>
              <a:buFontTx/>
              <a:buChar char="•"/>
              <a:tabLst/>
              <a:defRPr/>
            </a:pPr>
            <a:r>
              <a:rPr kumimoji="0" lang="en-US" b="0" i="0" u="none" strike="noStrike" kern="0" cap="none" spc="0" normalizeH="0" baseline="0" noProof="0" dirty="0" smtClean="0">
                <a:ln>
                  <a:noFill/>
                </a:ln>
                <a:solidFill>
                  <a:schemeClr val="tx1"/>
                </a:solidFill>
                <a:effectLst/>
                <a:uLnTx/>
                <a:uFillTx/>
                <a:latin typeface="+mn-lt"/>
                <a:ea typeface="+mn-ea"/>
                <a:cs typeface="+mn-cs"/>
              </a:rPr>
              <a:t>A supernova remnant cools and begins to emit visible light as it expands.</a:t>
            </a:r>
          </a:p>
          <a:p>
            <a:pPr marL="342900" marR="0" lvl="0" indent="-342900" algn="l" defTabSz="914400" rtl="0" eaLnBrk="1" fontAlgn="base" latinLnBrk="0" hangingPunct="1">
              <a:lnSpc>
                <a:spcPct val="90000"/>
              </a:lnSpc>
              <a:spcBef>
                <a:spcPct val="20000"/>
              </a:spcBef>
              <a:spcAft>
                <a:spcPct val="0"/>
              </a:spcAft>
              <a:buClrTx/>
              <a:buSzTx/>
              <a:buFontTx/>
              <a:buChar char="•"/>
              <a:tabLst/>
              <a:defRPr/>
            </a:pPr>
            <a:endParaRPr kumimoji="0" lang="en-US"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90000"/>
              </a:lnSpc>
              <a:spcBef>
                <a:spcPct val="20000"/>
              </a:spcBef>
              <a:spcAft>
                <a:spcPct val="0"/>
              </a:spcAft>
              <a:buClrTx/>
              <a:buSzTx/>
              <a:buFontTx/>
              <a:buChar char="•"/>
              <a:tabLst/>
              <a:defRPr/>
            </a:pPr>
            <a:r>
              <a:rPr kumimoji="0" lang="en-US" b="0" i="0" u="none" strike="noStrike" kern="0" cap="none" spc="0" normalizeH="0" baseline="0" noProof="0" dirty="0" smtClean="0">
                <a:ln>
                  <a:noFill/>
                </a:ln>
                <a:solidFill>
                  <a:schemeClr val="tx1"/>
                </a:solidFill>
                <a:effectLst/>
                <a:uLnTx/>
                <a:uFillTx/>
                <a:latin typeface="+mn-lt"/>
                <a:ea typeface="+mn-ea"/>
                <a:cs typeface="+mn-cs"/>
              </a:rPr>
              <a:t>New elements made by a  supernova mix into the interstellar medium.</a:t>
            </a:r>
            <a:endParaRPr kumimoji="0" lang="en-US" b="0" i="0" u="none" strike="noStrike" kern="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GB"/>
              <a:t>© 2014 Pearson Education, Inc.</a:t>
            </a:r>
          </a:p>
        </p:txBody>
      </p:sp>
      <p:pic>
        <p:nvPicPr>
          <p:cNvPr id="51215" name="Picture 15" descr="19_08_FigureA"/>
          <p:cNvPicPr>
            <a:picLocks noChangeAspect="1" noChangeArrowheads="1"/>
          </p:cNvPicPr>
          <p:nvPr/>
        </p:nvPicPr>
        <p:blipFill>
          <a:blip r:embed="rId3"/>
          <a:srcRect b="14668"/>
          <a:stretch>
            <a:fillRect/>
          </a:stretch>
        </p:blipFill>
        <p:spPr bwMode="auto">
          <a:xfrm>
            <a:off x="246063" y="858838"/>
            <a:ext cx="5688012" cy="5494337"/>
          </a:xfrm>
          <a:prstGeom prst="rect">
            <a:avLst/>
          </a:prstGeom>
          <a:noFill/>
        </p:spPr>
      </p:pic>
      <p:sp>
        <p:nvSpPr>
          <p:cNvPr id="51214" name="Rectangle 14"/>
          <p:cNvSpPr>
            <a:spLocks noGrp="1" noChangeArrowheads="1"/>
          </p:cNvSpPr>
          <p:nvPr>
            <p:ph type="body" idx="1"/>
          </p:nvPr>
        </p:nvSpPr>
        <p:spPr>
          <a:xfrm>
            <a:off x="5984875" y="1141413"/>
            <a:ext cx="2940050" cy="5106987"/>
          </a:xfrm>
        </p:spPr>
        <p:txBody>
          <a:bodyPr/>
          <a:lstStyle/>
          <a:p>
            <a:r>
              <a:rPr lang="en-US" sz="2400"/>
              <a:t>Radio emission in supernova remnants is from particles accelerated to near light speed.</a:t>
            </a:r>
          </a:p>
          <a:p>
            <a:endParaRPr lang="en-US" sz="2400"/>
          </a:p>
          <a:p>
            <a:endParaRPr lang="en-US" sz="2400"/>
          </a:p>
          <a:p>
            <a:r>
              <a:rPr lang="en-US" sz="2400"/>
              <a:t>Cosmic rays probably come from supernovae.</a:t>
            </a:r>
          </a:p>
          <a:p>
            <a:endParaRPr lang="en-US" sz="2400"/>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61" name="Rectangle 13"/>
          <p:cNvSpPr>
            <a:spLocks noGrp="1" noChangeArrowheads="1"/>
          </p:cNvSpPr>
          <p:nvPr>
            <p:ph type="body" idx="1"/>
          </p:nvPr>
        </p:nvSpPr>
        <p:spPr>
          <a:xfrm>
            <a:off x="5562600" y="1141413"/>
            <a:ext cx="3124200" cy="5106987"/>
          </a:xfrm>
        </p:spPr>
        <p:txBody>
          <a:bodyPr/>
          <a:lstStyle/>
          <a:p>
            <a:r>
              <a:rPr lang="en-US" sz="2400" dirty="0"/>
              <a:t>Multiple supernovae create huge hot bubbles that can blow out of the disk.</a:t>
            </a:r>
          </a:p>
          <a:p>
            <a:endParaRPr lang="en-US" sz="2400" dirty="0"/>
          </a:p>
          <a:p>
            <a:r>
              <a:rPr lang="en-US" sz="2400" dirty="0"/>
              <a:t>Gas clouds cooling in the halo can rain back down on the disk.</a:t>
            </a:r>
          </a:p>
        </p:txBody>
      </p:sp>
      <p:pic>
        <p:nvPicPr>
          <p:cNvPr id="5" name="Picture 15" descr="19_09_FigureA_Unanno"/>
          <p:cNvPicPr>
            <a:picLocks noChangeAspect="1" noChangeArrowheads="1"/>
          </p:cNvPicPr>
          <p:nvPr/>
        </p:nvPicPr>
        <p:blipFill>
          <a:blip r:embed="rId3"/>
          <a:srcRect b="9329"/>
          <a:stretch>
            <a:fillRect/>
          </a:stretch>
        </p:blipFill>
        <p:spPr bwMode="auto">
          <a:xfrm>
            <a:off x="304801" y="1143000"/>
            <a:ext cx="5078026" cy="4267200"/>
          </a:xfrm>
          <a:prstGeom prst="rect">
            <a:avLst/>
          </a:prstGeom>
          <a:noFill/>
        </p:spPr>
      </p:pic>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63" name="Picture 15" descr="19_09_FigureA_Unanno"/>
          <p:cNvPicPr>
            <a:picLocks noChangeAspect="1" noChangeArrowheads="1"/>
          </p:cNvPicPr>
          <p:nvPr/>
        </p:nvPicPr>
        <p:blipFill>
          <a:blip r:embed="rId3"/>
          <a:srcRect b="9329"/>
          <a:stretch>
            <a:fillRect/>
          </a:stretch>
        </p:blipFill>
        <p:spPr bwMode="auto">
          <a:xfrm>
            <a:off x="304801" y="1143000"/>
            <a:ext cx="5078026" cy="4267200"/>
          </a:xfrm>
          <a:prstGeom prst="rect">
            <a:avLst/>
          </a:prstGeom>
          <a:noFill/>
        </p:spPr>
      </p:pic>
      <p:sp>
        <p:nvSpPr>
          <p:cNvPr id="6" name="Rectangle 11"/>
          <p:cNvSpPr txBox="1">
            <a:spLocks noChangeArrowheads="1"/>
          </p:cNvSpPr>
          <p:nvPr/>
        </p:nvSpPr>
        <p:spPr bwMode="auto">
          <a:xfrm>
            <a:off x="5562600" y="1141413"/>
            <a:ext cx="3352800" cy="49545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sz="2400" b="1" i="1" u="none" strike="noStrike" kern="0" cap="none" spc="0" normalizeH="0" baseline="0" noProof="0" dirty="0" smtClean="0">
                <a:ln>
                  <a:noFill/>
                </a:ln>
                <a:solidFill>
                  <a:schemeClr val="tx1"/>
                </a:solidFill>
                <a:effectLst/>
                <a:uLnTx/>
                <a:uFillTx/>
                <a:latin typeface="+mn-lt"/>
                <a:ea typeface="+mn-ea"/>
                <a:cs typeface="+mn-cs"/>
              </a:rPr>
              <a:t>Atomic hydrogen gas</a:t>
            </a:r>
            <a:r>
              <a:rPr kumimoji="0" lang="en-US" sz="2400" b="0" i="0" u="none" strike="noStrike" kern="0" cap="none" spc="0" normalizeH="0" baseline="0" noProof="0" dirty="0" smtClean="0">
                <a:ln>
                  <a:noFill/>
                </a:ln>
                <a:solidFill>
                  <a:schemeClr val="tx1"/>
                </a:solidFill>
                <a:effectLst/>
                <a:uLnTx/>
                <a:uFillTx/>
                <a:latin typeface="+mn-lt"/>
                <a:ea typeface="+mn-ea"/>
                <a:cs typeface="+mn-cs"/>
              </a:rPr>
              <a:t> forms as hot gas cools, allowing electrons to join with protons.</a:t>
            </a:r>
          </a:p>
          <a:p>
            <a:pPr marL="342900" marR="0" lvl="0" indent="-342900" algn="l" defTabSz="914400" rtl="0" eaLnBrk="1" fontAlgn="base" latinLnBrk="0" hangingPunct="1">
              <a:lnSpc>
                <a:spcPct val="100000"/>
              </a:lnSpc>
              <a:spcBef>
                <a:spcPct val="20000"/>
              </a:spcBef>
              <a:spcAft>
                <a:spcPct val="0"/>
              </a:spcAft>
              <a:buClrTx/>
              <a:buSzTx/>
              <a:tabLst/>
              <a:defRPr/>
            </a:pPr>
            <a:endParaRPr kumimoji="0" lang="en-US" sz="24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sz="2400" b="1" i="1" u="none" strike="noStrike" kern="0" cap="none" spc="0" normalizeH="0" baseline="0" noProof="0" dirty="0" smtClean="0">
                <a:ln>
                  <a:noFill/>
                </a:ln>
                <a:solidFill>
                  <a:schemeClr val="tx1"/>
                </a:solidFill>
                <a:effectLst/>
                <a:uLnTx/>
                <a:uFillTx/>
                <a:latin typeface="+mn-lt"/>
                <a:ea typeface="+mn-ea"/>
                <a:cs typeface="+mn-cs"/>
              </a:rPr>
              <a:t>Molecular clouds</a:t>
            </a:r>
            <a:r>
              <a:rPr kumimoji="0" lang="en-US" sz="2400" b="0" i="0" u="none" strike="noStrike" kern="0" cap="none" spc="0" normalizeH="0" baseline="0" noProof="0" dirty="0" smtClean="0">
                <a:ln>
                  <a:noFill/>
                </a:ln>
                <a:solidFill>
                  <a:schemeClr val="tx1"/>
                </a:solidFill>
                <a:effectLst/>
                <a:uLnTx/>
                <a:uFillTx/>
                <a:latin typeface="+mn-lt"/>
                <a:ea typeface="+mn-ea"/>
                <a:cs typeface="+mn-cs"/>
              </a:rPr>
              <a:t> form next, after gas cools enough to allow atoms to combine into molecules.</a:t>
            </a:r>
            <a:endParaRPr kumimoji="0" lang="en-US" sz="2400" b="0" i="0" u="none" strike="noStrike" kern="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GB"/>
              <a:t>© 2014 Pearson Education, Inc.</a:t>
            </a:r>
          </a:p>
        </p:txBody>
      </p:sp>
      <p:sp>
        <p:nvSpPr>
          <p:cNvPr id="56332" name="Rectangle 12"/>
          <p:cNvSpPr>
            <a:spLocks noGrp="1" noChangeArrowheads="1"/>
          </p:cNvSpPr>
          <p:nvPr>
            <p:ph type="body" idx="1"/>
          </p:nvPr>
        </p:nvSpPr>
        <p:spPr>
          <a:xfrm>
            <a:off x="5937250" y="1141413"/>
            <a:ext cx="2809875" cy="5106987"/>
          </a:xfrm>
        </p:spPr>
        <p:txBody>
          <a:bodyPr/>
          <a:lstStyle/>
          <a:p>
            <a:r>
              <a:rPr lang="en-US"/>
              <a:t>Gravity forms stars out of the gas in molecular clouds, completing the star–gas–star cycle.</a:t>
            </a:r>
          </a:p>
        </p:txBody>
      </p:sp>
      <p:pic>
        <p:nvPicPr>
          <p:cNvPr id="56333" name="Picture 13" descr="19_11_Figure_Anno"/>
          <p:cNvPicPr>
            <a:picLocks noChangeAspect="1" noChangeArrowheads="1"/>
          </p:cNvPicPr>
          <p:nvPr/>
        </p:nvPicPr>
        <p:blipFill>
          <a:blip r:embed="rId3"/>
          <a:srcRect b="2896"/>
          <a:stretch>
            <a:fillRect/>
          </a:stretch>
        </p:blipFill>
        <p:spPr bwMode="auto">
          <a:xfrm>
            <a:off x="288925" y="1066800"/>
            <a:ext cx="5605463" cy="5132388"/>
          </a:xfrm>
          <a:prstGeom prst="rect">
            <a:avLst/>
          </a:prstGeom>
          <a:noFill/>
        </p:spPr>
      </p:pic>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3"/>
          <p:cNvSpPr>
            <a:spLocks noGrp="1"/>
          </p:cNvSpPr>
          <p:nvPr>
            <p:ph type="ftr" sz="quarter" idx="10"/>
          </p:nvPr>
        </p:nvSpPr>
        <p:spPr/>
        <p:txBody>
          <a:bodyPr/>
          <a:lstStyle/>
          <a:p>
            <a:r>
              <a:rPr lang="en-GB"/>
              <a:t>© 2014 Pearson Education, Inc.</a:t>
            </a:r>
          </a:p>
        </p:txBody>
      </p:sp>
      <p:sp>
        <p:nvSpPr>
          <p:cNvPr id="60420" name="Text Box 5"/>
          <p:cNvSpPr txBox="1">
            <a:spLocks noChangeArrowheads="1"/>
          </p:cNvSpPr>
          <p:nvPr/>
        </p:nvSpPr>
        <p:spPr bwMode="auto">
          <a:xfrm rot="-5400000">
            <a:off x="-369094" y="3058319"/>
            <a:ext cx="1652588" cy="457200"/>
          </a:xfrm>
          <a:prstGeom prst="rect">
            <a:avLst/>
          </a:prstGeom>
          <a:noFill/>
          <a:ln w="9525">
            <a:noFill/>
            <a:miter lim="800000"/>
            <a:headEnd/>
            <a:tailEnd/>
          </a:ln>
        </p:spPr>
        <p:txBody>
          <a:bodyPr>
            <a:prstTxWarp prst="textNoShape">
              <a:avLst/>
            </a:prstTxWarp>
            <a:spAutoFit/>
          </a:bodyPr>
          <a:lstStyle/>
          <a:p>
            <a:pPr eaLnBrk="0" hangingPunct="0">
              <a:spcBef>
                <a:spcPct val="50000"/>
              </a:spcBef>
            </a:pPr>
            <a:r>
              <a:rPr lang="en-US" b="0">
                <a:latin typeface="Arial" pitchFamily="-108" charset="0"/>
              </a:rPr>
              <a:t>Gas Cools</a:t>
            </a:r>
          </a:p>
        </p:txBody>
      </p:sp>
      <p:sp>
        <p:nvSpPr>
          <p:cNvPr id="60427" name="Rectangle 11"/>
          <p:cNvSpPr>
            <a:spLocks noGrp="1" noChangeArrowheads="1"/>
          </p:cNvSpPr>
          <p:nvPr>
            <p:ph type="title"/>
          </p:nvPr>
        </p:nvSpPr>
        <p:spPr/>
        <p:txBody>
          <a:bodyPr/>
          <a:lstStyle/>
          <a:p>
            <a:r>
              <a:rPr lang="en-US" i="1"/>
              <a:t>Summary of Galactic Recycling</a:t>
            </a:r>
            <a:endParaRPr lang="en-US"/>
          </a:p>
        </p:txBody>
      </p:sp>
      <p:sp>
        <p:nvSpPr>
          <p:cNvPr id="60428" name="Rectangle 12"/>
          <p:cNvSpPr>
            <a:spLocks noGrp="1" noChangeArrowheads="1"/>
          </p:cNvSpPr>
          <p:nvPr>
            <p:ph type="body" idx="1"/>
          </p:nvPr>
        </p:nvSpPr>
        <p:spPr>
          <a:xfrm>
            <a:off x="1147763" y="1141413"/>
            <a:ext cx="7446962" cy="5106987"/>
          </a:xfrm>
        </p:spPr>
        <p:txBody>
          <a:bodyPr/>
          <a:lstStyle/>
          <a:p>
            <a:r>
              <a:rPr lang="en-US"/>
              <a:t>Stars make new elements by fusion.</a:t>
            </a:r>
          </a:p>
          <a:p>
            <a:r>
              <a:rPr lang="en-US"/>
              <a:t>Dying stars expel gas and new elements, producing hot bubbles (~10</a:t>
            </a:r>
            <a:r>
              <a:rPr lang="en-US" baseline="30000"/>
              <a:t>6</a:t>
            </a:r>
            <a:r>
              <a:rPr lang="en-US"/>
              <a:t> K).</a:t>
            </a:r>
          </a:p>
          <a:p>
            <a:r>
              <a:rPr lang="en-US"/>
              <a:t>Hot gas cools, allowing atomic hydrogen clouds to form (~100–10,000 K).</a:t>
            </a:r>
          </a:p>
          <a:p>
            <a:r>
              <a:rPr lang="en-US"/>
              <a:t>Further cooling permits molecules to form, making molecular clouds (~30 K).</a:t>
            </a:r>
          </a:p>
          <a:p>
            <a:r>
              <a:rPr lang="en-US"/>
              <a:t>Gravity forms new stars (and planets) in molecular clouds.</a:t>
            </a:r>
          </a:p>
        </p:txBody>
      </p:sp>
      <p:sp>
        <p:nvSpPr>
          <p:cNvPr id="60431" name="AutoShape 4"/>
          <p:cNvSpPr>
            <a:spLocks noChangeArrowheads="1"/>
          </p:cNvSpPr>
          <p:nvPr/>
        </p:nvSpPr>
        <p:spPr bwMode="auto">
          <a:xfrm>
            <a:off x="762000" y="2133600"/>
            <a:ext cx="304800" cy="2971800"/>
          </a:xfrm>
          <a:prstGeom prst="downArrow">
            <a:avLst>
              <a:gd name="adj1" fmla="val 50000"/>
              <a:gd name="adj2" fmla="val 243750"/>
            </a:avLst>
          </a:prstGeom>
          <a:solidFill>
            <a:srgbClr val="00CC99"/>
          </a:solidFill>
          <a:ln w="9525">
            <a:solidFill>
              <a:schemeClr val="tx1"/>
            </a:solidFill>
            <a:miter lim="800000"/>
            <a:headEnd/>
            <a:tailEnd/>
          </a:ln>
        </p:spPr>
        <p:txBody>
          <a:bodyPr wrap="none" anchor="ctr">
            <a:prstTxWarp prst="textNoShape">
              <a:avLst/>
            </a:prstTxWarp>
          </a:bodyPr>
          <a:lstStyle/>
          <a:p>
            <a:endParaRPr lang="en-US"/>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GB"/>
              <a:t>© 2014 Pearson Education, Inc.</a:t>
            </a:r>
          </a:p>
        </p:txBody>
      </p:sp>
      <p:sp>
        <p:nvSpPr>
          <p:cNvPr id="63501" name="Rectangle 13"/>
          <p:cNvSpPr>
            <a:spLocks noGrp="1" noChangeArrowheads="1"/>
          </p:cNvSpPr>
          <p:nvPr>
            <p:ph type="body" idx="1"/>
          </p:nvPr>
        </p:nvSpPr>
        <p:spPr>
          <a:xfrm>
            <a:off x="365125" y="4899025"/>
            <a:ext cx="8229600" cy="1349375"/>
          </a:xfrm>
        </p:spPr>
        <p:txBody>
          <a:bodyPr/>
          <a:lstStyle/>
          <a:p>
            <a:pPr>
              <a:lnSpc>
                <a:spcPct val="90000"/>
              </a:lnSpc>
            </a:pPr>
            <a:r>
              <a:rPr lang="en-US"/>
              <a:t>We observe the star–gas–star cycle operating in Milky Way's disk using many different wavelengths of light.</a:t>
            </a:r>
          </a:p>
        </p:txBody>
      </p:sp>
      <p:pic>
        <p:nvPicPr>
          <p:cNvPr id="63502" name="Picture 14" descr="19_12_Figure"/>
          <p:cNvPicPr>
            <a:picLocks noChangeAspect="1" noChangeArrowheads="1"/>
          </p:cNvPicPr>
          <p:nvPr/>
        </p:nvPicPr>
        <p:blipFill>
          <a:blip r:embed="rId3"/>
          <a:srcRect b="3041"/>
          <a:stretch>
            <a:fillRect/>
          </a:stretch>
        </p:blipFill>
        <p:spPr bwMode="auto">
          <a:xfrm>
            <a:off x="1422400" y="381000"/>
            <a:ext cx="6305550" cy="4489450"/>
          </a:xfrm>
          <a:prstGeom prst="rect">
            <a:avLst/>
          </a:prstGeom>
          <a:noFill/>
        </p:spPr>
      </p:pic>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3"/>
          <p:cNvSpPr>
            <a:spLocks noGrp="1"/>
          </p:cNvSpPr>
          <p:nvPr>
            <p:ph type="ftr" sz="quarter" idx="10"/>
          </p:nvPr>
        </p:nvSpPr>
        <p:spPr/>
        <p:txBody>
          <a:bodyPr/>
          <a:lstStyle/>
          <a:p>
            <a:r>
              <a:rPr lang="en-GB"/>
              <a:t>© 2014 Pearson Education, Inc.</a:t>
            </a:r>
          </a:p>
        </p:txBody>
      </p:sp>
      <p:sp>
        <p:nvSpPr>
          <p:cNvPr id="65553" name="Rectangle 17"/>
          <p:cNvSpPr>
            <a:spLocks noGrp="1" noChangeArrowheads="1"/>
          </p:cNvSpPr>
          <p:nvPr>
            <p:ph type="body" idx="1"/>
          </p:nvPr>
        </p:nvSpPr>
        <p:spPr>
          <a:xfrm>
            <a:off x="365125" y="5126038"/>
            <a:ext cx="8229600" cy="1312862"/>
          </a:xfrm>
        </p:spPr>
        <p:txBody>
          <a:bodyPr/>
          <a:lstStyle/>
          <a:p>
            <a:pPr>
              <a:lnSpc>
                <a:spcPct val="90000"/>
              </a:lnSpc>
            </a:pPr>
            <a:r>
              <a:rPr lang="en-US"/>
              <a:t>21-cm radio waves emitted by atomic hydrogen show where gas has cooled and settled into disk.</a:t>
            </a:r>
          </a:p>
        </p:txBody>
      </p:sp>
      <p:sp>
        <p:nvSpPr>
          <p:cNvPr id="65538" name="Rectangle 5"/>
          <p:cNvSpPr>
            <a:spLocks noChangeArrowheads="1"/>
          </p:cNvSpPr>
          <p:nvPr/>
        </p:nvSpPr>
        <p:spPr bwMode="auto">
          <a:xfrm>
            <a:off x="3733800" y="1828800"/>
            <a:ext cx="4876800" cy="533400"/>
          </a:xfrm>
          <a:prstGeom prst="rect">
            <a:avLst/>
          </a:prstGeom>
          <a:solidFill>
            <a:schemeClr val="bg1"/>
          </a:solidFill>
          <a:ln w="9525">
            <a:noFill/>
            <a:miter lim="800000"/>
            <a:headEnd/>
            <a:tailEnd/>
          </a:ln>
        </p:spPr>
        <p:txBody>
          <a:bodyPr wrap="none" anchor="ctr">
            <a:prstTxWarp prst="textNoShape">
              <a:avLst/>
            </a:prstTxWarp>
          </a:bodyPr>
          <a:lstStyle/>
          <a:p>
            <a:pPr algn="r" eaLnBrk="0" hangingPunct="0"/>
            <a:r>
              <a:rPr lang="en-US" sz="2800" b="0" dirty="0" smtClean="0">
                <a:latin typeface="Arial" pitchFamily="-108" charset="0"/>
              </a:rPr>
              <a:t>Radio (21 cm) </a:t>
            </a:r>
            <a:r>
              <a:rPr lang="en-US" sz="2800" b="0" dirty="0">
                <a:latin typeface="Arial" pitchFamily="-108" charset="0"/>
              </a:rPr>
              <a:t>(atomic hydrogen)</a:t>
            </a:r>
            <a:endParaRPr lang="en-US" dirty="0">
              <a:latin typeface="Arial" pitchFamily="-108" charset="0"/>
            </a:endParaRPr>
          </a:p>
        </p:txBody>
      </p:sp>
      <p:sp>
        <p:nvSpPr>
          <p:cNvPr id="65539" name="Text Box 9"/>
          <p:cNvSpPr txBox="1">
            <a:spLocks noChangeArrowheads="1"/>
          </p:cNvSpPr>
          <p:nvPr/>
        </p:nvSpPr>
        <p:spPr bwMode="auto">
          <a:xfrm>
            <a:off x="5791200" y="4178300"/>
            <a:ext cx="2819400" cy="519113"/>
          </a:xfrm>
          <a:prstGeom prst="rect">
            <a:avLst/>
          </a:prstGeom>
          <a:noFill/>
          <a:ln w="9525">
            <a:noFill/>
            <a:miter lim="800000"/>
            <a:headEnd/>
            <a:tailEnd/>
          </a:ln>
        </p:spPr>
        <p:txBody>
          <a:bodyPr>
            <a:prstTxWarp prst="textNoShape">
              <a:avLst/>
            </a:prstTxWarp>
            <a:spAutoFit/>
          </a:bodyPr>
          <a:lstStyle/>
          <a:p>
            <a:pPr algn="r">
              <a:spcBef>
                <a:spcPct val="50000"/>
              </a:spcBef>
            </a:pPr>
            <a:r>
              <a:rPr lang="en-US" sz="2800" b="0">
                <a:latin typeface="Arial" pitchFamily="-108" charset="0"/>
              </a:rPr>
              <a:t>Visible</a:t>
            </a:r>
            <a:endParaRPr lang="en-US" b="0">
              <a:latin typeface="Arial" pitchFamily="-108" charset="0"/>
            </a:endParaRPr>
          </a:p>
        </p:txBody>
      </p:sp>
      <p:pic>
        <p:nvPicPr>
          <p:cNvPr id="65555" name="Picture 19" descr="19_12_FigureA"/>
          <p:cNvPicPr>
            <a:picLocks noChangeAspect="1" noChangeArrowheads="1"/>
          </p:cNvPicPr>
          <p:nvPr/>
        </p:nvPicPr>
        <p:blipFill>
          <a:blip r:embed="rId3"/>
          <a:srcRect b="43115"/>
          <a:stretch>
            <a:fillRect/>
          </a:stretch>
        </p:blipFill>
        <p:spPr bwMode="auto">
          <a:xfrm>
            <a:off x="265113" y="1030288"/>
            <a:ext cx="8602662" cy="550862"/>
          </a:xfrm>
          <a:prstGeom prst="rect">
            <a:avLst/>
          </a:prstGeom>
          <a:noFill/>
        </p:spPr>
      </p:pic>
      <p:pic>
        <p:nvPicPr>
          <p:cNvPr id="65557" name="Picture 21" descr="19_12_FigureE"/>
          <p:cNvPicPr>
            <a:picLocks noChangeAspect="1" noChangeArrowheads="1"/>
          </p:cNvPicPr>
          <p:nvPr/>
        </p:nvPicPr>
        <p:blipFill>
          <a:blip r:embed="rId4"/>
          <a:srcRect b="39769"/>
          <a:stretch>
            <a:fillRect/>
          </a:stretch>
        </p:blipFill>
        <p:spPr bwMode="auto">
          <a:xfrm>
            <a:off x="266700" y="3341688"/>
            <a:ext cx="8602663" cy="579437"/>
          </a:xfrm>
          <a:prstGeom prst="rect">
            <a:avLst/>
          </a:prstGeom>
          <a:noFill/>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3"/>
          <p:cNvSpPr>
            <a:spLocks noGrp="1"/>
          </p:cNvSpPr>
          <p:nvPr>
            <p:ph type="ftr" sz="quarter" idx="10"/>
          </p:nvPr>
        </p:nvSpPr>
        <p:spPr/>
        <p:txBody>
          <a:bodyPr/>
          <a:lstStyle/>
          <a:p>
            <a:r>
              <a:rPr lang="en-GB"/>
              <a:t>© 2014 Pearson Education, Inc.</a:t>
            </a:r>
          </a:p>
        </p:txBody>
      </p:sp>
      <p:sp>
        <p:nvSpPr>
          <p:cNvPr id="66577" name="Rectangle 17"/>
          <p:cNvSpPr>
            <a:spLocks noGrp="1" noChangeArrowheads="1"/>
          </p:cNvSpPr>
          <p:nvPr>
            <p:ph type="body" idx="1"/>
          </p:nvPr>
        </p:nvSpPr>
        <p:spPr>
          <a:xfrm>
            <a:off x="365125" y="5213350"/>
            <a:ext cx="8229600" cy="1035050"/>
          </a:xfrm>
        </p:spPr>
        <p:txBody>
          <a:bodyPr/>
          <a:lstStyle/>
          <a:p>
            <a:r>
              <a:rPr lang="en-US"/>
              <a:t>Radio waves from carbon monoxide (CO) show the locations of molecular clouds.</a:t>
            </a:r>
          </a:p>
        </p:txBody>
      </p:sp>
      <p:sp>
        <p:nvSpPr>
          <p:cNvPr id="66562" name="Rectangle 5"/>
          <p:cNvSpPr>
            <a:spLocks noChangeArrowheads="1"/>
          </p:cNvSpPr>
          <p:nvPr/>
        </p:nvSpPr>
        <p:spPr bwMode="auto">
          <a:xfrm>
            <a:off x="6580188" y="1933575"/>
            <a:ext cx="1982787" cy="519113"/>
          </a:xfrm>
          <a:prstGeom prst="rect">
            <a:avLst/>
          </a:prstGeom>
          <a:noFill/>
          <a:ln w="9525">
            <a:noFill/>
            <a:miter lim="800000"/>
            <a:headEnd/>
            <a:tailEnd/>
          </a:ln>
        </p:spPr>
        <p:txBody>
          <a:bodyPr wrap="none">
            <a:prstTxWarp prst="textNoShape">
              <a:avLst/>
            </a:prstTxWarp>
            <a:spAutoFit/>
          </a:bodyPr>
          <a:lstStyle/>
          <a:p>
            <a:pPr eaLnBrk="0" hangingPunct="0"/>
            <a:r>
              <a:rPr lang="en-US" sz="2800" b="0">
                <a:latin typeface="Arial" pitchFamily="-108" charset="0"/>
              </a:rPr>
              <a:t>Radio (CO)</a:t>
            </a:r>
          </a:p>
        </p:txBody>
      </p:sp>
      <p:sp>
        <p:nvSpPr>
          <p:cNvPr id="66563" name="Rectangle 9"/>
          <p:cNvSpPr>
            <a:spLocks noChangeArrowheads="1"/>
          </p:cNvSpPr>
          <p:nvPr/>
        </p:nvSpPr>
        <p:spPr bwMode="auto">
          <a:xfrm>
            <a:off x="7196138" y="4144963"/>
            <a:ext cx="1231900" cy="519112"/>
          </a:xfrm>
          <a:prstGeom prst="rect">
            <a:avLst/>
          </a:prstGeom>
          <a:noFill/>
          <a:ln w="9525">
            <a:noFill/>
            <a:miter lim="800000"/>
            <a:headEnd/>
            <a:tailEnd/>
          </a:ln>
        </p:spPr>
        <p:txBody>
          <a:bodyPr wrap="none">
            <a:prstTxWarp prst="textNoShape">
              <a:avLst/>
            </a:prstTxWarp>
            <a:spAutoFit/>
          </a:bodyPr>
          <a:lstStyle/>
          <a:p>
            <a:r>
              <a:rPr lang="en-US" sz="2800" b="0">
                <a:latin typeface="Arial" pitchFamily="-108" charset="0"/>
              </a:rPr>
              <a:t>Visible</a:t>
            </a:r>
          </a:p>
        </p:txBody>
      </p:sp>
      <p:pic>
        <p:nvPicPr>
          <p:cNvPr id="66579" name="Picture 19" descr="19_12_FigureB"/>
          <p:cNvPicPr>
            <a:picLocks noChangeAspect="1" noChangeArrowheads="1"/>
          </p:cNvPicPr>
          <p:nvPr/>
        </p:nvPicPr>
        <p:blipFill>
          <a:blip r:embed="rId3"/>
          <a:srcRect b="41585"/>
          <a:stretch>
            <a:fillRect/>
          </a:stretch>
        </p:blipFill>
        <p:spPr bwMode="auto">
          <a:xfrm>
            <a:off x="269875" y="1035050"/>
            <a:ext cx="8602663" cy="561975"/>
          </a:xfrm>
          <a:prstGeom prst="rect">
            <a:avLst/>
          </a:prstGeom>
          <a:noFill/>
        </p:spPr>
      </p:pic>
      <p:pic>
        <p:nvPicPr>
          <p:cNvPr id="66582" name="Picture 22" descr="19_12_FigureE"/>
          <p:cNvPicPr>
            <a:picLocks noChangeAspect="1" noChangeArrowheads="1"/>
          </p:cNvPicPr>
          <p:nvPr/>
        </p:nvPicPr>
        <p:blipFill>
          <a:blip r:embed="rId4"/>
          <a:srcRect b="39769"/>
          <a:stretch>
            <a:fillRect/>
          </a:stretch>
        </p:blipFill>
        <p:spPr bwMode="auto">
          <a:xfrm>
            <a:off x="266700" y="3341688"/>
            <a:ext cx="8602663" cy="579437"/>
          </a:xfrm>
          <a:prstGeom prst="rect">
            <a:avLst/>
          </a:prstGeom>
          <a:noFill/>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3"/>
          <p:cNvSpPr>
            <a:spLocks noGrp="1"/>
          </p:cNvSpPr>
          <p:nvPr>
            <p:ph type="ftr" sz="quarter" idx="10"/>
          </p:nvPr>
        </p:nvSpPr>
        <p:spPr/>
        <p:txBody>
          <a:bodyPr/>
          <a:lstStyle/>
          <a:p>
            <a:r>
              <a:rPr lang="en-GB"/>
              <a:t>© 2014 Pearson Education, Inc.</a:t>
            </a:r>
          </a:p>
        </p:txBody>
      </p:sp>
      <p:sp>
        <p:nvSpPr>
          <p:cNvPr id="67599" name="Rectangle 15"/>
          <p:cNvSpPr>
            <a:spLocks noGrp="1" noChangeArrowheads="1"/>
          </p:cNvSpPr>
          <p:nvPr>
            <p:ph type="body" idx="1"/>
          </p:nvPr>
        </p:nvSpPr>
        <p:spPr>
          <a:xfrm>
            <a:off x="381000" y="5300663"/>
            <a:ext cx="8229600" cy="949325"/>
          </a:xfrm>
        </p:spPr>
        <p:txBody>
          <a:bodyPr/>
          <a:lstStyle/>
          <a:p>
            <a:r>
              <a:rPr lang="en-US"/>
              <a:t>Long-wavelength infrared emission shows where young stars are heating dust grains.</a:t>
            </a:r>
          </a:p>
        </p:txBody>
      </p:sp>
      <p:sp>
        <p:nvSpPr>
          <p:cNvPr id="67588" name="Rectangle 4"/>
          <p:cNvSpPr>
            <a:spLocks noChangeArrowheads="1"/>
          </p:cNvSpPr>
          <p:nvPr/>
        </p:nvSpPr>
        <p:spPr bwMode="auto">
          <a:xfrm>
            <a:off x="5181600" y="1933575"/>
            <a:ext cx="3403600" cy="523220"/>
          </a:xfrm>
          <a:prstGeom prst="rect">
            <a:avLst/>
          </a:prstGeom>
          <a:noFill/>
          <a:ln w="9525">
            <a:noFill/>
            <a:miter lim="800000"/>
            <a:headEnd/>
            <a:tailEnd/>
          </a:ln>
        </p:spPr>
        <p:txBody>
          <a:bodyPr wrap="square">
            <a:prstTxWarp prst="textNoShape">
              <a:avLst/>
            </a:prstTxWarp>
            <a:spAutoFit/>
          </a:bodyPr>
          <a:lstStyle/>
          <a:p>
            <a:pPr algn="r" eaLnBrk="0" hangingPunct="0"/>
            <a:r>
              <a:rPr lang="en-US" sz="2800" b="0" dirty="0" smtClean="0">
                <a:latin typeface="Arial" pitchFamily="-108" charset="0"/>
              </a:rPr>
              <a:t>Far Infrared </a:t>
            </a:r>
            <a:r>
              <a:rPr lang="en-US" sz="2800" b="0" dirty="0">
                <a:latin typeface="Arial" pitchFamily="-108" charset="0"/>
              </a:rPr>
              <a:t>(dust)</a:t>
            </a:r>
          </a:p>
        </p:txBody>
      </p:sp>
      <p:sp>
        <p:nvSpPr>
          <p:cNvPr id="67589" name="Rectangle 8"/>
          <p:cNvSpPr>
            <a:spLocks noChangeArrowheads="1"/>
          </p:cNvSpPr>
          <p:nvPr/>
        </p:nvSpPr>
        <p:spPr bwMode="auto">
          <a:xfrm>
            <a:off x="7208838" y="4510088"/>
            <a:ext cx="1231900" cy="519112"/>
          </a:xfrm>
          <a:prstGeom prst="rect">
            <a:avLst/>
          </a:prstGeom>
          <a:noFill/>
          <a:ln w="9525">
            <a:noFill/>
            <a:miter lim="800000"/>
            <a:headEnd/>
            <a:tailEnd/>
          </a:ln>
        </p:spPr>
        <p:txBody>
          <a:bodyPr wrap="none">
            <a:prstTxWarp prst="textNoShape">
              <a:avLst/>
            </a:prstTxWarp>
            <a:spAutoFit/>
          </a:bodyPr>
          <a:lstStyle/>
          <a:p>
            <a:r>
              <a:rPr lang="en-US" sz="2800" b="0">
                <a:latin typeface="Arial" pitchFamily="-108" charset="0"/>
              </a:rPr>
              <a:t>Visible</a:t>
            </a:r>
          </a:p>
        </p:txBody>
      </p:sp>
      <p:pic>
        <p:nvPicPr>
          <p:cNvPr id="67603" name="Picture 19" descr="19_12_FigureC"/>
          <p:cNvPicPr>
            <a:picLocks noChangeAspect="1" noChangeArrowheads="1"/>
          </p:cNvPicPr>
          <p:nvPr/>
        </p:nvPicPr>
        <p:blipFill>
          <a:blip r:embed="rId3"/>
          <a:srcRect b="41585"/>
          <a:stretch>
            <a:fillRect/>
          </a:stretch>
        </p:blipFill>
        <p:spPr bwMode="auto">
          <a:xfrm>
            <a:off x="269875" y="1069975"/>
            <a:ext cx="8602663" cy="561975"/>
          </a:xfrm>
          <a:prstGeom prst="rect">
            <a:avLst/>
          </a:prstGeom>
          <a:noFill/>
        </p:spPr>
      </p:pic>
      <p:pic>
        <p:nvPicPr>
          <p:cNvPr id="67604" name="Picture 20" descr="19_12_FigureE"/>
          <p:cNvPicPr>
            <a:picLocks noChangeAspect="1" noChangeArrowheads="1"/>
          </p:cNvPicPr>
          <p:nvPr/>
        </p:nvPicPr>
        <p:blipFill>
          <a:blip r:embed="rId4"/>
          <a:srcRect b="39769"/>
          <a:stretch>
            <a:fillRect/>
          </a:stretch>
        </p:blipFill>
        <p:spPr bwMode="auto">
          <a:xfrm>
            <a:off x="266700" y="3341688"/>
            <a:ext cx="8602663" cy="579437"/>
          </a:xfrm>
          <a:prstGeom prst="rect">
            <a:avLst/>
          </a:prstGeom>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3"/>
          <p:cNvSpPr>
            <a:spLocks noGrp="1"/>
          </p:cNvSpPr>
          <p:nvPr>
            <p:ph type="ftr" sz="quarter" idx="10"/>
          </p:nvPr>
        </p:nvSpPr>
        <p:spPr/>
        <p:txBody>
          <a:bodyPr/>
          <a:lstStyle/>
          <a:p>
            <a:r>
              <a:rPr lang="en-GB"/>
              <a:t>© 2014 Pearson Education, Inc.</a:t>
            </a:r>
          </a:p>
        </p:txBody>
      </p:sp>
      <p:sp>
        <p:nvSpPr>
          <p:cNvPr id="68625" name="Rectangle 17"/>
          <p:cNvSpPr>
            <a:spLocks noGrp="1" noChangeArrowheads="1"/>
          </p:cNvSpPr>
          <p:nvPr>
            <p:ph type="body" idx="1"/>
          </p:nvPr>
        </p:nvSpPr>
        <p:spPr>
          <a:xfrm>
            <a:off x="365125" y="5334000"/>
            <a:ext cx="8229600" cy="914400"/>
          </a:xfrm>
        </p:spPr>
        <p:txBody>
          <a:bodyPr/>
          <a:lstStyle/>
          <a:p>
            <a:pPr>
              <a:lnSpc>
                <a:spcPct val="90000"/>
              </a:lnSpc>
            </a:pPr>
            <a:r>
              <a:rPr lang="en-US" dirty="0" smtClean="0"/>
              <a:t>Near Infrared </a:t>
            </a:r>
            <a:r>
              <a:rPr lang="en-US" dirty="0"/>
              <a:t>light reveals stars whose visible light is blocked by gas clouds.</a:t>
            </a:r>
          </a:p>
        </p:txBody>
      </p:sp>
      <p:sp>
        <p:nvSpPr>
          <p:cNvPr id="68610" name="Rectangle 6"/>
          <p:cNvSpPr>
            <a:spLocks noChangeArrowheads="1"/>
          </p:cNvSpPr>
          <p:nvPr/>
        </p:nvSpPr>
        <p:spPr bwMode="auto">
          <a:xfrm>
            <a:off x="6553200" y="1944688"/>
            <a:ext cx="2146742" cy="523220"/>
          </a:xfrm>
          <a:prstGeom prst="rect">
            <a:avLst/>
          </a:prstGeom>
          <a:noFill/>
          <a:ln w="9525">
            <a:noFill/>
            <a:miter lim="800000"/>
            <a:headEnd/>
            <a:tailEnd/>
          </a:ln>
        </p:spPr>
        <p:txBody>
          <a:bodyPr wrap="none">
            <a:prstTxWarp prst="textNoShape">
              <a:avLst/>
            </a:prstTxWarp>
            <a:spAutoFit/>
          </a:bodyPr>
          <a:lstStyle/>
          <a:p>
            <a:pPr eaLnBrk="0" hangingPunct="0"/>
            <a:r>
              <a:rPr lang="en-US" sz="2800" b="0" dirty="0" smtClean="0"/>
              <a:t>Near Infrared</a:t>
            </a:r>
            <a:endParaRPr lang="en-US" sz="2800" b="0" dirty="0"/>
          </a:p>
        </p:txBody>
      </p:sp>
      <p:sp>
        <p:nvSpPr>
          <p:cNvPr id="68611" name="Rectangle 8"/>
          <p:cNvSpPr>
            <a:spLocks noChangeArrowheads="1"/>
          </p:cNvSpPr>
          <p:nvPr/>
        </p:nvSpPr>
        <p:spPr bwMode="auto">
          <a:xfrm>
            <a:off x="7213600" y="4522788"/>
            <a:ext cx="1211263" cy="519112"/>
          </a:xfrm>
          <a:prstGeom prst="rect">
            <a:avLst/>
          </a:prstGeom>
          <a:noFill/>
          <a:ln w="9525">
            <a:noFill/>
            <a:miter lim="800000"/>
            <a:headEnd/>
            <a:tailEnd/>
          </a:ln>
        </p:spPr>
        <p:txBody>
          <a:bodyPr wrap="none">
            <a:prstTxWarp prst="textNoShape">
              <a:avLst/>
            </a:prstTxWarp>
            <a:spAutoFit/>
          </a:bodyPr>
          <a:lstStyle/>
          <a:p>
            <a:pPr eaLnBrk="0" hangingPunct="0"/>
            <a:r>
              <a:rPr lang="en-US" sz="2800" b="0"/>
              <a:t>Visible</a:t>
            </a:r>
          </a:p>
        </p:txBody>
      </p:sp>
      <p:pic>
        <p:nvPicPr>
          <p:cNvPr id="68612" name="Picture 10" descr="19_12_FigureE"/>
          <p:cNvPicPr>
            <a:picLocks noChangeAspect="1" noChangeArrowheads="1"/>
          </p:cNvPicPr>
          <p:nvPr/>
        </p:nvPicPr>
        <p:blipFill>
          <a:blip r:embed="rId3"/>
          <a:srcRect b="42758"/>
          <a:stretch>
            <a:fillRect/>
          </a:stretch>
        </p:blipFill>
        <p:spPr bwMode="auto">
          <a:xfrm>
            <a:off x="296863" y="3359150"/>
            <a:ext cx="8548687" cy="527050"/>
          </a:xfrm>
          <a:prstGeom prst="rect">
            <a:avLst/>
          </a:prstGeom>
          <a:noFill/>
          <a:ln w="9525">
            <a:noFill/>
            <a:miter lim="800000"/>
            <a:headEnd/>
            <a:tailEnd/>
          </a:ln>
        </p:spPr>
      </p:pic>
      <p:pic>
        <p:nvPicPr>
          <p:cNvPr id="68627" name="Picture 19" descr="19_12_FigureD"/>
          <p:cNvPicPr>
            <a:picLocks noChangeAspect="1" noChangeArrowheads="1"/>
          </p:cNvPicPr>
          <p:nvPr/>
        </p:nvPicPr>
        <p:blipFill>
          <a:blip r:embed="rId4"/>
          <a:srcRect b="41585"/>
          <a:stretch>
            <a:fillRect/>
          </a:stretch>
        </p:blipFill>
        <p:spPr bwMode="auto">
          <a:xfrm>
            <a:off x="269875" y="1052513"/>
            <a:ext cx="8602663" cy="561975"/>
          </a:xfrm>
          <a:prstGeom prst="rect">
            <a:avLst/>
          </a:prstGeom>
          <a:noFill/>
        </p:spPr>
      </p:pic>
      <p:pic>
        <p:nvPicPr>
          <p:cNvPr id="68628" name="Picture 20" descr="19_12_FigureE"/>
          <p:cNvPicPr>
            <a:picLocks noChangeAspect="1" noChangeArrowheads="1"/>
          </p:cNvPicPr>
          <p:nvPr/>
        </p:nvPicPr>
        <p:blipFill>
          <a:blip r:embed="rId5"/>
          <a:srcRect b="39769"/>
          <a:stretch>
            <a:fillRect/>
          </a:stretch>
        </p:blipFill>
        <p:spPr bwMode="auto">
          <a:xfrm>
            <a:off x="266700" y="3341688"/>
            <a:ext cx="8602663" cy="579437"/>
          </a:xfrm>
          <a:prstGeom prst="rect">
            <a:avLst/>
          </a:prstGeom>
          <a:noFill/>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3"/>
          <p:cNvSpPr>
            <a:spLocks noGrp="1"/>
          </p:cNvSpPr>
          <p:nvPr>
            <p:ph type="ftr" sz="quarter" idx="10"/>
          </p:nvPr>
        </p:nvSpPr>
        <p:spPr/>
        <p:txBody>
          <a:bodyPr/>
          <a:lstStyle/>
          <a:p>
            <a:r>
              <a:rPr lang="en-GB"/>
              <a:t>© 2014 Pearson Education, Inc.</a:t>
            </a:r>
          </a:p>
        </p:txBody>
      </p:sp>
      <p:sp>
        <p:nvSpPr>
          <p:cNvPr id="69649" name="Rectangle 17"/>
          <p:cNvSpPr>
            <a:spLocks noGrp="1" noChangeArrowheads="1"/>
          </p:cNvSpPr>
          <p:nvPr>
            <p:ph type="body" idx="1"/>
          </p:nvPr>
        </p:nvSpPr>
        <p:spPr>
          <a:xfrm>
            <a:off x="365125" y="5126038"/>
            <a:ext cx="8229600" cy="1122362"/>
          </a:xfrm>
        </p:spPr>
        <p:txBody>
          <a:bodyPr/>
          <a:lstStyle/>
          <a:p>
            <a:r>
              <a:rPr lang="en-US"/>
              <a:t>X rays are observed from hot gas above and below the Milky Way's disk.</a:t>
            </a:r>
          </a:p>
        </p:txBody>
      </p:sp>
      <p:sp>
        <p:nvSpPr>
          <p:cNvPr id="69634" name="Rectangle 6"/>
          <p:cNvSpPr>
            <a:spLocks noChangeArrowheads="1"/>
          </p:cNvSpPr>
          <p:nvPr/>
        </p:nvSpPr>
        <p:spPr bwMode="auto">
          <a:xfrm>
            <a:off x="7267575" y="4522788"/>
            <a:ext cx="1231900" cy="519112"/>
          </a:xfrm>
          <a:prstGeom prst="rect">
            <a:avLst/>
          </a:prstGeom>
          <a:noFill/>
          <a:ln w="9525">
            <a:noFill/>
            <a:miter lim="800000"/>
            <a:headEnd/>
            <a:tailEnd/>
          </a:ln>
        </p:spPr>
        <p:txBody>
          <a:bodyPr wrap="none">
            <a:prstTxWarp prst="textNoShape">
              <a:avLst/>
            </a:prstTxWarp>
            <a:spAutoFit/>
          </a:bodyPr>
          <a:lstStyle/>
          <a:p>
            <a:pPr eaLnBrk="0" hangingPunct="0"/>
            <a:r>
              <a:rPr lang="en-US" sz="2800" b="0">
                <a:latin typeface="Arial" pitchFamily="-108" charset="0"/>
              </a:rPr>
              <a:t>Visible</a:t>
            </a:r>
          </a:p>
        </p:txBody>
      </p:sp>
      <p:sp>
        <p:nvSpPr>
          <p:cNvPr id="69635" name="Rectangle 7"/>
          <p:cNvSpPr>
            <a:spLocks noChangeArrowheads="1"/>
          </p:cNvSpPr>
          <p:nvPr/>
        </p:nvSpPr>
        <p:spPr bwMode="auto">
          <a:xfrm>
            <a:off x="7196138" y="1944688"/>
            <a:ext cx="1033462" cy="519112"/>
          </a:xfrm>
          <a:prstGeom prst="rect">
            <a:avLst/>
          </a:prstGeom>
          <a:noFill/>
          <a:ln w="9525">
            <a:noFill/>
            <a:miter lim="800000"/>
            <a:headEnd/>
            <a:tailEnd/>
          </a:ln>
        </p:spPr>
        <p:txBody>
          <a:bodyPr wrap="none">
            <a:prstTxWarp prst="textNoShape">
              <a:avLst/>
            </a:prstTxWarp>
            <a:spAutoFit/>
          </a:bodyPr>
          <a:lstStyle/>
          <a:p>
            <a:pPr eaLnBrk="0" hangingPunct="0"/>
            <a:r>
              <a:rPr lang="en-US" sz="2800" b="0">
                <a:latin typeface="Arial" pitchFamily="-108" charset="0"/>
              </a:rPr>
              <a:t>X-ray</a:t>
            </a:r>
          </a:p>
        </p:txBody>
      </p:sp>
      <p:pic>
        <p:nvPicPr>
          <p:cNvPr id="69637" name="Picture 8" descr="19_12_FigureF"/>
          <p:cNvPicPr>
            <a:picLocks noChangeAspect="1" noChangeArrowheads="1"/>
          </p:cNvPicPr>
          <p:nvPr/>
        </p:nvPicPr>
        <p:blipFill>
          <a:blip r:embed="rId3"/>
          <a:srcRect b="44426"/>
          <a:stretch>
            <a:fillRect/>
          </a:stretch>
        </p:blipFill>
        <p:spPr bwMode="auto">
          <a:xfrm>
            <a:off x="381000" y="838200"/>
            <a:ext cx="8548688" cy="514350"/>
          </a:xfrm>
          <a:prstGeom prst="rect">
            <a:avLst/>
          </a:prstGeom>
          <a:noFill/>
          <a:ln w="9525">
            <a:noFill/>
            <a:miter lim="800000"/>
            <a:headEnd/>
            <a:tailEnd/>
          </a:ln>
        </p:spPr>
      </p:pic>
      <p:pic>
        <p:nvPicPr>
          <p:cNvPr id="69650" name="Picture 18" descr="19_12_FigureE"/>
          <p:cNvPicPr>
            <a:picLocks noChangeAspect="1" noChangeArrowheads="1"/>
          </p:cNvPicPr>
          <p:nvPr/>
        </p:nvPicPr>
        <p:blipFill>
          <a:blip r:embed="rId4"/>
          <a:srcRect b="39769"/>
          <a:stretch>
            <a:fillRect/>
          </a:stretch>
        </p:blipFill>
        <p:spPr bwMode="auto">
          <a:xfrm>
            <a:off x="266700" y="3341688"/>
            <a:ext cx="8602663" cy="579437"/>
          </a:xfrm>
          <a:prstGeom prst="rect">
            <a:avLst/>
          </a:prstGeom>
          <a:noFill/>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3"/>
          <p:cNvSpPr>
            <a:spLocks noGrp="1"/>
          </p:cNvSpPr>
          <p:nvPr>
            <p:ph type="ftr" sz="quarter" idx="10"/>
          </p:nvPr>
        </p:nvSpPr>
        <p:spPr/>
        <p:txBody>
          <a:bodyPr/>
          <a:lstStyle/>
          <a:p>
            <a:r>
              <a:rPr lang="en-GB"/>
              <a:t>© 2014 Pearson Education, Inc.</a:t>
            </a:r>
          </a:p>
        </p:txBody>
      </p:sp>
      <p:sp>
        <p:nvSpPr>
          <p:cNvPr id="70672" name="Rectangle 16"/>
          <p:cNvSpPr>
            <a:spLocks noGrp="1" noChangeArrowheads="1"/>
          </p:cNvSpPr>
          <p:nvPr>
            <p:ph type="body" idx="1"/>
          </p:nvPr>
        </p:nvSpPr>
        <p:spPr>
          <a:xfrm>
            <a:off x="365125" y="4951413"/>
            <a:ext cx="8229600" cy="1296987"/>
          </a:xfrm>
        </p:spPr>
        <p:txBody>
          <a:bodyPr/>
          <a:lstStyle/>
          <a:p>
            <a:pPr>
              <a:lnSpc>
                <a:spcPct val="90000"/>
              </a:lnSpc>
            </a:pPr>
            <a:r>
              <a:rPr lang="en-US"/>
              <a:t>Gamma rays show where cosmic rays from supernovae collide with atomic nuclei in gas clouds.</a:t>
            </a:r>
          </a:p>
        </p:txBody>
      </p:sp>
      <p:pic>
        <p:nvPicPr>
          <p:cNvPr id="70658" name="Picture 7" descr="19_12_FigureE"/>
          <p:cNvPicPr>
            <a:picLocks noChangeAspect="1" noChangeArrowheads="1"/>
          </p:cNvPicPr>
          <p:nvPr/>
        </p:nvPicPr>
        <p:blipFill>
          <a:blip r:embed="rId3"/>
          <a:srcRect b="41379"/>
          <a:stretch>
            <a:fillRect/>
          </a:stretch>
        </p:blipFill>
        <p:spPr bwMode="auto">
          <a:xfrm>
            <a:off x="457200" y="3124200"/>
            <a:ext cx="8548688" cy="539750"/>
          </a:xfrm>
          <a:prstGeom prst="rect">
            <a:avLst/>
          </a:prstGeom>
          <a:noFill/>
          <a:ln w="9525">
            <a:noFill/>
            <a:miter lim="800000"/>
            <a:headEnd/>
            <a:tailEnd/>
          </a:ln>
        </p:spPr>
      </p:pic>
      <p:sp>
        <p:nvSpPr>
          <p:cNvPr id="70659" name="TextBox 1"/>
          <p:cNvSpPr txBox="1">
            <a:spLocks noChangeArrowheads="1"/>
          </p:cNvSpPr>
          <p:nvPr/>
        </p:nvSpPr>
        <p:spPr bwMode="auto">
          <a:xfrm>
            <a:off x="6934200" y="3886200"/>
            <a:ext cx="1231900" cy="519113"/>
          </a:xfrm>
          <a:prstGeom prst="rect">
            <a:avLst/>
          </a:prstGeom>
          <a:noFill/>
          <a:ln w="9525">
            <a:noFill/>
            <a:miter lim="800000"/>
            <a:headEnd/>
            <a:tailEnd/>
          </a:ln>
        </p:spPr>
        <p:txBody>
          <a:bodyPr wrap="none">
            <a:prstTxWarp prst="textNoShape">
              <a:avLst/>
            </a:prstTxWarp>
            <a:spAutoFit/>
          </a:bodyPr>
          <a:lstStyle/>
          <a:p>
            <a:r>
              <a:rPr lang="en-US" sz="2800" b="0">
                <a:latin typeface="Arial" pitchFamily="-108" charset="0"/>
              </a:rPr>
              <a:t>Visible</a:t>
            </a:r>
          </a:p>
        </p:txBody>
      </p:sp>
      <p:sp>
        <p:nvSpPr>
          <p:cNvPr id="70660" name="TextBox 2"/>
          <p:cNvSpPr txBox="1">
            <a:spLocks noChangeArrowheads="1"/>
          </p:cNvSpPr>
          <p:nvPr/>
        </p:nvSpPr>
        <p:spPr bwMode="auto">
          <a:xfrm>
            <a:off x="6553200" y="2133600"/>
            <a:ext cx="2060575" cy="519113"/>
          </a:xfrm>
          <a:prstGeom prst="rect">
            <a:avLst/>
          </a:prstGeom>
          <a:noFill/>
          <a:ln w="9525">
            <a:noFill/>
            <a:miter lim="800000"/>
            <a:headEnd/>
            <a:tailEnd/>
          </a:ln>
        </p:spPr>
        <p:txBody>
          <a:bodyPr wrap="none">
            <a:prstTxWarp prst="textNoShape">
              <a:avLst/>
            </a:prstTxWarp>
            <a:spAutoFit/>
          </a:bodyPr>
          <a:lstStyle/>
          <a:p>
            <a:r>
              <a:rPr lang="en-US" sz="2800" b="0">
                <a:latin typeface="Arial" pitchFamily="-108" charset="0"/>
              </a:rPr>
              <a:t>Gamma-ray</a:t>
            </a:r>
          </a:p>
        </p:txBody>
      </p:sp>
      <p:pic>
        <p:nvPicPr>
          <p:cNvPr id="70673" name="Picture 17" descr="19_12_FigureG"/>
          <p:cNvPicPr>
            <a:picLocks noChangeAspect="1" noChangeArrowheads="1"/>
          </p:cNvPicPr>
          <p:nvPr/>
        </p:nvPicPr>
        <p:blipFill>
          <a:blip r:embed="rId4"/>
          <a:srcRect b="40132"/>
          <a:stretch>
            <a:fillRect/>
          </a:stretch>
        </p:blipFill>
        <p:spPr bwMode="auto">
          <a:xfrm>
            <a:off x="269875" y="1262063"/>
            <a:ext cx="8602663" cy="573087"/>
          </a:xfrm>
          <a:prstGeom prst="rect">
            <a:avLst/>
          </a:prstGeom>
          <a:noFill/>
        </p:spPr>
      </p:pic>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GB"/>
              <a:t>© 2014 Pearson Education, Inc.</a:t>
            </a:r>
          </a:p>
        </p:txBody>
      </p:sp>
      <p:pic>
        <p:nvPicPr>
          <p:cNvPr id="72705" name="Picture 4" descr="19_13_FigureA"/>
          <p:cNvPicPr>
            <a:picLocks noChangeAspect="1" noChangeArrowheads="1"/>
          </p:cNvPicPr>
          <p:nvPr/>
        </p:nvPicPr>
        <p:blipFill>
          <a:blip r:embed="rId3"/>
          <a:srcRect b="18515"/>
          <a:stretch>
            <a:fillRect/>
          </a:stretch>
        </p:blipFill>
        <p:spPr bwMode="auto">
          <a:xfrm>
            <a:off x="2082800" y="1068388"/>
            <a:ext cx="4975225" cy="4953000"/>
          </a:xfrm>
          <a:prstGeom prst="rect">
            <a:avLst/>
          </a:prstGeom>
          <a:noFill/>
          <a:ln w="9525">
            <a:noFill/>
            <a:miter lim="800000"/>
            <a:headEnd/>
            <a:tailEnd/>
          </a:ln>
        </p:spPr>
      </p:pic>
      <p:sp>
        <p:nvSpPr>
          <p:cNvPr id="72715" name="Rectangle 11"/>
          <p:cNvSpPr>
            <a:spLocks noGrp="1" noChangeArrowheads="1"/>
          </p:cNvSpPr>
          <p:nvPr>
            <p:ph type="title"/>
          </p:nvPr>
        </p:nvSpPr>
        <p:spPr/>
        <p:txBody>
          <a:bodyPr/>
          <a:lstStyle/>
          <a:p>
            <a:r>
              <a:rPr lang="en-US"/>
              <a:t>Where do stars tend to form in our galaxy?</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3"/>
          <p:cNvSpPr>
            <a:spLocks noGrp="1"/>
          </p:cNvSpPr>
          <p:nvPr>
            <p:ph type="ftr" sz="quarter" idx="10"/>
          </p:nvPr>
        </p:nvSpPr>
        <p:spPr/>
        <p:txBody>
          <a:bodyPr/>
          <a:lstStyle/>
          <a:p>
            <a:r>
              <a:rPr lang="en-GB"/>
              <a:t>© 2014 Pearson Education, Inc.</a:t>
            </a:r>
          </a:p>
        </p:txBody>
      </p:sp>
      <p:pic>
        <p:nvPicPr>
          <p:cNvPr id="73729" name="Picture 6" descr="19_13_FigureA"/>
          <p:cNvPicPr>
            <a:picLocks noChangeAspect="1" noChangeArrowheads="1"/>
          </p:cNvPicPr>
          <p:nvPr/>
        </p:nvPicPr>
        <p:blipFill>
          <a:blip r:embed="rId3"/>
          <a:srcRect b="18323"/>
          <a:stretch>
            <a:fillRect/>
          </a:stretch>
        </p:blipFill>
        <p:spPr bwMode="auto">
          <a:xfrm>
            <a:off x="184150" y="1241425"/>
            <a:ext cx="4311650" cy="4302125"/>
          </a:xfrm>
          <a:prstGeom prst="rect">
            <a:avLst/>
          </a:prstGeom>
          <a:noFill/>
          <a:ln w="9525">
            <a:noFill/>
            <a:miter lim="800000"/>
            <a:headEnd/>
            <a:tailEnd/>
          </a:ln>
        </p:spPr>
      </p:pic>
      <p:pic>
        <p:nvPicPr>
          <p:cNvPr id="73731" name="Picture 7" descr="InteractiveFig">
            <a:hlinkClick r:id="rId4"/>
          </p:cNvPr>
          <p:cNvPicPr>
            <a:picLocks noChangeAspect="1" noChangeArrowheads="1"/>
          </p:cNvPicPr>
          <p:nvPr/>
        </p:nvPicPr>
        <p:blipFill>
          <a:blip r:embed="rId5"/>
          <a:srcRect/>
          <a:stretch>
            <a:fillRect/>
          </a:stretch>
        </p:blipFill>
        <p:spPr bwMode="auto">
          <a:xfrm>
            <a:off x="3429000" y="5518150"/>
            <a:ext cx="1130300" cy="206375"/>
          </a:xfrm>
          <a:prstGeom prst="rect">
            <a:avLst/>
          </a:prstGeom>
          <a:noFill/>
          <a:ln w="9525">
            <a:noFill/>
            <a:miter lim="800000"/>
            <a:headEnd/>
            <a:tailEnd/>
          </a:ln>
        </p:spPr>
      </p:pic>
      <p:sp>
        <p:nvSpPr>
          <p:cNvPr id="73743" name="Rectangle 15"/>
          <p:cNvSpPr>
            <a:spLocks noGrp="1" noChangeArrowheads="1"/>
          </p:cNvSpPr>
          <p:nvPr>
            <p:ph type="body" idx="1"/>
          </p:nvPr>
        </p:nvSpPr>
        <p:spPr>
          <a:xfrm>
            <a:off x="4645025" y="1141413"/>
            <a:ext cx="4117976" cy="5106987"/>
          </a:xfrm>
        </p:spPr>
        <p:txBody>
          <a:bodyPr/>
          <a:lstStyle/>
          <a:p>
            <a:r>
              <a:rPr lang="en-US" b="1" i="1" dirty="0"/>
              <a:t>Ionization </a:t>
            </a:r>
            <a:r>
              <a:rPr lang="en-US" b="1" i="1" dirty="0" smtClean="0"/>
              <a:t>nebulae or Emission nebulae</a:t>
            </a:r>
            <a:r>
              <a:rPr lang="en-US" dirty="0" smtClean="0"/>
              <a:t> </a:t>
            </a:r>
            <a:r>
              <a:rPr lang="en-US" dirty="0"/>
              <a:t>are found around short-lived high-mass stars, signifying active star formation.</a:t>
            </a:r>
          </a:p>
        </p:txBody>
      </p:sp>
      <p:pic>
        <p:nvPicPr>
          <p:cNvPr id="73744" name="Picture 16" descr="19_13_FigureB"/>
          <p:cNvPicPr>
            <a:picLocks noChangeAspect="1" noChangeArrowheads="1"/>
          </p:cNvPicPr>
          <p:nvPr/>
        </p:nvPicPr>
        <p:blipFill>
          <a:blip r:embed="rId6"/>
          <a:srcRect b="19670"/>
          <a:stretch>
            <a:fillRect/>
          </a:stretch>
        </p:blipFill>
        <p:spPr bwMode="auto">
          <a:xfrm>
            <a:off x="4770439" y="3886200"/>
            <a:ext cx="3407616" cy="2938462"/>
          </a:xfrm>
          <a:prstGeom prst="rect">
            <a:avLst/>
          </a:prstGeom>
          <a:noFill/>
        </p:spPr>
      </p:pic>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Emission Nebulae: HII Regions</a:t>
            </a:r>
            <a:endParaRPr lang="en-US" dirty="0"/>
          </a:p>
        </p:txBody>
      </p:sp>
      <p:sp>
        <p:nvSpPr>
          <p:cNvPr id="5" name="TextBox 4"/>
          <p:cNvSpPr txBox="1"/>
          <p:nvPr/>
        </p:nvSpPr>
        <p:spPr>
          <a:xfrm>
            <a:off x="304800" y="914400"/>
            <a:ext cx="4876800" cy="5632310"/>
          </a:xfrm>
          <a:prstGeom prst="rect">
            <a:avLst/>
          </a:prstGeom>
          <a:noFill/>
        </p:spPr>
        <p:txBody>
          <a:bodyPr wrap="square" rtlCol="0">
            <a:spAutoFit/>
          </a:bodyPr>
          <a:lstStyle/>
          <a:p>
            <a:r>
              <a:rPr lang="en-US" b="0" dirty="0" smtClean="0">
                <a:solidFill>
                  <a:srgbClr val="000000"/>
                </a:solidFill>
              </a:rPr>
              <a:t>An </a:t>
            </a:r>
            <a:r>
              <a:rPr lang="en-US" dirty="0" smtClean="0">
                <a:solidFill>
                  <a:srgbClr val="000000"/>
                </a:solidFill>
              </a:rPr>
              <a:t>emission nebula </a:t>
            </a:r>
            <a:r>
              <a:rPr lang="en-US" b="0" dirty="0" smtClean="0">
                <a:solidFill>
                  <a:srgbClr val="000000"/>
                </a:solidFill>
              </a:rPr>
              <a:t>is one that contains strong emission lines.</a:t>
            </a:r>
          </a:p>
          <a:p>
            <a:endParaRPr lang="en-US" b="0" dirty="0" smtClean="0">
              <a:solidFill>
                <a:schemeClr val="bg2"/>
              </a:solidFill>
            </a:endParaRPr>
          </a:p>
          <a:p>
            <a:r>
              <a:rPr lang="en-US" b="0" dirty="0" smtClean="0">
                <a:solidFill>
                  <a:srgbClr val="000000"/>
                </a:solidFill>
              </a:rPr>
              <a:t>The total mass in an emission nebula ranges from 100-10,000 M</a:t>
            </a:r>
            <a:r>
              <a:rPr lang="en-US" b="0" baseline="-25000" dirty="0" smtClean="0">
                <a:solidFill>
                  <a:srgbClr val="000000"/>
                </a:solidFill>
                <a:latin typeface="Wingdings"/>
                <a:ea typeface="Wingdings"/>
                <a:cs typeface="Wingdings"/>
              </a:rPr>
              <a:t></a:t>
            </a:r>
            <a:r>
              <a:rPr lang="en-US" b="0" dirty="0" smtClean="0">
                <a:solidFill>
                  <a:srgbClr val="000000"/>
                </a:solidFill>
              </a:rPr>
              <a:t> scattered over a few light years. The gas in an emission nebula has a density ~ 1,000 H atoms cm</a:t>
            </a:r>
            <a:r>
              <a:rPr lang="en-US" b="0" baseline="30000" dirty="0" smtClean="0">
                <a:solidFill>
                  <a:srgbClr val="000000"/>
                </a:solidFill>
              </a:rPr>
              <a:t>-3</a:t>
            </a:r>
            <a:r>
              <a:rPr lang="en-US" b="0" dirty="0" smtClean="0">
                <a:solidFill>
                  <a:srgbClr val="000000"/>
                </a:solidFill>
              </a:rPr>
              <a:t>.</a:t>
            </a:r>
          </a:p>
          <a:p>
            <a:endParaRPr lang="en-US" b="0" dirty="0" smtClean="0">
              <a:solidFill>
                <a:srgbClr val="000000"/>
              </a:solidFill>
            </a:endParaRPr>
          </a:p>
          <a:p>
            <a:r>
              <a:rPr lang="en-US" b="0" dirty="0" smtClean="0">
                <a:solidFill>
                  <a:srgbClr val="000000"/>
                </a:solidFill>
              </a:rPr>
              <a:t>Emission nebulae are found near hot O and B stars. Such stars emit copious amounts of UV that can easily ionize H atoms. Emission</a:t>
            </a:r>
            <a:r>
              <a:rPr lang="en-US" dirty="0" smtClean="0">
                <a:solidFill>
                  <a:srgbClr val="000000"/>
                </a:solidFill>
              </a:rPr>
              <a:t> </a:t>
            </a:r>
            <a:r>
              <a:rPr lang="en-US" b="0" dirty="0" smtClean="0">
                <a:solidFill>
                  <a:srgbClr val="000000"/>
                </a:solidFill>
              </a:rPr>
              <a:t>nebulae (</a:t>
            </a:r>
            <a:r>
              <a:rPr lang="en-US" dirty="0" smtClean="0">
                <a:solidFill>
                  <a:srgbClr val="000000"/>
                </a:solidFill>
              </a:rPr>
              <a:t>HII regions</a:t>
            </a:r>
            <a:r>
              <a:rPr lang="en-US" b="0" dirty="0" smtClean="0">
                <a:solidFill>
                  <a:srgbClr val="000000"/>
                </a:solidFill>
              </a:rPr>
              <a:t>) are composed primarily of ionized hydrogen (HII). </a:t>
            </a:r>
          </a:p>
        </p:txBody>
      </p:sp>
      <p:pic>
        <p:nvPicPr>
          <p:cNvPr id="6" name="Picture 5"/>
          <p:cNvPicPr>
            <a:picLocks noChangeAspect="1"/>
          </p:cNvPicPr>
          <p:nvPr/>
        </p:nvPicPr>
        <p:blipFill>
          <a:blip r:embed="rId2"/>
          <a:stretch>
            <a:fillRect/>
          </a:stretch>
        </p:blipFill>
        <p:spPr>
          <a:xfrm>
            <a:off x="5411449" y="990600"/>
            <a:ext cx="3427751" cy="3733800"/>
          </a:xfrm>
          <a:prstGeom prst="rect">
            <a:avLst/>
          </a:prstGeom>
        </p:spPr>
      </p:pic>
      <p:sp>
        <p:nvSpPr>
          <p:cNvPr id="7" name="TextBox 6"/>
          <p:cNvSpPr txBox="1"/>
          <p:nvPr/>
        </p:nvSpPr>
        <p:spPr>
          <a:xfrm>
            <a:off x="5334000" y="4724400"/>
            <a:ext cx="4038600" cy="830997"/>
          </a:xfrm>
          <a:prstGeom prst="rect">
            <a:avLst/>
          </a:prstGeom>
          <a:noFill/>
        </p:spPr>
        <p:txBody>
          <a:bodyPr wrap="square" rtlCol="0">
            <a:spAutoFit/>
          </a:bodyPr>
          <a:lstStyle/>
          <a:p>
            <a:r>
              <a:rPr lang="en-US" b="0" dirty="0" smtClean="0">
                <a:solidFill>
                  <a:srgbClr val="000000"/>
                </a:solidFill>
              </a:rPr>
              <a:t>Emission, reflection and dark nebulae in Orion.</a:t>
            </a:r>
            <a:endParaRPr lang="en-US" b="0" dirty="0">
              <a:solidFill>
                <a:srgbClr val="000000"/>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Emission Nebulae: HII Regions</a:t>
            </a:r>
            <a:endParaRPr lang="en-US" dirty="0"/>
          </a:p>
        </p:txBody>
      </p:sp>
      <p:pic>
        <p:nvPicPr>
          <p:cNvPr id="8" name="Picture 7"/>
          <p:cNvPicPr>
            <a:picLocks noChangeAspect="1"/>
          </p:cNvPicPr>
          <p:nvPr/>
        </p:nvPicPr>
        <p:blipFill>
          <a:blip r:embed="rId2"/>
          <a:stretch>
            <a:fillRect/>
          </a:stretch>
        </p:blipFill>
        <p:spPr>
          <a:xfrm>
            <a:off x="1676400" y="3048000"/>
            <a:ext cx="5743527" cy="3327400"/>
          </a:xfrm>
          <a:prstGeom prst="rect">
            <a:avLst/>
          </a:prstGeom>
        </p:spPr>
      </p:pic>
      <p:sp>
        <p:nvSpPr>
          <p:cNvPr id="10" name="TextBox 9"/>
          <p:cNvSpPr txBox="1"/>
          <p:nvPr/>
        </p:nvSpPr>
        <p:spPr>
          <a:xfrm>
            <a:off x="533400" y="990600"/>
            <a:ext cx="8001000" cy="1938992"/>
          </a:xfrm>
          <a:prstGeom prst="rect">
            <a:avLst/>
          </a:prstGeom>
          <a:noFill/>
        </p:spPr>
        <p:txBody>
          <a:bodyPr wrap="square" rtlCol="0">
            <a:spAutoFit/>
          </a:bodyPr>
          <a:lstStyle/>
          <a:p>
            <a:r>
              <a:rPr lang="en-US" sz="2000" b="0" dirty="0" smtClean="0">
                <a:solidFill>
                  <a:srgbClr val="000000"/>
                </a:solidFill>
              </a:rPr>
              <a:t>UV photons can easily ionize Hydrogen. </a:t>
            </a:r>
            <a:r>
              <a:rPr lang="en-US" sz="2000" dirty="0" smtClean="0">
                <a:solidFill>
                  <a:srgbClr val="000000"/>
                </a:solidFill>
              </a:rPr>
              <a:t>H II regions </a:t>
            </a:r>
            <a:r>
              <a:rPr lang="en-US" sz="2000" b="0" dirty="0" smtClean="0">
                <a:solidFill>
                  <a:srgbClr val="000000"/>
                </a:solidFill>
              </a:rPr>
              <a:t>are clouds of glowing low density gas and plasma that contain a large amount of ionized H. Free electrons can recombine with protons and usually get captured in a high energy level. As the </a:t>
            </a:r>
            <a:r>
              <a:rPr lang="en-US" sz="2000" dirty="0" smtClean="0">
                <a:solidFill>
                  <a:srgbClr val="000000"/>
                </a:solidFill>
              </a:rPr>
              <a:t>electron cascades </a:t>
            </a:r>
            <a:r>
              <a:rPr lang="en-US" sz="2000" b="0" dirty="0" smtClean="0">
                <a:solidFill>
                  <a:srgbClr val="000000"/>
                </a:solidFill>
              </a:rPr>
              <a:t>downward through the atom’s energy levels toward the ground state, the atom emits photons with lower energy and longer wavelength than the photons that originally caused the ionization.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Reflection Nebulae</a:t>
            </a:r>
            <a:endParaRPr lang="en-US" dirty="0"/>
          </a:p>
        </p:txBody>
      </p:sp>
      <p:sp>
        <p:nvSpPr>
          <p:cNvPr id="6" name="TextBox 5"/>
          <p:cNvSpPr txBox="1"/>
          <p:nvPr/>
        </p:nvSpPr>
        <p:spPr>
          <a:xfrm>
            <a:off x="609600" y="990600"/>
            <a:ext cx="4800600" cy="4093428"/>
          </a:xfrm>
          <a:prstGeom prst="rect">
            <a:avLst/>
          </a:prstGeom>
          <a:noFill/>
        </p:spPr>
        <p:txBody>
          <a:bodyPr wrap="square" rtlCol="0">
            <a:spAutoFit/>
          </a:bodyPr>
          <a:lstStyle/>
          <a:p>
            <a:r>
              <a:rPr lang="en-US" sz="2000" dirty="0" smtClean="0">
                <a:solidFill>
                  <a:srgbClr val="000000"/>
                </a:solidFill>
              </a:rPr>
              <a:t>Reflection nebulae </a:t>
            </a:r>
            <a:r>
              <a:rPr lang="en-US" sz="2000" b="0" dirty="0" smtClean="0">
                <a:solidFill>
                  <a:srgbClr val="000000"/>
                </a:solidFill>
              </a:rPr>
              <a:t>are clouds of dust that that do not emit their own light, but reflect and scatter the light of nearby stars. </a:t>
            </a:r>
          </a:p>
          <a:p>
            <a:endParaRPr lang="en-US" sz="2000" b="0" dirty="0" smtClean="0">
              <a:solidFill>
                <a:srgbClr val="000000"/>
              </a:solidFill>
            </a:endParaRPr>
          </a:p>
          <a:p>
            <a:endParaRPr lang="en-US" sz="2000" b="0" dirty="0" smtClean="0">
              <a:solidFill>
                <a:srgbClr val="000000"/>
              </a:solidFill>
            </a:endParaRPr>
          </a:p>
          <a:p>
            <a:r>
              <a:rPr lang="en-US" sz="2000" b="0" dirty="0" smtClean="0">
                <a:solidFill>
                  <a:srgbClr val="000000"/>
                </a:solidFill>
              </a:rPr>
              <a:t>Fine dust in the </a:t>
            </a:r>
            <a:r>
              <a:rPr lang="en-US" sz="2000" dirty="0" smtClean="0">
                <a:solidFill>
                  <a:srgbClr val="000000"/>
                </a:solidFill>
              </a:rPr>
              <a:t>Witch Head Nebula </a:t>
            </a:r>
            <a:r>
              <a:rPr lang="en-US" sz="2000" b="0" dirty="0" smtClean="0">
                <a:solidFill>
                  <a:srgbClr val="000000"/>
                </a:solidFill>
              </a:rPr>
              <a:t>nebula reflects the light from </a:t>
            </a:r>
            <a:r>
              <a:rPr lang="en-US" sz="2000" b="0" dirty="0" err="1" smtClean="0">
                <a:solidFill>
                  <a:srgbClr val="000000"/>
                </a:solidFill>
              </a:rPr>
              <a:t>Rigel</a:t>
            </a:r>
            <a:r>
              <a:rPr lang="en-US" sz="2000" b="0" dirty="0" smtClean="0">
                <a:solidFill>
                  <a:srgbClr val="000000"/>
                </a:solidFill>
              </a:rPr>
              <a:t>.</a:t>
            </a:r>
          </a:p>
          <a:p>
            <a:endParaRPr lang="en-US" sz="2000" b="0" dirty="0" smtClean="0">
              <a:solidFill>
                <a:srgbClr val="000000"/>
              </a:solidFill>
            </a:endParaRPr>
          </a:p>
          <a:p>
            <a:r>
              <a:rPr lang="en-US" sz="2000" dirty="0" smtClean="0">
                <a:solidFill>
                  <a:srgbClr val="000000"/>
                </a:solidFill>
              </a:rPr>
              <a:t>Dust grains reflect blue light more efficiently than red.  </a:t>
            </a:r>
            <a:r>
              <a:rPr lang="en-US" sz="2000" b="0" dirty="0" smtClean="0">
                <a:solidFill>
                  <a:srgbClr val="000000"/>
                </a:solidFill>
              </a:rPr>
              <a:t>A similar effects makes our sky look blue.</a:t>
            </a:r>
          </a:p>
          <a:p>
            <a:endParaRPr lang="en-US" sz="2000" b="0" dirty="0" smtClean="0">
              <a:solidFill>
                <a:srgbClr val="000000"/>
              </a:solidFill>
            </a:endParaRPr>
          </a:p>
          <a:p>
            <a:endParaRPr lang="en-US" sz="2000" b="0" dirty="0" smtClean="0">
              <a:solidFill>
                <a:srgbClr val="000000"/>
              </a:solidFill>
            </a:endParaRPr>
          </a:p>
        </p:txBody>
      </p:sp>
      <p:pic>
        <p:nvPicPr>
          <p:cNvPr id="7" name="Picture 6"/>
          <p:cNvPicPr>
            <a:picLocks noChangeAspect="1"/>
          </p:cNvPicPr>
          <p:nvPr/>
        </p:nvPicPr>
        <p:blipFill>
          <a:blip r:embed="rId2"/>
          <a:stretch>
            <a:fillRect/>
          </a:stretch>
        </p:blipFill>
        <p:spPr>
          <a:xfrm>
            <a:off x="5596647" y="990600"/>
            <a:ext cx="3242553" cy="4267200"/>
          </a:xfrm>
          <a:prstGeom prst="rect">
            <a:avLst/>
          </a:prstGeom>
        </p:spPr>
      </p:pic>
      <p:sp>
        <p:nvSpPr>
          <p:cNvPr id="9" name="TextBox 8"/>
          <p:cNvSpPr txBox="1"/>
          <p:nvPr/>
        </p:nvSpPr>
        <p:spPr>
          <a:xfrm>
            <a:off x="5486400" y="5305961"/>
            <a:ext cx="3505200" cy="1323439"/>
          </a:xfrm>
          <a:prstGeom prst="rect">
            <a:avLst/>
          </a:prstGeom>
          <a:noFill/>
        </p:spPr>
        <p:txBody>
          <a:bodyPr wrap="square" rtlCol="0">
            <a:spAutoFit/>
          </a:bodyPr>
          <a:lstStyle/>
          <a:p>
            <a:r>
              <a:rPr lang="en-US" sz="2000" b="0" dirty="0" smtClean="0">
                <a:solidFill>
                  <a:srgbClr val="000000"/>
                </a:solidFill>
              </a:rPr>
              <a:t>The </a:t>
            </a:r>
            <a:r>
              <a:rPr lang="en-US" sz="2000" dirty="0" smtClean="0">
                <a:solidFill>
                  <a:srgbClr val="000000"/>
                </a:solidFill>
              </a:rPr>
              <a:t>Witch Head Nebula </a:t>
            </a:r>
            <a:r>
              <a:rPr lang="en-US" sz="2000" b="0" dirty="0" smtClean="0">
                <a:solidFill>
                  <a:srgbClr val="000000"/>
                </a:solidFill>
              </a:rPr>
              <a:t>glows primarily by light reflected from </a:t>
            </a:r>
            <a:r>
              <a:rPr lang="en-US" sz="2000" b="0" dirty="0" err="1" smtClean="0">
                <a:solidFill>
                  <a:srgbClr val="000000"/>
                </a:solidFill>
              </a:rPr>
              <a:t>Rigel</a:t>
            </a:r>
            <a:r>
              <a:rPr lang="en-US" sz="2000" b="0" dirty="0" smtClean="0">
                <a:solidFill>
                  <a:srgbClr val="000000"/>
                </a:solidFill>
              </a:rPr>
              <a:t>, located just outside the top right corner of the image. </a:t>
            </a:r>
            <a:endParaRPr lang="en-US" sz="2000" b="0" dirty="0">
              <a:solidFill>
                <a:srgbClr val="000000"/>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3"/>
          <p:cNvSpPr>
            <a:spLocks noGrp="1"/>
          </p:cNvSpPr>
          <p:nvPr>
            <p:ph type="ftr" sz="quarter" idx="10"/>
          </p:nvPr>
        </p:nvSpPr>
        <p:spPr/>
        <p:txBody>
          <a:bodyPr/>
          <a:lstStyle/>
          <a:p>
            <a:r>
              <a:rPr lang="en-GB"/>
              <a:t>© 2014 Pearson Education, Inc.</a:t>
            </a:r>
          </a:p>
        </p:txBody>
      </p:sp>
      <p:pic>
        <p:nvPicPr>
          <p:cNvPr id="79889" name="Picture 17" descr="19_00_CO"/>
          <p:cNvPicPr>
            <a:picLocks noChangeAspect="1" noChangeArrowheads="1"/>
          </p:cNvPicPr>
          <p:nvPr/>
        </p:nvPicPr>
        <p:blipFill>
          <a:blip r:embed="rId3"/>
          <a:srcRect/>
          <a:stretch>
            <a:fillRect/>
          </a:stretch>
        </p:blipFill>
        <p:spPr bwMode="auto">
          <a:xfrm>
            <a:off x="1138238" y="1241425"/>
            <a:ext cx="6864350" cy="4371975"/>
          </a:xfrm>
          <a:prstGeom prst="rect">
            <a:avLst/>
          </a:prstGeom>
          <a:noFill/>
        </p:spPr>
      </p:pic>
      <p:sp>
        <p:nvSpPr>
          <p:cNvPr id="79874" name="Text Box 3"/>
          <p:cNvSpPr txBox="1">
            <a:spLocks noChangeArrowheads="1"/>
          </p:cNvSpPr>
          <p:nvPr/>
        </p:nvSpPr>
        <p:spPr bwMode="auto">
          <a:xfrm>
            <a:off x="284163" y="5957888"/>
            <a:ext cx="8501062" cy="519112"/>
          </a:xfrm>
          <a:prstGeom prst="rect">
            <a:avLst/>
          </a:prstGeom>
          <a:noFill/>
          <a:ln w="9525">
            <a:noFill/>
            <a:miter lim="800000"/>
            <a:headEnd/>
            <a:tailEnd/>
          </a:ln>
        </p:spPr>
        <p:txBody>
          <a:bodyPr wrap="none">
            <a:prstTxWarp prst="textNoShape">
              <a:avLst/>
            </a:prstTxWarp>
            <a:spAutoFit/>
          </a:bodyPr>
          <a:lstStyle/>
          <a:p>
            <a:pPr eaLnBrk="0" hangingPunct="0"/>
            <a:r>
              <a:rPr lang="en-US" sz="2800" b="0">
                <a:latin typeface="Arial" pitchFamily="-108" charset="0"/>
              </a:rPr>
              <a:t>Disk:  ionization nebulae, blue stars </a:t>
            </a:r>
            <a:r>
              <a:rPr lang="en-US" sz="2800" b="0">
                <a:sym typeface="Symbol" pitchFamily="-108" charset="2"/>
              </a:rPr>
              <a:t></a:t>
            </a:r>
            <a:r>
              <a:rPr lang="en-US" sz="2800" b="0">
                <a:latin typeface="Arial" pitchFamily="-108" charset="0"/>
              </a:rPr>
              <a:t> star formation</a:t>
            </a:r>
          </a:p>
        </p:txBody>
      </p:sp>
      <p:sp>
        <p:nvSpPr>
          <p:cNvPr id="79875" name="Text Box 4"/>
          <p:cNvSpPr txBox="1">
            <a:spLocks noChangeArrowheads="1"/>
          </p:cNvSpPr>
          <p:nvPr/>
        </p:nvSpPr>
        <p:spPr bwMode="auto">
          <a:xfrm>
            <a:off x="76200" y="273050"/>
            <a:ext cx="9067800" cy="946150"/>
          </a:xfrm>
          <a:prstGeom prst="rect">
            <a:avLst/>
          </a:prstGeom>
          <a:noFill/>
          <a:ln w="9525">
            <a:noFill/>
            <a:miter lim="800000"/>
            <a:headEnd/>
            <a:tailEnd/>
          </a:ln>
        </p:spPr>
        <p:txBody>
          <a:bodyPr>
            <a:prstTxWarp prst="textNoShape">
              <a:avLst/>
            </a:prstTxWarp>
            <a:spAutoFit/>
          </a:bodyPr>
          <a:lstStyle/>
          <a:p>
            <a:pPr eaLnBrk="0" hangingPunct="0"/>
            <a:r>
              <a:rPr lang="en-US" sz="2800" b="0">
                <a:latin typeface="Arial" pitchFamily="-108" charset="0"/>
              </a:rPr>
              <a:t>Halo: no ionization nebulae, no blue stars                                                       						 </a:t>
            </a:r>
            <a:r>
              <a:rPr lang="en-US" sz="2800" b="0">
                <a:sym typeface="Symbol" pitchFamily="-108" charset="2"/>
              </a:rPr>
              <a:t></a:t>
            </a:r>
            <a:r>
              <a:rPr lang="en-US" sz="2800" b="0">
                <a:latin typeface="Arial" pitchFamily="-108" charset="0"/>
              </a:rPr>
              <a:t> no star formation</a:t>
            </a:r>
          </a:p>
        </p:txBody>
      </p:sp>
      <p:sp>
        <p:nvSpPr>
          <p:cNvPr id="79890" name="Line 5"/>
          <p:cNvSpPr>
            <a:spLocks noChangeShapeType="1"/>
          </p:cNvSpPr>
          <p:nvPr/>
        </p:nvSpPr>
        <p:spPr bwMode="auto">
          <a:xfrm>
            <a:off x="685800" y="762000"/>
            <a:ext cx="2362200" cy="1219200"/>
          </a:xfrm>
          <a:prstGeom prst="line">
            <a:avLst/>
          </a:prstGeom>
          <a:noFill/>
          <a:ln w="28575">
            <a:solidFill>
              <a:srgbClr val="FF0000"/>
            </a:solidFill>
            <a:round/>
            <a:headEnd/>
            <a:tailEnd/>
          </a:ln>
        </p:spPr>
        <p:txBody>
          <a:bodyPr wrap="none" anchor="ctr">
            <a:prstTxWarp prst="textNoShape">
              <a:avLst/>
            </a:prstTxWarp>
          </a:bodyPr>
          <a:lstStyle/>
          <a:p>
            <a:endParaRPr lang="en-US"/>
          </a:p>
        </p:txBody>
      </p:sp>
      <p:sp>
        <p:nvSpPr>
          <p:cNvPr id="79891" name="Line 6"/>
          <p:cNvSpPr>
            <a:spLocks noChangeShapeType="1"/>
          </p:cNvSpPr>
          <p:nvPr/>
        </p:nvSpPr>
        <p:spPr bwMode="auto">
          <a:xfrm flipV="1">
            <a:off x="838200" y="3657600"/>
            <a:ext cx="1371600" cy="2133600"/>
          </a:xfrm>
          <a:prstGeom prst="line">
            <a:avLst/>
          </a:prstGeom>
          <a:noFill/>
          <a:ln w="28575">
            <a:solidFill>
              <a:srgbClr val="FF0000"/>
            </a:solidFill>
            <a:round/>
            <a:headEnd/>
            <a:tailEnd/>
          </a:ln>
        </p:spPr>
        <p:txBody>
          <a:bodyPr wrap="none" anchor="ctr">
            <a:prstTxWarp prst="textNoShape">
              <a:avLst/>
            </a:prstTxWarp>
          </a:bodyPr>
          <a:lstStyle/>
          <a:p>
            <a:endParaRPr lang="en-US"/>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GB"/>
              <a:t>© 2014 Pearson Education, Inc.</a:t>
            </a:r>
          </a:p>
        </p:txBody>
      </p:sp>
      <p:pic>
        <p:nvPicPr>
          <p:cNvPr id="81923" name="Picture 6" descr="WhirlpoolGalaxy"/>
          <p:cNvPicPr>
            <a:picLocks noChangeAspect="1" noChangeArrowheads="1"/>
          </p:cNvPicPr>
          <p:nvPr/>
        </p:nvPicPr>
        <p:blipFill>
          <a:blip r:embed="rId3"/>
          <a:srcRect/>
          <a:stretch>
            <a:fillRect/>
          </a:stretch>
        </p:blipFill>
        <p:spPr bwMode="auto">
          <a:xfrm>
            <a:off x="484188" y="520700"/>
            <a:ext cx="4708525" cy="5905500"/>
          </a:xfrm>
          <a:prstGeom prst="rect">
            <a:avLst/>
          </a:prstGeom>
          <a:noFill/>
          <a:ln w="9525">
            <a:noFill/>
            <a:miter lim="800000"/>
            <a:headEnd/>
            <a:tailEnd/>
          </a:ln>
        </p:spPr>
      </p:pic>
      <p:sp>
        <p:nvSpPr>
          <p:cNvPr id="81935" name="Rectangle 15"/>
          <p:cNvSpPr>
            <a:spLocks noGrp="1" noChangeArrowheads="1"/>
          </p:cNvSpPr>
          <p:nvPr>
            <p:ph type="body" idx="1"/>
          </p:nvPr>
        </p:nvSpPr>
        <p:spPr>
          <a:xfrm>
            <a:off x="5462588" y="568325"/>
            <a:ext cx="3132137" cy="5680075"/>
          </a:xfrm>
        </p:spPr>
        <p:txBody>
          <a:bodyPr/>
          <a:lstStyle/>
          <a:p>
            <a:r>
              <a:rPr lang="en-US"/>
              <a:t>Much of the star formation in the disk happens in the spiral arms.</a:t>
            </a:r>
          </a:p>
          <a:p>
            <a:endParaRPr lang="en-US"/>
          </a:p>
          <a:p>
            <a:endParaRPr lang="en-US"/>
          </a:p>
          <a:p>
            <a:endParaRPr lang="en-US"/>
          </a:p>
          <a:p>
            <a:endParaRPr lang="en-US"/>
          </a:p>
          <a:p>
            <a:endParaRPr lang="en-US"/>
          </a:p>
          <a:p>
            <a:r>
              <a:rPr lang="en-US"/>
              <a:t>Whirlpool Galaxy</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ooter Placeholder 3"/>
          <p:cNvSpPr>
            <a:spLocks noGrp="1"/>
          </p:cNvSpPr>
          <p:nvPr>
            <p:ph type="ftr" sz="quarter" idx="10"/>
          </p:nvPr>
        </p:nvSpPr>
        <p:spPr/>
        <p:txBody>
          <a:bodyPr/>
          <a:lstStyle/>
          <a:p>
            <a:r>
              <a:rPr lang="en-GB"/>
              <a:t>© 2014 Pearson Education, Inc.</a:t>
            </a:r>
          </a:p>
        </p:txBody>
      </p:sp>
      <p:sp>
        <p:nvSpPr>
          <p:cNvPr id="83987" name="Rectangle 19"/>
          <p:cNvSpPr>
            <a:spLocks noGrp="1" noChangeArrowheads="1"/>
          </p:cNvSpPr>
          <p:nvPr>
            <p:ph type="body" idx="1"/>
          </p:nvPr>
        </p:nvSpPr>
        <p:spPr>
          <a:xfrm>
            <a:off x="5480050" y="550863"/>
            <a:ext cx="3114675" cy="5697537"/>
          </a:xfrm>
        </p:spPr>
        <p:txBody>
          <a:bodyPr/>
          <a:lstStyle/>
          <a:p>
            <a:r>
              <a:rPr lang="en-US"/>
              <a:t>Much of the star formation in the disk happens in the spiral arms.</a:t>
            </a:r>
          </a:p>
          <a:p>
            <a:endParaRPr lang="en-US"/>
          </a:p>
          <a:p>
            <a:endParaRPr lang="en-US"/>
          </a:p>
          <a:p>
            <a:endParaRPr lang="en-US"/>
          </a:p>
          <a:p>
            <a:endParaRPr lang="en-US"/>
          </a:p>
          <a:p>
            <a:endParaRPr lang="en-US"/>
          </a:p>
          <a:p>
            <a:r>
              <a:rPr lang="en-US"/>
              <a:t>Whirlpool Galaxy</a:t>
            </a:r>
          </a:p>
        </p:txBody>
      </p:sp>
      <p:pic>
        <p:nvPicPr>
          <p:cNvPr id="83969" name="Picture 9" descr="WhirlpoolGalaxy"/>
          <p:cNvPicPr>
            <a:picLocks noChangeAspect="1" noChangeArrowheads="1"/>
          </p:cNvPicPr>
          <p:nvPr/>
        </p:nvPicPr>
        <p:blipFill>
          <a:blip r:embed="rId3"/>
          <a:srcRect/>
          <a:stretch>
            <a:fillRect/>
          </a:stretch>
        </p:blipFill>
        <p:spPr bwMode="auto">
          <a:xfrm>
            <a:off x="484188" y="520700"/>
            <a:ext cx="4708525" cy="5905500"/>
          </a:xfrm>
          <a:prstGeom prst="rect">
            <a:avLst/>
          </a:prstGeom>
          <a:noFill/>
          <a:ln w="9525">
            <a:noFill/>
            <a:miter lim="800000"/>
            <a:headEnd/>
            <a:tailEnd/>
          </a:ln>
        </p:spPr>
      </p:pic>
      <p:sp>
        <p:nvSpPr>
          <p:cNvPr id="83972" name="Text Box 5"/>
          <p:cNvSpPr txBox="1">
            <a:spLocks noChangeArrowheads="1"/>
          </p:cNvSpPr>
          <p:nvPr/>
        </p:nvSpPr>
        <p:spPr bwMode="auto">
          <a:xfrm>
            <a:off x="5927725" y="2778125"/>
            <a:ext cx="2659063" cy="1187450"/>
          </a:xfrm>
          <a:prstGeom prst="rect">
            <a:avLst/>
          </a:prstGeom>
          <a:noFill/>
          <a:ln w="9525">
            <a:noFill/>
            <a:miter lim="800000"/>
            <a:headEnd/>
            <a:tailEnd/>
          </a:ln>
        </p:spPr>
        <p:txBody>
          <a:bodyPr wrap="none">
            <a:prstTxWarp prst="textNoShape">
              <a:avLst/>
            </a:prstTxWarp>
            <a:spAutoFit/>
          </a:bodyPr>
          <a:lstStyle/>
          <a:p>
            <a:pPr eaLnBrk="0" hangingPunct="0"/>
            <a:r>
              <a:rPr lang="en-US" b="0">
                <a:solidFill>
                  <a:schemeClr val="accent2"/>
                </a:solidFill>
                <a:latin typeface="Arial" pitchFamily="-108" charset="0"/>
              </a:rPr>
              <a:t>Ionization nebulae</a:t>
            </a:r>
          </a:p>
          <a:p>
            <a:pPr eaLnBrk="0" hangingPunct="0"/>
            <a:r>
              <a:rPr lang="en-US" b="0">
                <a:solidFill>
                  <a:schemeClr val="accent2"/>
                </a:solidFill>
                <a:latin typeface="Arial" pitchFamily="-108" charset="0"/>
              </a:rPr>
              <a:t>Blue stars</a:t>
            </a:r>
          </a:p>
          <a:p>
            <a:pPr eaLnBrk="0" hangingPunct="0"/>
            <a:r>
              <a:rPr lang="en-US" b="0">
                <a:solidFill>
                  <a:schemeClr val="accent2"/>
                </a:solidFill>
                <a:latin typeface="Arial" pitchFamily="-108" charset="0"/>
              </a:rPr>
              <a:t>Gas clouds</a:t>
            </a:r>
          </a:p>
        </p:txBody>
      </p:sp>
      <p:sp>
        <p:nvSpPr>
          <p:cNvPr id="83973" name="Line 15"/>
          <p:cNvSpPr>
            <a:spLocks noChangeShapeType="1"/>
          </p:cNvSpPr>
          <p:nvPr/>
        </p:nvSpPr>
        <p:spPr bwMode="auto">
          <a:xfrm flipH="1" flipV="1">
            <a:off x="4876800" y="2362200"/>
            <a:ext cx="1066800" cy="609600"/>
          </a:xfrm>
          <a:prstGeom prst="line">
            <a:avLst/>
          </a:prstGeom>
          <a:noFill/>
          <a:ln w="38100">
            <a:solidFill>
              <a:schemeClr val="accent2"/>
            </a:solidFill>
            <a:round/>
            <a:headEnd/>
            <a:tailEnd/>
          </a:ln>
        </p:spPr>
        <p:txBody>
          <a:bodyPr>
            <a:prstTxWarp prst="textNoShape">
              <a:avLst/>
            </a:prstTxWarp>
          </a:bodyPr>
          <a:lstStyle/>
          <a:p>
            <a:endParaRPr lang="en-US"/>
          </a:p>
        </p:txBody>
      </p:sp>
      <p:sp>
        <p:nvSpPr>
          <p:cNvPr id="83974" name="Line 16"/>
          <p:cNvSpPr>
            <a:spLocks noChangeShapeType="1"/>
          </p:cNvSpPr>
          <p:nvPr/>
        </p:nvSpPr>
        <p:spPr bwMode="auto">
          <a:xfrm flipH="1" flipV="1">
            <a:off x="5105400" y="2895600"/>
            <a:ext cx="838200" cy="457200"/>
          </a:xfrm>
          <a:prstGeom prst="line">
            <a:avLst/>
          </a:prstGeom>
          <a:noFill/>
          <a:ln w="38100">
            <a:solidFill>
              <a:schemeClr val="accent2"/>
            </a:solidFill>
            <a:round/>
            <a:headEnd/>
            <a:tailEnd/>
          </a:ln>
        </p:spPr>
        <p:txBody>
          <a:bodyPr>
            <a:prstTxWarp prst="textNoShape">
              <a:avLst/>
            </a:prstTxWarp>
          </a:bodyPr>
          <a:lstStyle/>
          <a:p>
            <a:endParaRPr lang="en-US"/>
          </a:p>
        </p:txBody>
      </p:sp>
      <p:sp>
        <p:nvSpPr>
          <p:cNvPr id="83975" name="Line 17"/>
          <p:cNvSpPr>
            <a:spLocks noChangeShapeType="1"/>
          </p:cNvSpPr>
          <p:nvPr/>
        </p:nvSpPr>
        <p:spPr bwMode="auto">
          <a:xfrm flipH="1" flipV="1">
            <a:off x="4953000" y="3048000"/>
            <a:ext cx="990600" cy="685800"/>
          </a:xfrm>
          <a:prstGeom prst="line">
            <a:avLst/>
          </a:prstGeom>
          <a:noFill/>
          <a:ln w="38100">
            <a:solidFill>
              <a:schemeClr val="accent2"/>
            </a:solidFill>
            <a:round/>
            <a:headEnd/>
            <a:tailEnd/>
          </a:ln>
        </p:spPr>
        <p:txBody>
          <a:bodyPr>
            <a:prstTxWarp prst="textNoShape">
              <a:avLst/>
            </a:prstTxWarp>
          </a:bodyPr>
          <a:lstStyle/>
          <a:p>
            <a:endParaRPr lang="en-US"/>
          </a:p>
        </p:txBody>
      </p:sp>
      <p:pic>
        <p:nvPicPr>
          <p:cNvPr id="83976" name="Picture 10" descr="InteractiveFig">
            <a:hlinkClick r:id="rId4"/>
          </p:cNvPr>
          <p:cNvPicPr>
            <a:picLocks noChangeAspect="1" noChangeArrowheads="1"/>
          </p:cNvPicPr>
          <p:nvPr/>
        </p:nvPicPr>
        <p:blipFill>
          <a:blip r:embed="rId5"/>
          <a:srcRect/>
          <a:stretch>
            <a:fillRect/>
          </a:stretch>
        </p:blipFill>
        <p:spPr bwMode="auto">
          <a:xfrm>
            <a:off x="4165600" y="6413500"/>
            <a:ext cx="1130300" cy="206375"/>
          </a:xfrm>
          <a:prstGeom prst="rect">
            <a:avLst/>
          </a:prstGeom>
          <a:noFill/>
          <a:ln w="9525">
            <a:noFill/>
            <a:miter lim="800000"/>
            <a:headEnd/>
            <a:tailEnd/>
          </a:ln>
        </p:spPr>
      </p:pic>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4" descr="WhirlpoolGalaxy"/>
          <p:cNvPicPr>
            <a:picLocks noChangeAspect="1" noChangeArrowheads="1"/>
          </p:cNvPicPr>
          <p:nvPr/>
        </p:nvPicPr>
        <p:blipFill>
          <a:blip r:embed="rId3"/>
          <a:srcRect/>
          <a:stretch>
            <a:fillRect/>
          </a:stretch>
        </p:blipFill>
        <p:spPr bwMode="auto">
          <a:xfrm>
            <a:off x="304800" y="1676400"/>
            <a:ext cx="2804863" cy="3517900"/>
          </a:xfrm>
          <a:prstGeom prst="rect">
            <a:avLst/>
          </a:prstGeom>
          <a:noFill/>
          <a:ln w="9525">
            <a:noFill/>
            <a:miter lim="800000"/>
            <a:headEnd/>
            <a:tailEnd/>
          </a:ln>
        </p:spPr>
      </p:pic>
      <p:sp>
        <p:nvSpPr>
          <p:cNvPr id="6" name="TextBox 5"/>
          <p:cNvSpPr txBox="1"/>
          <p:nvPr/>
        </p:nvSpPr>
        <p:spPr>
          <a:xfrm>
            <a:off x="3276600" y="639426"/>
            <a:ext cx="5486400" cy="6370974"/>
          </a:xfrm>
          <a:prstGeom prst="rect">
            <a:avLst/>
          </a:prstGeom>
          <a:noFill/>
        </p:spPr>
        <p:txBody>
          <a:bodyPr wrap="square" rtlCol="0">
            <a:spAutoFit/>
          </a:bodyPr>
          <a:lstStyle/>
          <a:p>
            <a:r>
              <a:rPr lang="en-US" b="0" dirty="0" smtClean="0">
                <a:solidFill>
                  <a:srgbClr val="000000"/>
                </a:solidFill>
              </a:rPr>
              <a:t>Most of the stars, gas and dust in our Galaxy rotate around the center of the galaxy at almost the same speed. Any rigid pattern of stars could not persist after some time.</a:t>
            </a:r>
          </a:p>
          <a:p>
            <a:endParaRPr lang="en-US" b="0" dirty="0" smtClean="0">
              <a:solidFill>
                <a:srgbClr val="000000"/>
              </a:solidFill>
            </a:endParaRPr>
          </a:p>
          <a:p>
            <a:r>
              <a:rPr lang="en-US" b="0" dirty="0" smtClean="0">
                <a:solidFill>
                  <a:srgbClr val="000000"/>
                </a:solidFill>
              </a:rPr>
              <a:t>The </a:t>
            </a:r>
            <a:r>
              <a:rPr lang="en-US" dirty="0" smtClean="0">
                <a:solidFill>
                  <a:srgbClr val="000000"/>
                </a:solidFill>
              </a:rPr>
              <a:t>density-wave model </a:t>
            </a:r>
            <a:r>
              <a:rPr lang="en-US" b="0" dirty="0" smtClean="0">
                <a:solidFill>
                  <a:srgbClr val="000000"/>
                </a:solidFill>
              </a:rPr>
              <a:t>posits that the spirals are actually density-waves that travel around the disk just like ripples on water. These waves move around the galaxy more slowly than do stars, dust and gas.</a:t>
            </a:r>
          </a:p>
          <a:p>
            <a:endParaRPr lang="en-US" b="0" dirty="0" smtClean="0">
              <a:solidFill>
                <a:srgbClr val="000000"/>
              </a:solidFill>
            </a:endParaRPr>
          </a:p>
          <a:p>
            <a:r>
              <a:rPr lang="en-US" dirty="0" smtClean="0">
                <a:solidFill>
                  <a:srgbClr val="000000"/>
                </a:solidFill>
              </a:rPr>
              <a:t>A density wave compresses the gases</a:t>
            </a:r>
            <a:r>
              <a:rPr lang="en-US" b="0" dirty="0" smtClean="0">
                <a:solidFill>
                  <a:srgbClr val="000000"/>
                </a:solidFill>
              </a:rPr>
              <a:t> in the interstellar medium and this </a:t>
            </a:r>
            <a:r>
              <a:rPr lang="en-US" dirty="0" smtClean="0">
                <a:solidFill>
                  <a:srgbClr val="000000"/>
                </a:solidFill>
              </a:rPr>
              <a:t>leads eventually to star formation</a:t>
            </a:r>
            <a:r>
              <a:rPr lang="en-US" b="0" dirty="0" smtClean="0">
                <a:solidFill>
                  <a:srgbClr val="000000"/>
                </a:solidFill>
              </a:rPr>
              <a:t>.</a:t>
            </a:r>
          </a:p>
          <a:p>
            <a:endParaRPr lang="en-US" b="0" dirty="0">
              <a:solidFill>
                <a:srgbClr val="000000"/>
              </a:solidFill>
            </a:endParaRPr>
          </a:p>
        </p:txBody>
      </p:sp>
      <p:sp>
        <p:nvSpPr>
          <p:cNvPr id="7" name="Title 1"/>
          <p:cNvSpPr>
            <a:spLocks noGrp="1"/>
          </p:cNvSpPr>
          <p:nvPr>
            <p:ph type="title"/>
          </p:nvPr>
        </p:nvSpPr>
        <p:spPr>
          <a:xfrm>
            <a:off x="0" y="0"/>
            <a:ext cx="9144000" cy="579438"/>
          </a:xfrm>
        </p:spPr>
        <p:txBody>
          <a:bodyPr/>
          <a:lstStyle/>
          <a:p>
            <a:r>
              <a:rPr lang="en-US" dirty="0" smtClean="0"/>
              <a:t>Density-Wave Model of Spiral Arms</a:t>
            </a:r>
            <a:endParaRPr lang="en-US" dirty="0"/>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Density-Wave Model of Spiral Arms</a:t>
            </a:r>
            <a:endParaRPr lang="en-US" dirty="0"/>
          </a:p>
        </p:txBody>
      </p:sp>
      <p:pic>
        <p:nvPicPr>
          <p:cNvPr id="5" name="Picture 4"/>
          <p:cNvPicPr>
            <a:picLocks noChangeAspect="1"/>
          </p:cNvPicPr>
          <p:nvPr/>
        </p:nvPicPr>
        <p:blipFill>
          <a:blip r:embed="rId2"/>
          <a:stretch>
            <a:fillRect/>
          </a:stretch>
        </p:blipFill>
        <p:spPr>
          <a:xfrm>
            <a:off x="4267200" y="1295400"/>
            <a:ext cx="4621000" cy="4419600"/>
          </a:xfrm>
          <a:prstGeom prst="rect">
            <a:avLst/>
          </a:prstGeom>
        </p:spPr>
      </p:pic>
      <p:sp>
        <p:nvSpPr>
          <p:cNvPr id="6" name="TextBox 5"/>
          <p:cNvSpPr txBox="1"/>
          <p:nvPr/>
        </p:nvSpPr>
        <p:spPr>
          <a:xfrm>
            <a:off x="381000" y="1066800"/>
            <a:ext cx="3810000" cy="5632311"/>
          </a:xfrm>
          <a:prstGeom prst="rect">
            <a:avLst/>
          </a:prstGeom>
          <a:noFill/>
        </p:spPr>
        <p:txBody>
          <a:bodyPr wrap="square" rtlCol="0">
            <a:spAutoFit/>
          </a:bodyPr>
          <a:lstStyle/>
          <a:p>
            <a:r>
              <a:rPr lang="en-US" sz="2000" dirty="0" smtClean="0">
                <a:solidFill>
                  <a:srgbClr val="000000"/>
                </a:solidFill>
              </a:rPr>
              <a:t>A spiral arm </a:t>
            </a:r>
            <a:r>
              <a:rPr lang="en-US" sz="2000" b="0" dirty="0" smtClean="0">
                <a:solidFill>
                  <a:srgbClr val="000000"/>
                </a:solidFill>
              </a:rPr>
              <a:t>is a region where the density of material is higher than in the surrounding parts of a galaxy. </a:t>
            </a:r>
          </a:p>
          <a:p>
            <a:endParaRPr lang="en-US" sz="2000" b="0" dirty="0" smtClean="0">
              <a:solidFill>
                <a:srgbClr val="000000"/>
              </a:solidFill>
            </a:endParaRPr>
          </a:p>
          <a:p>
            <a:r>
              <a:rPr lang="en-US" sz="2000" dirty="0" smtClean="0">
                <a:solidFill>
                  <a:srgbClr val="000000"/>
                </a:solidFill>
              </a:rPr>
              <a:t>Interstellar matter </a:t>
            </a:r>
            <a:r>
              <a:rPr lang="en-US" sz="2000" b="0" dirty="0" smtClean="0">
                <a:solidFill>
                  <a:srgbClr val="000000"/>
                </a:solidFill>
              </a:rPr>
              <a:t>moves around the galactic center rapidly (shown by the red arrows) and </a:t>
            </a:r>
            <a:r>
              <a:rPr lang="en-US" sz="2000" dirty="0" smtClean="0">
                <a:solidFill>
                  <a:srgbClr val="000000"/>
                </a:solidFill>
              </a:rPr>
              <a:t>is compressed as it passes through the slow-moving spiral arms </a:t>
            </a:r>
            <a:r>
              <a:rPr lang="en-US" sz="2000" b="0" dirty="0" smtClean="0">
                <a:solidFill>
                  <a:srgbClr val="000000"/>
                </a:solidFill>
              </a:rPr>
              <a:t>(whose motion is shown by the blue arrows). </a:t>
            </a:r>
          </a:p>
          <a:p>
            <a:endParaRPr lang="en-US" sz="2000" b="0" dirty="0" smtClean="0">
              <a:solidFill>
                <a:srgbClr val="000000"/>
              </a:solidFill>
            </a:endParaRPr>
          </a:p>
          <a:p>
            <a:r>
              <a:rPr lang="en-US" sz="2000" b="0" dirty="0" smtClean="0">
                <a:solidFill>
                  <a:srgbClr val="000000"/>
                </a:solidFill>
              </a:rPr>
              <a:t>This </a:t>
            </a:r>
            <a:r>
              <a:rPr lang="en-US" sz="2000" dirty="0" smtClean="0">
                <a:solidFill>
                  <a:srgbClr val="000000"/>
                </a:solidFill>
              </a:rPr>
              <a:t>compression triggers star formation </a:t>
            </a:r>
            <a:r>
              <a:rPr lang="en-US" sz="2000" b="0" dirty="0" smtClean="0">
                <a:solidFill>
                  <a:srgbClr val="000000"/>
                </a:solidFill>
              </a:rPr>
              <a:t>in the interstellar matter, so that new stars appear on the “downstream” side of the densest part of the spiral arm.</a:t>
            </a:r>
          </a:p>
          <a:p>
            <a:endParaRPr lang="en-US" sz="2000" b="0" dirty="0">
              <a:solidFill>
                <a:srgbClr val="000000"/>
              </a:solidFil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GB"/>
              <a:t>© 2014 Pearson Education, Inc.</a:t>
            </a:r>
          </a:p>
        </p:txBody>
      </p:sp>
      <p:sp>
        <p:nvSpPr>
          <p:cNvPr id="90121" name="Rectangle 9"/>
          <p:cNvSpPr>
            <a:spLocks noGrp="1" noChangeArrowheads="1"/>
          </p:cNvSpPr>
          <p:nvPr>
            <p:ph type="title"/>
          </p:nvPr>
        </p:nvSpPr>
        <p:spPr/>
        <p:txBody>
          <a:bodyPr/>
          <a:lstStyle/>
          <a:p>
            <a:r>
              <a:rPr lang="en-US"/>
              <a:t>What have we learned?</a:t>
            </a:r>
          </a:p>
        </p:txBody>
      </p:sp>
      <p:sp>
        <p:nvSpPr>
          <p:cNvPr id="90122" name="Rectangle 10"/>
          <p:cNvSpPr>
            <a:spLocks noGrp="1" noChangeArrowheads="1"/>
          </p:cNvSpPr>
          <p:nvPr>
            <p:ph type="body" idx="1"/>
          </p:nvPr>
        </p:nvSpPr>
        <p:spPr/>
        <p:txBody>
          <a:bodyPr/>
          <a:lstStyle/>
          <a:p>
            <a:r>
              <a:rPr lang="en-US" sz="2400" b="1"/>
              <a:t>How is gas recycled in our galaxy?</a:t>
            </a:r>
            <a:endParaRPr lang="en-US" sz="2400"/>
          </a:p>
          <a:p>
            <a:pPr lvl="1"/>
            <a:r>
              <a:rPr lang="en-US" sz="2400"/>
              <a:t>Gas from dying stars mixes new elements into the interstellar medium, which slowly cools, making the molecular clouds where stars form.</a:t>
            </a:r>
          </a:p>
          <a:p>
            <a:pPr lvl="1"/>
            <a:r>
              <a:rPr lang="en-US" sz="2400"/>
              <a:t>Those stars will eventually return much of their matter to interstellar space.</a:t>
            </a:r>
          </a:p>
          <a:p>
            <a:r>
              <a:rPr lang="en-US" sz="2400" b="1"/>
              <a:t>Where do stars tend to form in our galaxy?</a:t>
            </a:r>
            <a:endParaRPr lang="en-US" sz="2400"/>
          </a:p>
          <a:p>
            <a:pPr lvl="1"/>
            <a:r>
              <a:rPr lang="en-US" sz="2400"/>
              <a:t>Active star-forming regions contain molecular clouds, hot stars, and ionization nebulae.</a:t>
            </a:r>
          </a:p>
          <a:p>
            <a:pPr lvl="1"/>
            <a:r>
              <a:rPr lang="en-US" sz="2400"/>
              <a:t>Much of the star formation in our galaxy happens in the spiral arms.</a:t>
            </a:r>
          </a:p>
        </p:txBody>
      </p:sp>
    </p:spTree>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GB"/>
              <a:t>© 2014 Pearson Education, Inc.</a:t>
            </a:r>
          </a:p>
        </p:txBody>
      </p:sp>
      <p:sp>
        <p:nvSpPr>
          <p:cNvPr id="91145" name="Rectangle 9"/>
          <p:cNvSpPr>
            <a:spLocks noGrp="1" noChangeArrowheads="1"/>
          </p:cNvSpPr>
          <p:nvPr>
            <p:ph type="title"/>
          </p:nvPr>
        </p:nvSpPr>
        <p:spPr/>
        <p:txBody>
          <a:bodyPr/>
          <a:lstStyle/>
          <a:p>
            <a:r>
              <a:rPr lang="en-US"/>
              <a:t>19.3 The History of the Milky Way</a:t>
            </a:r>
          </a:p>
        </p:txBody>
      </p:sp>
      <p:sp>
        <p:nvSpPr>
          <p:cNvPr id="91146" name="Rectangle 10"/>
          <p:cNvSpPr>
            <a:spLocks noGrp="1" noChangeArrowheads="1"/>
          </p:cNvSpPr>
          <p:nvPr>
            <p:ph type="body" idx="1"/>
          </p:nvPr>
        </p:nvSpPr>
        <p:spPr/>
        <p:txBody>
          <a:bodyPr/>
          <a:lstStyle/>
          <a:p>
            <a:r>
              <a:rPr lang="en-US"/>
              <a:t>Our goals for learning:</a:t>
            </a:r>
          </a:p>
          <a:p>
            <a:pPr lvl="1"/>
            <a:r>
              <a:rPr lang="en-US" b="1"/>
              <a:t>What clues to our galaxy</a:t>
            </a:r>
            <a:r>
              <a:rPr lang="en-US" altLang="ja-JP" b="1">
                <a:cs typeface="ＭＳ Ｐゴシック" pitchFamily="-108" charset="-128"/>
              </a:rPr>
              <a:t>'</a:t>
            </a:r>
            <a:r>
              <a:rPr lang="en-US" altLang="ja-JP" b="1"/>
              <a:t>s history do halo stars hold?</a:t>
            </a:r>
          </a:p>
          <a:p>
            <a:pPr lvl="1"/>
            <a:r>
              <a:rPr lang="en-US" b="1"/>
              <a:t>How did our galaxy form?</a:t>
            </a:r>
            <a:endParaRPr lang="en-US"/>
          </a:p>
        </p:txBody>
      </p:sp>
    </p:spTree>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GB"/>
              <a:t>© 2014 Pearson Education, Inc.</a:t>
            </a:r>
          </a:p>
        </p:txBody>
      </p:sp>
      <p:sp>
        <p:nvSpPr>
          <p:cNvPr id="92171" name="Rectangle 11"/>
          <p:cNvSpPr>
            <a:spLocks noGrp="1" noChangeArrowheads="1"/>
          </p:cNvSpPr>
          <p:nvPr>
            <p:ph type="title"/>
          </p:nvPr>
        </p:nvSpPr>
        <p:spPr>
          <a:xfrm>
            <a:off x="0" y="0"/>
            <a:ext cx="9144000" cy="1066800"/>
          </a:xfrm>
        </p:spPr>
        <p:txBody>
          <a:bodyPr/>
          <a:lstStyle/>
          <a:p>
            <a:r>
              <a:rPr lang="en-US"/>
              <a:t>What clues to our galaxy</a:t>
            </a:r>
            <a:r>
              <a:rPr lang="en-US" altLang="ja-JP"/>
              <a:t>'s history do halo stars hold?</a:t>
            </a:r>
            <a:endParaRPr lang="en-US"/>
          </a:p>
        </p:txBody>
      </p:sp>
      <p:pic>
        <p:nvPicPr>
          <p:cNvPr id="92173" name="Picture 13" descr="19_00_CO"/>
          <p:cNvPicPr>
            <a:picLocks noChangeAspect="1" noChangeArrowheads="1"/>
          </p:cNvPicPr>
          <p:nvPr/>
        </p:nvPicPr>
        <p:blipFill>
          <a:blip r:embed="rId3"/>
          <a:srcRect/>
          <a:stretch>
            <a:fillRect/>
          </a:stretch>
        </p:blipFill>
        <p:spPr bwMode="auto">
          <a:xfrm>
            <a:off x="269875" y="1052513"/>
            <a:ext cx="8602663" cy="5481637"/>
          </a:xfrm>
          <a:prstGeom prst="rect">
            <a:avLst/>
          </a:prstGeom>
          <a:noFill/>
        </p:spPr>
      </p:pic>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ooter Placeholder 3"/>
          <p:cNvSpPr>
            <a:spLocks noGrp="1"/>
          </p:cNvSpPr>
          <p:nvPr>
            <p:ph type="ftr" sz="quarter" idx="10"/>
          </p:nvPr>
        </p:nvSpPr>
        <p:spPr/>
        <p:txBody>
          <a:bodyPr/>
          <a:lstStyle/>
          <a:p>
            <a:r>
              <a:rPr lang="en-GB"/>
              <a:t>© 2014 Pearson Education, Inc.</a:t>
            </a:r>
          </a:p>
        </p:txBody>
      </p:sp>
      <p:sp>
        <p:nvSpPr>
          <p:cNvPr id="97300" name="Rectangle 20"/>
          <p:cNvSpPr>
            <a:spLocks noGrp="1" noChangeArrowheads="1"/>
          </p:cNvSpPr>
          <p:nvPr>
            <p:ph type="body" idx="1"/>
          </p:nvPr>
        </p:nvSpPr>
        <p:spPr>
          <a:xfrm>
            <a:off x="6924675" y="1141413"/>
            <a:ext cx="1982788" cy="5106987"/>
          </a:xfrm>
        </p:spPr>
        <p:txBody>
          <a:bodyPr/>
          <a:lstStyle/>
          <a:p>
            <a:r>
              <a:rPr lang="en-US" sz="2400"/>
              <a:t>Halo stars formed first, then stopped.</a:t>
            </a:r>
          </a:p>
          <a:p>
            <a:endParaRPr lang="en-US" sz="2400"/>
          </a:p>
          <a:p>
            <a:endParaRPr lang="en-US" sz="2400"/>
          </a:p>
          <a:p>
            <a:r>
              <a:rPr lang="en-US" sz="2400"/>
              <a:t>Disk stars formed later, kept forming.</a:t>
            </a:r>
          </a:p>
        </p:txBody>
      </p:sp>
      <p:pic>
        <p:nvPicPr>
          <p:cNvPr id="97301" name="Picture 21" descr="19_00_CO"/>
          <p:cNvPicPr>
            <a:picLocks noChangeAspect="1" noChangeArrowheads="1"/>
          </p:cNvPicPr>
          <p:nvPr/>
        </p:nvPicPr>
        <p:blipFill>
          <a:blip r:embed="rId3"/>
          <a:srcRect/>
          <a:stretch>
            <a:fillRect/>
          </a:stretch>
        </p:blipFill>
        <p:spPr bwMode="auto">
          <a:xfrm>
            <a:off x="1360488" y="1644650"/>
            <a:ext cx="5594350" cy="3563938"/>
          </a:xfrm>
          <a:prstGeom prst="rect">
            <a:avLst/>
          </a:prstGeom>
          <a:noFill/>
        </p:spPr>
      </p:pic>
      <p:sp>
        <p:nvSpPr>
          <p:cNvPr id="97302" name="Text Box 3"/>
          <p:cNvSpPr txBox="1">
            <a:spLocks noChangeArrowheads="1"/>
          </p:cNvSpPr>
          <p:nvPr/>
        </p:nvSpPr>
        <p:spPr bwMode="auto">
          <a:xfrm>
            <a:off x="152400" y="293688"/>
            <a:ext cx="8907463" cy="946150"/>
          </a:xfrm>
          <a:prstGeom prst="rect">
            <a:avLst/>
          </a:prstGeom>
          <a:noFill/>
          <a:ln w="9525">
            <a:noFill/>
            <a:miter lim="800000"/>
            <a:headEnd/>
            <a:tailEnd/>
          </a:ln>
        </p:spPr>
        <p:txBody>
          <a:bodyPr>
            <a:prstTxWarp prst="textNoShape">
              <a:avLst/>
            </a:prstTxWarp>
            <a:spAutoFit/>
          </a:bodyPr>
          <a:lstStyle/>
          <a:p>
            <a:pPr eaLnBrk="0" hangingPunct="0"/>
            <a:r>
              <a:rPr lang="en-US" sz="2800" b="0">
                <a:latin typeface="Arial" pitchFamily="-108" charset="0"/>
              </a:rPr>
              <a:t>Halo Stars:</a:t>
            </a:r>
          </a:p>
          <a:p>
            <a:pPr eaLnBrk="0" hangingPunct="0"/>
            <a:r>
              <a:rPr lang="en-US" sz="2800" b="0">
                <a:latin typeface="Arial" pitchFamily="-108" charset="0"/>
              </a:rPr>
              <a:t>  0.02–0.2% heavy elements (O, Fe, …), only old stars</a:t>
            </a:r>
          </a:p>
        </p:txBody>
      </p:sp>
      <p:sp>
        <p:nvSpPr>
          <p:cNvPr id="97303" name="Text Box 4"/>
          <p:cNvSpPr txBox="1">
            <a:spLocks noChangeArrowheads="1"/>
          </p:cNvSpPr>
          <p:nvPr/>
        </p:nvSpPr>
        <p:spPr bwMode="auto">
          <a:xfrm>
            <a:off x="168275" y="5391150"/>
            <a:ext cx="6537325" cy="946150"/>
          </a:xfrm>
          <a:prstGeom prst="rect">
            <a:avLst/>
          </a:prstGeom>
          <a:noFill/>
          <a:ln w="9525">
            <a:noFill/>
            <a:miter lim="800000"/>
            <a:headEnd/>
            <a:tailEnd/>
          </a:ln>
        </p:spPr>
        <p:txBody>
          <a:bodyPr>
            <a:prstTxWarp prst="textNoShape">
              <a:avLst/>
            </a:prstTxWarp>
            <a:spAutoFit/>
          </a:bodyPr>
          <a:lstStyle/>
          <a:p>
            <a:pPr eaLnBrk="0" hangingPunct="0"/>
            <a:r>
              <a:rPr lang="en-US" sz="2800" b="0">
                <a:latin typeface="Arial" pitchFamily="-108" charset="0"/>
              </a:rPr>
              <a:t>Disk Stars:</a:t>
            </a:r>
          </a:p>
          <a:p>
            <a:pPr eaLnBrk="0" hangingPunct="0"/>
            <a:r>
              <a:rPr lang="en-US" sz="2800" b="0">
                <a:latin typeface="Arial" pitchFamily="-108" charset="0"/>
              </a:rPr>
              <a:t>  2% heavy elements, stars of all ages</a:t>
            </a:r>
            <a:endParaRPr lang="en-US" b="0">
              <a:latin typeface="Arial" pitchFamily="-108" charset="0"/>
            </a:endParaRPr>
          </a:p>
        </p:txBody>
      </p:sp>
      <p:sp>
        <p:nvSpPr>
          <p:cNvPr id="97304" name="Line 18"/>
          <p:cNvSpPr>
            <a:spLocks noChangeShapeType="1"/>
          </p:cNvSpPr>
          <p:nvPr/>
        </p:nvSpPr>
        <p:spPr bwMode="auto">
          <a:xfrm>
            <a:off x="1447800" y="1219200"/>
            <a:ext cx="1295400" cy="1066800"/>
          </a:xfrm>
          <a:prstGeom prst="line">
            <a:avLst/>
          </a:prstGeom>
          <a:noFill/>
          <a:ln w="28575">
            <a:solidFill>
              <a:srgbClr val="FF0000"/>
            </a:solidFill>
            <a:round/>
            <a:headEnd/>
            <a:tailEnd/>
          </a:ln>
        </p:spPr>
        <p:txBody>
          <a:bodyPr wrap="none" anchor="ctr">
            <a:prstTxWarp prst="textNoShape">
              <a:avLst/>
            </a:prstTxWarp>
          </a:bodyPr>
          <a:lstStyle/>
          <a:p>
            <a:endParaRPr lang="en-US"/>
          </a:p>
        </p:txBody>
      </p:sp>
      <p:sp>
        <p:nvSpPr>
          <p:cNvPr id="97305" name="Line 19"/>
          <p:cNvSpPr>
            <a:spLocks noChangeShapeType="1"/>
          </p:cNvSpPr>
          <p:nvPr/>
        </p:nvSpPr>
        <p:spPr bwMode="auto">
          <a:xfrm>
            <a:off x="1676400" y="1219200"/>
            <a:ext cx="4648200" cy="914400"/>
          </a:xfrm>
          <a:prstGeom prst="line">
            <a:avLst/>
          </a:prstGeom>
          <a:noFill/>
          <a:ln w="28575">
            <a:solidFill>
              <a:srgbClr val="FF0000"/>
            </a:solidFill>
            <a:round/>
            <a:headEnd/>
            <a:tailEnd/>
          </a:ln>
        </p:spPr>
        <p:txBody>
          <a:bodyPr wrap="none" anchor="ctr">
            <a:prstTxWarp prst="textNoShape">
              <a:avLst/>
            </a:prstTxWarp>
          </a:bodyPr>
          <a:lstStyle/>
          <a:p>
            <a:endParaRPr lang="en-US"/>
          </a:p>
        </p:txBody>
      </p:sp>
      <p:sp>
        <p:nvSpPr>
          <p:cNvPr id="97306" name="Line 20"/>
          <p:cNvSpPr>
            <a:spLocks noChangeShapeType="1"/>
          </p:cNvSpPr>
          <p:nvPr/>
        </p:nvSpPr>
        <p:spPr bwMode="auto">
          <a:xfrm flipV="1">
            <a:off x="1219200" y="3581400"/>
            <a:ext cx="838200" cy="1752600"/>
          </a:xfrm>
          <a:prstGeom prst="line">
            <a:avLst/>
          </a:prstGeom>
          <a:noFill/>
          <a:ln w="28575">
            <a:solidFill>
              <a:srgbClr val="FF0000"/>
            </a:solidFill>
            <a:round/>
            <a:headEnd/>
            <a:tailEnd/>
          </a:ln>
        </p:spPr>
        <p:txBody>
          <a:bodyPr wrap="none" anchor="ctr">
            <a:prstTxWarp prst="textNoShape">
              <a:avLst/>
            </a:prstTxWarp>
          </a:bodyPr>
          <a:lstStyle/>
          <a:p>
            <a:endParaRPr lang="en-US"/>
          </a:p>
        </p:txBody>
      </p:sp>
      <p:sp>
        <p:nvSpPr>
          <p:cNvPr id="97307" name="Line 21"/>
          <p:cNvSpPr>
            <a:spLocks noChangeShapeType="1"/>
          </p:cNvSpPr>
          <p:nvPr/>
        </p:nvSpPr>
        <p:spPr bwMode="auto">
          <a:xfrm flipV="1">
            <a:off x="1447800" y="3429000"/>
            <a:ext cx="4876800" cy="2057400"/>
          </a:xfrm>
          <a:prstGeom prst="line">
            <a:avLst/>
          </a:prstGeom>
          <a:noFill/>
          <a:ln w="28575">
            <a:solidFill>
              <a:srgbClr val="FF0000"/>
            </a:solidFill>
            <a:round/>
            <a:headEnd/>
            <a:tailEnd/>
          </a:ln>
        </p:spPr>
        <p:txBody>
          <a:bodyPr wrap="none" anchor="ctr">
            <a:prstTxWarp prst="textNoShape">
              <a:avLst/>
            </a:prstTxWarp>
          </a:bodyPr>
          <a:lstStyle/>
          <a:p>
            <a:endParaRPr lang="en-US"/>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GB"/>
              <a:t>© 2014 Pearson Education, Inc.</a:t>
            </a:r>
          </a:p>
        </p:txBody>
      </p:sp>
      <p:pic>
        <p:nvPicPr>
          <p:cNvPr id="99329" name="Picture 6" descr="19_18_Figure-Unanno"/>
          <p:cNvPicPr>
            <a:picLocks noChangeAspect="1" noChangeArrowheads="1"/>
          </p:cNvPicPr>
          <p:nvPr/>
        </p:nvPicPr>
        <p:blipFill>
          <a:blip r:embed="rId3"/>
          <a:srcRect l="1414" t="57074" r="1888" b="22758"/>
          <a:stretch>
            <a:fillRect/>
          </a:stretch>
        </p:blipFill>
        <p:spPr bwMode="auto">
          <a:xfrm>
            <a:off x="495300" y="1168400"/>
            <a:ext cx="8115300" cy="4711700"/>
          </a:xfrm>
          <a:prstGeom prst="rect">
            <a:avLst/>
          </a:prstGeom>
          <a:noFill/>
          <a:ln w="9525">
            <a:noFill/>
            <a:miter lim="800000"/>
            <a:headEnd/>
            <a:tailEnd/>
          </a:ln>
        </p:spPr>
      </p:pic>
      <p:sp>
        <p:nvSpPr>
          <p:cNvPr id="99339" name="Rectangle 11"/>
          <p:cNvSpPr>
            <a:spLocks noGrp="1" noChangeArrowheads="1"/>
          </p:cNvSpPr>
          <p:nvPr>
            <p:ph type="title"/>
          </p:nvPr>
        </p:nvSpPr>
        <p:spPr/>
        <p:txBody>
          <a:bodyPr/>
          <a:lstStyle/>
          <a:p>
            <a:r>
              <a:rPr lang="en-US"/>
              <a:t>How did our galaxy form?</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GB"/>
              <a:t>© 2014 Pearson Education, Inc.</a:t>
            </a:r>
          </a:p>
        </p:txBody>
      </p:sp>
      <p:sp>
        <p:nvSpPr>
          <p:cNvPr id="100365" name="Rectangle 13"/>
          <p:cNvSpPr>
            <a:spLocks noGrp="1" noChangeArrowheads="1"/>
          </p:cNvSpPr>
          <p:nvPr>
            <p:ph type="body" idx="1"/>
          </p:nvPr>
        </p:nvSpPr>
        <p:spPr>
          <a:xfrm>
            <a:off x="365125" y="6046788"/>
            <a:ext cx="8716963" cy="496887"/>
          </a:xfrm>
        </p:spPr>
        <p:txBody>
          <a:bodyPr/>
          <a:lstStyle/>
          <a:p>
            <a:pPr>
              <a:lnSpc>
                <a:spcPct val="90000"/>
              </a:lnSpc>
            </a:pPr>
            <a:r>
              <a:rPr lang="en-US"/>
              <a:t>Our galaxy formed from a cloud of intergalactic gas.</a:t>
            </a:r>
          </a:p>
        </p:txBody>
      </p:sp>
      <p:pic>
        <p:nvPicPr>
          <p:cNvPr id="100353" name="Picture 6" descr="19_18_Figure-Unanno"/>
          <p:cNvPicPr>
            <a:picLocks noChangeAspect="1" noChangeArrowheads="1"/>
          </p:cNvPicPr>
          <p:nvPr/>
        </p:nvPicPr>
        <p:blipFill>
          <a:blip r:embed="rId3"/>
          <a:srcRect l="1414" t="587" r="1888" b="75763"/>
          <a:stretch>
            <a:fillRect/>
          </a:stretch>
        </p:blipFill>
        <p:spPr bwMode="auto">
          <a:xfrm>
            <a:off x="495300" y="457200"/>
            <a:ext cx="8115300" cy="5524500"/>
          </a:xfrm>
          <a:prstGeom prst="rect">
            <a:avLst/>
          </a:prstGeom>
          <a:noFill/>
          <a:ln w="9525">
            <a:noFill/>
            <a:miter lim="800000"/>
            <a:headEnd/>
            <a:tailEnd/>
          </a:ln>
        </p:spPr>
      </p:pic>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GB"/>
              <a:t>© 2014 Pearson Education, Inc.</a:t>
            </a:r>
          </a:p>
        </p:txBody>
      </p:sp>
      <p:pic>
        <p:nvPicPr>
          <p:cNvPr id="102401" name="Picture 6" descr="19_18_Figure-Unanno"/>
          <p:cNvPicPr>
            <a:picLocks noChangeAspect="1" noChangeArrowheads="1"/>
          </p:cNvPicPr>
          <p:nvPr/>
        </p:nvPicPr>
        <p:blipFill>
          <a:blip r:embed="rId3"/>
          <a:srcRect l="1414" t="28807" r="1888" b="47491"/>
          <a:stretch>
            <a:fillRect/>
          </a:stretch>
        </p:blipFill>
        <p:spPr bwMode="auto">
          <a:xfrm>
            <a:off x="633413" y="422275"/>
            <a:ext cx="7839075" cy="5349875"/>
          </a:xfrm>
          <a:prstGeom prst="rect">
            <a:avLst/>
          </a:prstGeom>
          <a:noFill/>
          <a:ln w="9525">
            <a:noFill/>
            <a:miter lim="800000"/>
            <a:headEnd/>
            <a:tailEnd/>
          </a:ln>
        </p:spPr>
      </p:pic>
      <p:sp>
        <p:nvSpPr>
          <p:cNvPr id="102413" name="Rectangle 13"/>
          <p:cNvSpPr>
            <a:spLocks noGrp="1" noChangeArrowheads="1"/>
          </p:cNvSpPr>
          <p:nvPr>
            <p:ph type="body" idx="1"/>
          </p:nvPr>
        </p:nvSpPr>
        <p:spPr>
          <a:xfrm>
            <a:off x="365125" y="5873750"/>
            <a:ext cx="8229600" cy="600075"/>
          </a:xfrm>
        </p:spPr>
        <p:txBody>
          <a:bodyPr/>
          <a:lstStyle/>
          <a:p>
            <a:r>
              <a:rPr lang="en-US" sz="2400"/>
              <a:t>Halo stars formed first as gravity caused gas to contract.</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GB"/>
              <a:t>© 2014 Pearson Education, Inc.</a:t>
            </a:r>
          </a:p>
        </p:txBody>
      </p:sp>
      <p:pic>
        <p:nvPicPr>
          <p:cNvPr id="104449" name="Picture 6" descr="19_18_Figure-Unanno"/>
          <p:cNvPicPr>
            <a:picLocks noChangeAspect="1" noChangeArrowheads="1"/>
          </p:cNvPicPr>
          <p:nvPr/>
        </p:nvPicPr>
        <p:blipFill>
          <a:blip r:embed="rId3"/>
          <a:srcRect l="1414" t="57074" r="1888" b="22650"/>
          <a:stretch>
            <a:fillRect/>
          </a:stretch>
        </p:blipFill>
        <p:spPr bwMode="auto">
          <a:xfrm>
            <a:off x="495300" y="825500"/>
            <a:ext cx="8115300" cy="4737100"/>
          </a:xfrm>
          <a:prstGeom prst="rect">
            <a:avLst/>
          </a:prstGeom>
          <a:noFill/>
          <a:ln w="9525">
            <a:noFill/>
            <a:miter lim="800000"/>
            <a:headEnd/>
            <a:tailEnd/>
          </a:ln>
        </p:spPr>
      </p:pic>
      <p:sp>
        <p:nvSpPr>
          <p:cNvPr id="104461" name="Rectangle 13"/>
          <p:cNvSpPr>
            <a:spLocks noGrp="1" noChangeArrowheads="1"/>
          </p:cNvSpPr>
          <p:nvPr>
            <p:ph type="body" idx="1"/>
          </p:nvPr>
        </p:nvSpPr>
        <p:spPr>
          <a:xfrm>
            <a:off x="365125" y="5646738"/>
            <a:ext cx="8229600" cy="601662"/>
          </a:xfrm>
        </p:spPr>
        <p:txBody>
          <a:bodyPr/>
          <a:lstStyle/>
          <a:p>
            <a:r>
              <a:rPr lang="en-US"/>
              <a:t>Remaining gas settled into a spinning disk.</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GB"/>
              <a:t>© 2014 Pearson Education, Inc.</a:t>
            </a:r>
          </a:p>
        </p:txBody>
      </p:sp>
      <p:sp>
        <p:nvSpPr>
          <p:cNvPr id="106509" name="Rectangle 13"/>
          <p:cNvSpPr>
            <a:spLocks noGrp="1" noChangeArrowheads="1"/>
          </p:cNvSpPr>
          <p:nvPr>
            <p:ph type="body" idx="1"/>
          </p:nvPr>
        </p:nvSpPr>
        <p:spPr>
          <a:xfrm>
            <a:off x="365125" y="4933950"/>
            <a:ext cx="8229600" cy="1314450"/>
          </a:xfrm>
        </p:spPr>
        <p:txBody>
          <a:bodyPr/>
          <a:lstStyle/>
          <a:p>
            <a:r>
              <a:rPr lang="en-US"/>
              <a:t>Stars continuously form in disk as galaxy grows older.</a:t>
            </a:r>
          </a:p>
        </p:txBody>
      </p:sp>
      <p:pic>
        <p:nvPicPr>
          <p:cNvPr id="106497" name="Picture 6" descr="19_18_Figure-Unanno"/>
          <p:cNvPicPr>
            <a:picLocks noChangeAspect="1" noChangeArrowheads="1"/>
          </p:cNvPicPr>
          <p:nvPr/>
        </p:nvPicPr>
        <p:blipFill>
          <a:blip r:embed="rId3"/>
          <a:srcRect l="1414" t="81917" r="1888" b="5038"/>
          <a:stretch>
            <a:fillRect/>
          </a:stretch>
        </p:blipFill>
        <p:spPr bwMode="auto">
          <a:xfrm>
            <a:off x="514350" y="1524000"/>
            <a:ext cx="8115300" cy="3048000"/>
          </a:xfrm>
          <a:prstGeom prst="rect">
            <a:avLst/>
          </a:prstGeom>
          <a:noFill/>
          <a:ln w="9525">
            <a:noFill/>
            <a:miter lim="800000"/>
            <a:headEnd/>
            <a:tailEnd/>
          </a:ln>
        </p:spPr>
      </p:pic>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r>
              <a:rPr lang="en-GB"/>
              <a:t>© 2014 Pearson Education, Inc.</a:t>
            </a:r>
          </a:p>
        </p:txBody>
      </p:sp>
      <p:sp>
        <p:nvSpPr>
          <p:cNvPr id="110594" name="Text Box 6"/>
          <p:cNvSpPr txBox="1">
            <a:spLocks noChangeArrowheads="1"/>
          </p:cNvSpPr>
          <p:nvPr/>
        </p:nvSpPr>
        <p:spPr bwMode="auto">
          <a:xfrm>
            <a:off x="3200400" y="1676400"/>
            <a:ext cx="2209800" cy="284163"/>
          </a:xfrm>
          <a:prstGeom prst="rect">
            <a:avLst/>
          </a:prstGeom>
          <a:noFill/>
          <a:ln w="9525">
            <a:solidFill>
              <a:schemeClr val="tx1"/>
            </a:solidFill>
            <a:miter lim="800000"/>
            <a:headEnd/>
            <a:tailEnd/>
          </a:ln>
        </p:spPr>
        <p:txBody>
          <a:bodyPr>
            <a:prstTxWarp prst="textNoShape">
              <a:avLst/>
            </a:prstTxWarp>
            <a:spAutoFit/>
          </a:bodyPr>
          <a:lstStyle/>
          <a:p>
            <a:pPr eaLnBrk="0" hangingPunct="0"/>
            <a:r>
              <a:rPr lang="en-US" sz="1200" b="0"/>
              <a:t>Insert TCP 6e Figure 19.19</a:t>
            </a:r>
          </a:p>
        </p:txBody>
      </p:sp>
      <p:pic>
        <p:nvPicPr>
          <p:cNvPr id="110595" name="Picture 4" descr="19_19_Figure"/>
          <p:cNvPicPr>
            <a:picLocks noChangeAspect="1" noChangeArrowheads="1"/>
          </p:cNvPicPr>
          <p:nvPr/>
        </p:nvPicPr>
        <p:blipFill>
          <a:blip r:embed="rId3"/>
          <a:srcRect b="3787"/>
          <a:stretch>
            <a:fillRect/>
          </a:stretch>
        </p:blipFill>
        <p:spPr bwMode="auto">
          <a:xfrm>
            <a:off x="835025" y="355600"/>
            <a:ext cx="7470775" cy="5130800"/>
          </a:xfrm>
          <a:prstGeom prst="rect">
            <a:avLst/>
          </a:prstGeom>
          <a:noFill/>
          <a:ln w="9525">
            <a:noFill/>
            <a:miter lim="800000"/>
            <a:headEnd/>
            <a:tailEnd/>
          </a:ln>
        </p:spPr>
      </p:pic>
      <p:sp>
        <p:nvSpPr>
          <p:cNvPr id="110606" name="Rectangle 14"/>
          <p:cNvSpPr>
            <a:spLocks noGrp="1" noChangeArrowheads="1"/>
          </p:cNvSpPr>
          <p:nvPr>
            <p:ph type="body" idx="1"/>
          </p:nvPr>
        </p:nvSpPr>
        <p:spPr>
          <a:xfrm>
            <a:off x="365125" y="5526088"/>
            <a:ext cx="8229600" cy="722312"/>
          </a:xfrm>
        </p:spPr>
        <p:txBody>
          <a:bodyPr/>
          <a:lstStyle/>
          <a:p>
            <a:pPr>
              <a:lnSpc>
                <a:spcPct val="90000"/>
              </a:lnSpc>
            </a:pPr>
            <a:r>
              <a:rPr lang="en-US" sz="2400"/>
              <a:t>Detailed studies show that halo stars formed in clumps that later merged.</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GB"/>
              <a:t>© 2014 Pearson Education, Inc.</a:t>
            </a:r>
          </a:p>
        </p:txBody>
      </p:sp>
      <p:sp>
        <p:nvSpPr>
          <p:cNvPr id="112649" name="Rectangle 9"/>
          <p:cNvSpPr>
            <a:spLocks noGrp="1" noChangeArrowheads="1"/>
          </p:cNvSpPr>
          <p:nvPr>
            <p:ph type="title"/>
          </p:nvPr>
        </p:nvSpPr>
        <p:spPr/>
        <p:txBody>
          <a:bodyPr/>
          <a:lstStyle/>
          <a:p>
            <a:r>
              <a:rPr lang="en-US"/>
              <a:t>What have we learned?</a:t>
            </a:r>
          </a:p>
        </p:txBody>
      </p:sp>
      <p:sp>
        <p:nvSpPr>
          <p:cNvPr id="112650" name="Rectangle 10"/>
          <p:cNvSpPr>
            <a:spLocks noGrp="1" noChangeArrowheads="1"/>
          </p:cNvSpPr>
          <p:nvPr>
            <p:ph type="body" idx="1"/>
          </p:nvPr>
        </p:nvSpPr>
        <p:spPr/>
        <p:txBody>
          <a:bodyPr/>
          <a:lstStyle/>
          <a:p>
            <a:r>
              <a:rPr lang="en-US" b="1"/>
              <a:t>What clues to our galaxy</a:t>
            </a:r>
            <a:r>
              <a:rPr lang="en-US" altLang="ja-JP" b="1">
                <a:ea typeface="ＭＳ Ｐゴシック" pitchFamily="-108" charset="-128"/>
                <a:cs typeface="ＭＳ Ｐゴシック" pitchFamily="-108" charset="-128"/>
              </a:rPr>
              <a:t>'</a:t>
            </a:r>
            <a:r>
              <a:rPr lang="en-US" altLang="ja-JP" b="1"/>
              <a:t>s history do halo stars hold?</a:t>
            </a:r>
            <a:endParaRPr lang="en-US" altLang="ja-JP"/>
          </a:p>
          <a:p>
            <a:pPr lvl="1"/>
            <a:r>
              <a:rPr lang="en-US"/>
              <a:t>Halo stars are all old, with a smaller proportion of heavy elements than disk stars, indicating that the halo formed first.</a:t>
            </a:r>
          </a:p>
          <a:p>
            <a:r>
              <a:rPr lang="en-US" b="1"/>
              <a:t>How did our galaxy form?</a:t>
            </a:r>
            <a:endParaRPr lang="en-US"/>
          </a:p>
          <a:p>
            <a:pPr lvl="1"/>
            <a:r>
              <a:rPr lang="en-US"/>
              <a:t>Halo stars formed early in the galaxy</a:t>
            </a:r>
            <a:r>
              <a:rPr lang="en-US" altLang="ja-JP">
                <a:cs typeface="ＭＳ Ｐゴシック" pitchFamily="-108" charset="-128"/>
              </a:rPr>
              <a:t>'</a:t>
            </a:r>
            <a:r>
              <a:rPr lang="en-US" altLang="ja-JP"/>
              <a:t>s history; disk stars formed later, after much of the galaxy</a:t>
            </a:r>
            <a:r>
              <a:rPr lang="en-US" altLang="ja-JP">
                <a:cs typeface="ＭＳ Ｐゴシック" pitchFamily="-108" charset="-128"/>
              </a:rPr>
              <a:t>'</a:t>
            </a:r>
            <a:r>
              <a:rPr lang="en-US" altLang="ja-JP"/>
              <a:t>s gas settled into a spinning disk.</a:t>
            </a:r>
            <a:endParaRPr lang="en-US"/>
          </a:p>
        </p:txBody>
      </p:sp>
    </p:spTree>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GB"/>
              <a:t>© 2014 Pearson Education, Inc.</a:t>
            </a:r>
          </a:p>
        </p:txBody>
      </p:sp>
      <p:sp>
        <p:nvSpPr>
          <p:cNvPr id="113673" name="Rectangle 9"/>
          <p:cNvSpPr>
            <a:spLocks noGrp="1" noChangeArrowheads="1"/>
          </p:cNvSpPr>
          <p:nvPr>
            <p:ph type="title"/>
          </p:nvPr>
        </p:nvSpPr>
        <p:spPr/>
        <p:txBody>
          <a:bodyPr/>
          <a:lstStyle/>
          <a:p>
            <a:r>
              <a:rPr lang="en-US"/>
              <a:t>19.4 The Mysterious Galactic Center</a:t>
            </a:r>
          </a:p>
        </p:txBody>
      </p:sp>
      <p:sp>
        <p:nvSpPr>
          <p:cNvPr id="113674" name="Rectangle 10"/>
          <p:cNvSpPr>
            <a:spLocks noGrp="1" noChangeArrowheads="1"/>
          </p:cNvSpPr>
          <p:nvPr>
            <p:ph type="body" idx="1"/>
          </p:nvPr>
        </p:nvSpPr>
        <p:spPr/>
        <p:txBody>
          <a:bodyPr/>
          <a:lstStyle/>
          <a:p>
            <a:r>
              <a:rPr lang="en-US"/>
              <a:t>Our goals for learning:</a:t>
            </a:r>
          </a:p>
          <a:p>
            <a:pPr lvl="1"/>
            <a:r>
              <a:rPr lang="en-US" b="1"/>
              <a:t>What lies in the center of our galaxy?</a:t>
            </a:r>
          </a:p>
        </p:txBody>
      </p:sp>
    </p:spTree>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GB"/>
              <a:t>© 2014 Pearson Education, Inc.</a:t>
            </a:r>
          </a:p>
        </p:txBody>
      </p:sp>
      <p:sp>
        <p:nvSpPr>
          <p:cNvPr id="114698" name="Rectangle 10"/>
          <p:cNvSpPr>
            <a:spLocks noGrp="1" noChangeArrowheads="1"/>
          </p:cNvSpPr>
          <p:nvPr>
            <p:ph type="title"/>
          </p:nvPr>
        </p:nvSpPr>
        <p:spPr/>
        <p:txBody>
          <a:bodyPr/>
          <a:lstStyle/>
          <a:p>
            <a:r>
              <a:rPr lang="en-US"/>
              <a:t>What lies in the center of our galaxy?</a:t>
            </a:r>
          </a:p>
        </p:txBody>
      </p:sp>
      <p:pic>
        <p:nvPicPr>
          <p:cNvPr id="114700" name="Picture 12" descr="19_21_Figure"/>
          <p:cNvPicPr>
            <a:picLocks noChangeAspect="1" noChangeArrowheads="1"/>
          </p:cNvPicPr>
          <p:nvPr/>
        </p:nvPicPr>
        <p:blipFill>
          <a:blip r:embed="rId3"/>
          <a:srcRect b="2913"/>
          <a:stretch>
            <a:fillRect/>
          </a:stretch>
        </p:blipFill>
        <p:spPr bwMode="auto">
          <a:xfrm>
            <a:off x="1838325" y="781050"/>
            <a:ext cx="5473700" cy="5410200"/>
          </a:xfrm>
          <a:prstGeom prst="rect">
            <a:avLst/>
          </a:prstGeom>
          <a:noFill/>
        </p:spPr>
      </p:pic>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Galactic Center</a:t>
            </a:r>
            <a:endParaRPr lang="en-US" dirty="0"/>
          </a:p>
        </p:txBody>
      </p:sp>
      <p:pic>
        <p:nvPicPr>
          <p:cNvPr id="5" name="Picture 4"/>
          <p:cNvPicPr>
            <a:picLocks noChangeAspect="1"/>
          </p:cNvPicPr>
          <p:nvPr/>
        </p:nvPicPr>
        <p:blipFill>
          <a:blip r:embed="rId2"/>
          <a:stretch>
            <a:fillRect/>
          </a:stretch>
        </p:blipFill>
        <p:spPr>
          <a:xfrm>
            <a:off x="1295400" y="838200"/>
            <a:ext cx="6976533" cy="3957500"/>
          </a:xfrm>
          <a:prstGeom prst="rect">
            <a:avLst/>
          </a:prstGeom>
        </p:spPr>
      </p:pic>
      <p:sp>
        <p:nvSpPr>
          <p:cNvPr id="6" name="TextBox 5"/>
          <p:cNvSpPr txBox="1"/>
          <p:nvPr/>
        </p:nvSpPr>
        <p:spPr>
          <a:xfrm>
            <a:off x="838200" y="4953000"/>
            <a:ext cx="7696200" cy="1754327"/>
          </a:xfrm>
          <a:prstGeom prst="rect">
            <a:avLst/>
          </a:prstGeom>
          <a:noFill/>
        </p:spPr>
        <p:txBody>
          <a:bodyPr wrap="square" rtlCol="0">
            <a:spAutoFit/>
          </a:bodyPr>
          <a:lstStyle/>
          <a:p>
            <a:r>
              <a:rPr lang="en-US" sz="1800" b="0" dirty="0" smtClean="0">
                <a:solidFill>
                  <a:srgbClr val="000000"/>
                </a:solidFill>
              </a:rPr>
              <a:t>Schematic view of the central few parsecs of the galaxy (central molecular zone), showing the central black hole, </a:t>
            </a:r>
            <a:r>
              <a:rPr lang="en-US" sz="1800" b="0" dirty="0" err="1" smtClean="0">
                <a:solidFill>
                  <a:srgbClr val="000000"/>
                </a:solidFill>
              </a:rPr>
              <a:t>Sgr</a:t>
            </a:r>
            <a:r>
              <a:rPr lang="en-US" sz="1800" b="0" dirty="0" smtClean="0">
                <a:solidFill>
                  <a:srgbClr val="000000"/>
                </a:solidFill>
              </a:rPr>
              <a:t> A*, stars in the central star cluster, and the </a:t>
            </a:r>
            <a:r>
              <a:rPr lang="en-US" sz="1800" b="0" dirty="0" err="1" smtClean="0">
                <a:solidFill>
                  <a:srgbClr val="000000"/>
                </a:solidFill>
              </a:rPr>
              <a:t>circumnuclear</a:t>
            </a:r>
            <a:r>
              <a:rPr lang="en-US" sz="1800" b="0" dirty="0" smtClean="0">
                <a:solidFill>
                  <a:srgbClr val="000000"/>
                </a:solidFill>
              </a:rPr>
              <a:t> disk which contains dense molecular clouds.</a:t>
            </a:r>
          </a:p>
          <a:p>
            <a:r>
              <a:rPr lang="en-US" sz="1800" b="0" dirty="0" smtClean="0">
                <a:solidFill>
                  <a:srgbClr val="000000"/>
                </a:solidFill>
              </a:rPr>
              <a:t>The ring is inclined some 20 degrees with respect to the Galactic plane and rotates at about 110 km/</a:t>
            </a:r>
            <a:r>
              <a:rPr lang="en-US" sz="1800" b="0" dirty="0" err="1" smtClean="0">
                <a:solidFill>
                  <a:srgbClr val="000000"/>
                </a:solidFill>
              </a:rPr>
              <a:t>s</a:t>
            </a:r>
            <a:r>
              <a:rPr lang="en-US" sz="1800" b="0" dirty="0" smtClean="0">
                <a:solidFill>
                  <a:srgbClr val="000000"/>
                </a:solidFill>
              </a:rPr>
              <a:t>. The ring has very sharp boundaries implying a recent violent event like a supernova may have recently occurred. </a:t>
            </a:r>
            <a:endParaRPr lang="en-US" sz="1800" b="0" dirty="0">
              <a:solidFill>
                <a:srgbClr val="000000"/>
              </a:solidFill>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Black Holes in Hibernation</a:t>
            </a:r>
            <a:endParaRPr lang="en-US" dirty="0"/>
          </a:p>
        </p:txBody>
      </p:sp>
      <p:sp>
        <p:nvSpPr>
          <p:cNvPr id="7" name="TextBox 6"/>
          <p:cNvSpPr txBox="1"/>
          <p:nvPr/>
        </p:nvSpPr>
        <p:spPr>
          <a:xfrm>
            <a:off x="838200" y="1143000"/>
            <a:ext cx="7543800" cy="4154983"/>
          </a:xfrm>
          <a:prstGeom prst="rect">
            <a:avLst/>
          </a:prstGeom>
          <a:noFill/>
        </p:spPr>
        <p:txBody>
          <a:bodyPr wrap="square" rtlCol="0">
            <a:spAutoFit/>
          </a:bodyPr>
          <a:lstStyle/>
          <a:p>
            <a:r>
              <a:rPr lang="en-US" b="0" dirty="0" smtClean="0">
                <a:solidFill>
                  <a:srgbClr val="000000"/>
                </a:solidFill>
              </a:rPr>
              <a:t>To penetrate the dust and gas near the center of our galaxy astronomers typically observe this region in the infrared. </a:t>
            </a:r>
          </a:p>
          <a:p>
            <a:endParaRPr lang="en-US" b="0" dirty="0" smtClean="0">
              <a:solidFill>
                <a:srgbClr val="000000"/>
              </a:solidFill>
            </a:endParaRPr>
          </a:p>
          <a:p>
            <a:r>
              <a:rPr lang="en-US" b="0" dirty="0" smtClean="0">
                <a:solidFill>
                  <a:srgbClr val="000000"/>
                </a:solidFill>
              </a:rPr>
              <a:t>Infrared images show that the </a:t>
            </a:r>
            <a:r>
              <a:rPr lang="en-US" dirty="0" smtClean="0">
                <a:solidFill>
                  <a:srgbClr val="000000"/>
                </a:solidFill>
              </a:rPr>
              <a:t>density of stars </a:t>
            </a:r>
            <a:r>
              <a:rPr lang="en-US" b="0" dirty="0" smtClean="0">
                <a:solidFill>
                  <a:srgbClr val="000000"/>
                </a:solidFill>
              </a:rPr>
              <a:t>increases dramatically near the nucleus of a galaxy.</a:t>
            </a:r>
          </a:p>
          <a:p>
            <a:endParaRPr lang="en-US" b="0" dirty="0" smtClean="0">
              <a:solidFill>
                <a:srgbClr val="000000"/>
              </a:solidFill>
            </a:endParaRPr>
          </a:p>
          <a:p>
            <a:r>
              <a:rPr lang="en-US" b="0" dirty="0" smtClean="0">
                <a:solidFill>
                  <a:srgbClr val="000000"/>
                </a:solidFill>
              </a:rPr>
              <a:t>In our galaxy the density of stars near the sun is ~ 0.006 stars per cubic light-year</a:t>
            </a:r>
          </a:p>
          <a:p>
            <a:endParaRPr lang="en-US" b="0" dirty="0" smtClean="0">
              <a:solidFill>
                <a:srgbClr val="000000"/>
              </a:solidFill>
            </a:endParaRPr>
          </a:p>
          <a:p>
            <a:r>
              <a:rPr lang="en-US" b="0" dirty="0" smtClean="0">
                <a:solidFill>
                  <a:srgbClr val="000000"/>
                </a:solidFill>
              </a:rPr>
              <a:t>Near the center of our galaxy the density is ~10</a:t>
            </a:r>
            <a:r>
              <a:rPr lang="en-US" b="0" baseline="30000" dirty="0" smtClean="0">
                <a:solidFill>
                  <a:srgbClr val="000000"/>
                </a:solidFill>
              </a:rPr>
              <a:t>6</a:t>
            </a:r>
            <a:r>
              <a:rPr lang="en-US" b="0" dirty="0" smtClean="0">
                <a:solidFill>
                  <a:srgbClr val="000000"/>
                </a:solidFill>
              </a:rPr>
              <a:t> stars per cubic light-year</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Black Holes in Hibernation</a:t>
            </a:r>
            <a:endParaRPr lang="en-US" dirty="0"/>
          </a:p>
        </p:txBody>
      </p:sp>
      <p:sp>
        <p:nvSpPr>
          <p:cNvPr id="4" name="TextBox 3"/>
          <p:cNvSpPr txBox="1"/>
          <p:nvPr/>
        </p:nvSpPr>
        <p:spPr>
          <a:xfrm>
            <a:off x="533400" y="914400"/>
            <a:ext cx="4267200" cy="3785652"/>
          </a:xfrm>
          <a:prstGeom prst="rect">
            <a:avLst/>
          </a:prstGeom>
          <a:noFill/>
        </p:spPr>
        <p:txBody>
          <a:bodyPr wrap="square" rtlCol="0">
            <a:spAutoFit/>
          </a:bodyPr>
          <a:lstStyle/>
          <a:p>
            <a:r>
              <a:rPr lang="en-US" sz="2000" b="0" dirty="0" smtClean="0">
                <a:solidFill>
                  <a:srgbClr val="000000"/>
                </a:solidFill>
              </a:rPr>
              <a:t>To improve the spatial resolution of the IR observations of the galactic center astronomers employed </a:t>
            </a:r>
            <a:r>
              <a:rPr lang="en-US" sz="2000" dirty="0" smtClean="0">
                <a:solidFill>
                  <a:srgbClr val="000000"/>
                </a:solidFill>
              </a:rPr>
              <a:t>adaptive optics.</a:t>
            </a:r>
          </a:p>
          <a:p>
            <a:endParaRPr lang="en-US" sz="2000" b="0" dirty="0" smtClean="0">
              <a:solidFill>
                <a:srgbClr val="000000"/>
              </a:solidFill>
            </a:endParaRPr>
          </a:p>
          <a:p>
            <a:endParaRPr lang="en-US" sz="2000" b="0" dirty="0" smtClean="0">
              <a:solidFill>
                <a:srgbClr val="000000"/>
              </a:solidFill>
            </a:endParaRPr>
          </a:p>
          <a:p>
            <a:r>
              <a:rPr lang="en-US" sz="2000" b="0" dirty="0" smtClean="0">
                <a:solidFill>
                  <a:srgbClr val="000000"/>
                </a:solidFill>
              </a:rPr>
              <a:t>With adaptive optics the distorted and flickering  image of a star is compared to every few milliseconds to the point-like appearance it would have with the absence of turbulence. </a:t>
            </a:r>
          </a:p>
          <a:p>
            <a:r>
              <a:rPr lang="en-US" sz="2000" b="0" dirty="0" smtClean="0">
                <a:solidFill>
                  <a:srgbClr val="000000"/>
                </a:solidFill>
              </a:rPr>
              <a:t>The telescopes mirrors are slightly deformed in real time to compensate. </a:t>
            </a:r>
          </a:p>
        </p:txBody>
      </p:sp>
      <p:pic>
        <p:nvPicPr>
          <p:cNvPr id="5" name="Picture 4" descr="ghez.jpg"/>
          <p:cNvPicPr>
            <a:picLocks noChangeAspect="1"/>
          </p:cNvPicPr>
          <p:nvPr/>
        </p:nvPicPr>
        <p:blipFill>
          <a:blip r:embed="rId2"/>
          <a:stretch>
            <a:fillRect/>
          </a:stretch>
        </p:blipFill>
        <p:spPr>
          <a:xfrm>
            <a:off x="7010400" y="914400"/>
            <a:ext cx="1785937" cy="2524623"/>
          </a:xfrm>
          <a:prstGeom prst="rect">
            <a:avLst/>
          </a:prstGeom>
        </p:spPr>
      </p:pic>
      <p:pic>
        <p:nvPicPr>
          <p:cNvPr id="6" name="Picture 5" descr="genzel.jpg"/>
          <p:cNvPicPr>
            <a:picLocks noChangeAspect="1"/>
          </p:cNvPicPr>
          <p:nvPr/>
        </p:nvPicPr>
        <p:blipFill>
          <a:blip r:embed="rId3"/>
          <a:stretch>
            <a:fillRect/>
          </a:stretch>
        </p:blipFill>
        <p:spPr>
          <a:xfrm>
            <a:off x="4953000" y="914400"/>
            <a:ext cx="1698625" cy="2523404"/>
          </a:xfrm>
          <a:prstGeom prst="rect">
            <a:avLst/>
          </a:prstGeom>
        </p:spPr>
      </p:pic>
      <p:sp>
        <p:nvSpPr>
          <p:cNvPr id="8" name="TextBox 7"/>
          <p:cNvSpPr txBox="1"/>
          <p:nvPr/>
        </p:nvSpPr>
        <p:spPr>
          <a:xfrm>
            <a:off x="4953000" y="3657600"/>
            <a:ext cx="3962400" cy="1508105"/>
          </a:xfrm>
          <a:prstGeom prst="rect">
            <a:avLst/>
          </a:prstGeom>
          <a:noFill/>
        </p:spPr>
        <p:txBody>
          <a:bodyPr wrap="square" rtlCol="0">
            <a:spAutoFit/>
          </a:bodyPr>
          <a:lstStyle/>
          <a:p>
            <a:r>
              <a:rPr lang="en-US" sz="1800" b="0" dirty="0" err="1" smtClean="0">
                <a:solidFill>
                  <a:srgbClr val="000000"/>
                </a:solidFill>
              </a:rPr>
              <a:t>Reinhard</a:t>
            </a:r>
            <a:r>
              <a:rPr lang="en-US" sz="1800" b="0" dirty="0" smtClean="0">
                <a:solidFill>
                  <a:srgbClr val="000000"/>
                </a:solidFill>
              </a:rPr>
              <a:t> </a:t>
            </a:r>
            <a:r>
              <a:rPr lang="en-US" sz="1800" b="0" dirty="0" err="1" smtClean="0">
                <a:solidFill>
                  <a:srgbClr val="000000"/>
                </a:solidFill>
              </a:rPr>
              <a:t>Genzel</a:t>
            </a:r>
            <a:r>
              <a:rPr lang="en-US" sz="1800" b="0" dirty="0" smtClean="0">
                <a:solidFill>
                  <a:srgbClr val="000000"/>
                </a:solidFill>
              </a:rPr>
              <a:t> and Andrea </a:t>
            </a:r>
            <a:r>
              <a:rPr lang="en-US" sz="1800" b="0" dirty="0" err="1" smtClean="0">
                <a:solidFill>
                  <a:srgbClr val="000000"/>
                </a:solidFill>
              </a:rPr>
              <a:t>Ghez</a:t>
            </a:r>
            <a:r>
              <a:rPr lang="en-US" sz="1800" b="0" dirty="0" smtClean="0">
                <a:solidFill>
                  <a:srgbClr val="000000"/>
                </a:solidFill>
              </a:rPr>
              <a:t> mapped the orbits of stars close to the galactic center and showed that it must contain a </a:t>
            </a:r>
            <a:r>
              <a:rPr lang="en-US" sz="1800" b="0" dirty="0" err="1" smtClean="0">
                <a:solidFill>
                  <a:srgbClr val="000000"/>
                </a:solidFill>
              </a:rPr>
              <a:t>supermassive</a:t>
            </a:r>
            <a:r>
              <a:rPr lang="en-US" sz="1800" b="0" dirty="0" smtClean="0">
                <a:solidFill>
                  <a:srgbClr val="000000"/>
                </a:solidFill>
              </a:rPr>
              <a:t> black hole with a mass of about 4 ×10</a:t>
            </a:r>
            <a:r>
              <a:rPr lang="en-US" sz="1800" b="0" baseline="30000" dirty="0" smtClean="0">
                <a:solidFill>
                  <a:srgbClr val="000000"/>
                </a:solidFill>
              </a:rPr>
              <a:t>6</a:t>
            </a:r>
            <a:r>
              <a:rPr lang="en-US" sz="1800" b="0" dirty="0" smtClean="0">
                <a:solidFill>
                  <a:srgbClr val="000000"/>
                </a:solidFill>
              </a:rPr>
              <a:t> </a:t>
            </a:r>
            <a:r>
              <a:rPr lang="en-US" sz="1800" b="0" dirty="0" smtClean="0">
                <a:solidFill>
                  <a:schemeClr val="bg2"/>
                </a:solidFill>
              </a:rPr>
              <a:t>M</a:t>
            </a:r>
            <a:r>
              <a:rPr lang="en-US" sz="1800" b="0" baseline="-25000" dirty="0" smtClean="0">
                <a:solidFill>
                  <a:schemeClr val="bg2"/>
                </a:solidFill>
                <a:latin typeface="Wingdings"/>
                <a:ea typeface="Wingdings"/>
                <a:cs typeface="Wingdings"/>
              </a:rPr>
              <a:t></a:t>
            </a:r>
            <a:r>
              <a:rPr lang="en-US" sz="1800" b="0" dirty="0" smtClean="0">
                <a:solidFill>
                  <a:srgbClr val="000000"/>
                </a:solidFill>
              </a:rPr>
              <a:t>.  </a:t>
            </a:r>
            <a:endParaRPr lang="en-US" sz="1800" b="0" dirty="0">
              <a:solidFill>
                <a:srgbClr val="000000"/>
              </a:solidFill>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o.jpj.jpg"/>
          <p:cNvPicPr>
            <a:picLocks noChangeAspect="1"/>
          </p:cNvPicPr>
          <p:nvPr/>
        </p:nvPicPr>
        <p:blipFill>
          <a:blip r:embed="rId2"/>
          <a:stretch>
            <a:fillRect/>
          </a:stretch>
        </p:blipFill>
        <p:spPr>
          <a:xfrm>
            <a:off x="1676400" y="500480"/>
            <a:ext cx="5826125" cy="5062120"/>
          </a:xfrm>
          <a:prstGeom prst="rect">
            <a:avLst/>
          </a:prstGeom>
        </p:spPr>
      </p:pic>
      <p:sp>
        <p:nvSpPr>
          <p:cNvPr id="9" name="TextBox 8"/>
          <p:cNvSpPr txBox="1"/>
          <p:nvPr/>
        </p:nvSpPr>
        <p:spPr>
          <a:xfrm>
            <a:off x="1676400" y="5638800"/>
            <a:ext cx="5867400" cy="923330"/>
          </a:xfrm>
          <a:prstGeom prst="rect">
            <a:avLst/>
          </a:prstGeom>
          <a:noFill/>
        </p:spPr>
        <p:txBody>
          <a:bodyPr wrap="square" rtlCol="0">
            <a:spAutoFit/>
          </a:bodyPr>
          <a:lstStyle/>
          <a:p>
            <a:r>
              <a:rPr lang="en-US" sz="1800" b="0" dirty="0" smtClean="0">
                <a:solidFill>
                  <a:srgbClr val="000000"/>
                </a:solidFill>
              </a:rPr>
              <a:t>An example of the dramatic improvement of the ability of the Keck Telescopes to discern individual stars in the Galactic center when adaptive optics is used.</a:t>
            </a:r>
            <a:endParaRPr lang="en-US" sz="1800" b="0" dirty="0">
              <a:solidFill>
                <a:srgbClr val="000000"/>
              </a:solidFill>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84776"/>
          </a:xfrm>
        </p:spPr>
        <p:txBody>
          <a:bodyPr/>
          <a:lstStyle/>
          <a:p>
            <a:r>
              <a:rPr lang="en-US" b="0" dirty="0" smtClean="0">
                <a:solidFill>
                  <a:srgbClr val="000000"/>
                </a:solidFill>
              </a:rPr>
              <a:t>Galactic Center: Sagittarius A*</a:t>
            </a:r>
            <a:endParaRPr lang="en-US" dirty="0">
              <a:solidFill>
                <a:srgbClr val="000000"/>
              </a:solidFill>
            </a:endParaRPr>
          </a:p>
        </p:txBody>
      </p:sp>
      <p:pic>
        <p:nvPicPr>
          <p:cNvPr id="5" name="Picture 4"/>
          <p:cNvPicPr>
            <a:picLocks noChangeAspect="1"/>
          </p:cNvPicPr>
          <p:nvPr/>
        </p:nvPicPr>
        <p:blipFill>
          <a:blip r:embed="rId2"/>
          <a:stretch>
            <a:fillRect/>
          </a:stretch>
        </p:blipFill>
        <p:spPr>
          <a:xfrm>
            <a:off x="5155598" y="914400"/>
            <a:ext cx="3683602" cy="3657600"/>
          </a:xfrm>
          <a:prstGeom prst="rect">
            <a:avLst/>
          </a:prstGeom>
        </p:spPr>
      </p:pic>
      <p:sp>
        <p:nvSpPr>
          <p:cNvPr id="6" name="TextBox 5"/>
          <p:cNvSpPr txBox="1"/>
          <p:nvPr/>
        </p:nvSpPr>
        <p:spPr>
          <a:xfrm>
            <a:off x="533400" y="990600"/>
            <a:ext cx="4495800" cy="4524315"/>
          </a:xfrm>
          <a:prstGeom prst="rect">
            <a:avLst/>
          </a:prstGeom>
          <a:noFill/>
        </p:spPr>
        <p:txBody>
          <a:bodyPr wrap="square" rtlCol="0">
            <a:spAutoFit/>
          </a:bodyPr>
          <a:lstStyle/>
          <a:p>
            <a:r>
              <a:rPr lang="en-US" b="0" dirty="0" smtClean="0">
                <a:solidFill>
                  <a:srgbClr val="000000"/>
                </a:solidFill>
              </a:rPr>
              <a:t>At the center of our galaxy resides a </a:t>
            </a:r>
            <a:r>
              <a:rPr lang="en-US" b="0" dirty="0" err="1" smtClean="0">
                <a:solidFill>
                  <a:srgbClr val="000000"/>
                </a:solidFill>
              </a:rPr>
              <a:t>supermassive</a:t>
            </a:r>
            <a:r>
              <a:rPr lang="en-US" b="0" dirty="0" smtClean="0">
                <a:solidFill>
                  <a:srgbClr val="000000"/>
                </a:solidFill>
              </a:rPr>
              <a:t> black hole named Sagittarius A*.</a:t>
            </a:r>
          </a:p>
          <a:p>
            <a:endParaRPr lang="en-US" b="0" dirty="0" smtClean="0">
              <a:solidFill>
                <a:srgbClr val="000000"/>
              </a:solidFill>
            </a:endParaRPr>
          </a:p>
          <a:p>
            <a:r>
              <a:rPr lang="en-US" b="0" dirty="0" smtClean="0">
                <a:solidFill>
                  <a:srgbClr val="000000"/>
                </a:solidFill>
              </a:rPr>
              <a:t>Because of interstellar extinction most of our information on </a:t>
            </a:r>
            <a:r>
              <a:rPr lang="en-US" b="0" dirty="0" err="1" smtClean="0">
                <a:solidFill>
                  <a:srgbClr val="000000"/>
                </a:solidFill>
              </a:rPr>
              <a:t>Sgr</a:t>
            </a:r>
            <a:r>
              <a:rPr lang="en-US" b="0" dirty="0" smtClean="0">
                <a:solidFill>
                  <a:srgbClr val="000000"/>
                </a:solidFill>
              </a:rPr>
              <a:t> A* comes from IR and radio observations.</a:t>
            </a:r>
          </a:p>
          <a:p>
            <a:endParaRPr lang="en-US" b="0" dirty="0" smtClean="0">
              <a:solidFill>
                <a:srgbClr val="000000"/>
              </a:solidFill>
            </a:endParaRPr>
          </a:p>
          <a:p>
            <a:r>
              <a:rPr lang="en-US" b="0" dirty="0" smtClean="0">
                <a:solidFill>
                  <a:srgbClr val="000000"/>
                </a:solidFill>
              </a:rPr>
              <a:t>Radio observations of </a:t>
            </a:r>
            <a:r>
              <a:rPr lang="en-US" b="0" dirty="0" err="1" smtClean="0">
                <a:solidFill>
                  <a:srgbClr val="000000"/>
                </a:solidFill>
              </a:rPr>
              <a:t>Sgr</a:t>
            </a:r>
            <a:r>
              <a:rPr lang="en-US" b="0" dirty="0" smtClean="0">
                <a:solidFill>
                  <a:srgbClr val="000000"/>
                </a:solidFill>
              </a:rPr>
              <a:t> A* indicate that it is located very close to the center of our galaxy.</a:t>
            </a:r>
          </a:p>
        </p:txBody>
      </p:sp>
      <p:sp>
        <p:nvSpPr>
          <p:cNvPr id="7" name="TextBox 6"/>
          <p:cNvSpPr txBox="1"/>
          <p:nvPr/>
        </p:nvSpPr>
        <p:spPr>
          <a:xfrm>
            <a:off x="5105400" y="4535031"/>
            <a:ext cx="4114800" cy="2246769"/>
          </a:xfrm>
          <a:prstGeom prst="rect">
            <a:avLst/>
          </a:prstGeom>
          <a:noFill/>
        </p:spPr>
        <p:txBody>
          <a:bodyPr wrap="square" rtlCol="0">
            <a:spAutoFit/>
          </a:bodyPr>
          <a:lstStyle/>
          <a:p>
            <a:r>
              <a:rPr lang="en-US" sz="2000" b="0" dirty="0" smtClean="0">
                <a:solidFill>
                  <a:srgbClr val="000000"/>
                </a:solidFill>
              </a:rPr>
              <a:t>Observations in the IR show many stars orbiting </a:t>
            </a:r>
            <a:r>
              <a:rPr lang="en-US" sz="2000" b="0" dirty="0" err="1" smtClean="0">
                <a:solidFill>
                  <a:srgbClr val="000000"/>
                </a:solidFill>
              </a:rPr>
              <a:t>Sgr</a:t>
            </a:r>
            <a:r>
              <a:rPr lang="en-US" sz="2000" b="0" dirty="0" smtClean="0">
                <a:solidFill>
                  <a:srgbClr val="000000"/>
                </a:solidFill>
              </a:rPr>
              <a:t> A*. One of these stars got as close as 45 AU to </a:t>
            </a:r>
            <a:r>
              <a:rPr lang="en-US" sz="2000" b="0" dirty="0" err="1" smtClean="0">
                <a:solidFill>
                  <a:srgbClr val="000000"/>
                </a:solidFill>
              </a:rPr>
              <a:t>Sgr</a:t>
            </a:r>
            <a:r>
              <a:rPr lang="en-US" sz="2000" b="0" dirty="0" smtClean="0">
                <a:solidFill>
                  <a:srgbClr val="000000"/>
                </a:solidFill>
              </a:rPr>
              <a:t> A*.</a:t>
            </a:r>
          </a:p>
          <a:p>
            <a:endParaRPr lang="en-US" sz="2000" b="0" dirty="0" smtClean="0">
              <a:solidFill>
                <a:srgbClr val="000000"/>
              </a:solidFill>
            </a:endParaRPr>
          </a:p>
          <a:p>
            <a:r>
              <a:rPr lang="en-US" sz="2000" b="0" dirty="0" smtClean="0">
                <a:solidFill>
                  <a:srgbClr val="000000"/>
                </a:solidFill>
              </a:rPr>
              <a:t>Using </a:t>
            </a:r>
            <a:r>
              <a:rPr lang="en-US" sz="2000" b="0" dirty="0" err="1" smtClean="0">
                <a:solidFill>
                  <a:srgbClr val="000000"/>
                </a:solidFill>
              </a:rPr>
              <a:t>Kepler’s</a:t>
            </a:r>
            <a:r>
              <a:rPr lang="en-US" sz="2000" b="0" dirty="0" smtClean="0">
                <a:solidFill>
                  <a:srgbClr val="000000"/>
                </a:solidFill>
              </a:rPr>
              <a:t> 3rd law the mass of the BH at the Galactic center has been determined to be  ~4.2 ×10</a:t>
            </a:r>
            <a:r>
              <a:rPr lang="en-US" sz="2000" b="0" baseline="30000" dirty="0" smtClean="0">
                <a:solidFill>
                  <a:srgbClr val="000000"/>
                </a:solidFill>
              </a:rPr>
              <a:t>6</a:t>
            </a:r>
            <a:r>
              <a:rPr lang="en-US" sz="2000" b="0" dirty="0" smtClean="0">
                <a:solidFill>
                  <a:srgbClr val="000000"/>
                </a:solidFill>
              </a:rPr>
              <a:t> M</a:t>
            </a:r>
            <a:r>
              <a:rPr lang="en-US" sz="2000" b="0" baseline="-25000" dirty="0" smtClean="0">
                <a:solidFill>
                  <a:srgbClr val="000000"/>
                </a:solidFill>
                <a:latin typeface="Wingdings"/>
                <a:ea typeface="Wingdings"/>
                <a:cs typeface="Wingdings"/>
              </a:rPr>
              <a:t></a:t>
            </a:r>
            <a:r>
              <a:rPr lang="en-US" sz="2000" b="0" dirty="0" smtClean="0">
                <a:solidFill>
                  <a:srgbClr val="000000"/>
                </a:solidFill>
              </a:rPr>
              <a:t>.</a:t>
            </a:r>
            <a:endParaRPr lang="en-US" sz="2000" b="0" dirty="0">
              <a:solidFill>
                <a:srgbClr val="000000"/>
              </a:solidFill>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3"/>
          <p:cNvSpPr>
            <a:spLocks noGrp="1"/>
          </p:cNvSpPr>
          <p:nvPr>
            <p:ph type="ftr" sz="quarter" idx="10"/>
          </p:nvPr>
        </p:nvSpPr>
        <p:spPr/>
        <p:txBody>
          <a:bodyPr/>
          <a:lstStyle/>
          <a:p>
            <a:r>
              <a:rPr lang="en-GB"/>
              <a:t>© 2014 Pearson Education, Inc.</a:t>
            </a:r>
          </a:p>
        </p:txBody>
      </p:sp>
      <p:pic>
        <p:nvPicPr>
          <p:cNvPr id="115713" name="Picture 7" descr="19_20_FigureA"/>
          <p:cNvPicPr>
            <a:picLocks noChangeAspect="1" noChangeArrowheads="1"/>
          </p:cNvPicPr>
          <p:nvPr/>
        </p:nvPicPr>
        <p:blipFill>
          <a:blip r:embed="rId3"/>
          <a:srcRect b="30939"/>
          <a:stretch>
            <a:fillRect/>
          </a:stretch>
        </p:blipFill>
        <p:spPr bwMode="auto">
          <a:xfrm>
            <a:off x="307975" y="1616075"/>
            <a:ext cx="4076700" cy="4019550"/>
          </a:xfrm>
          <a:prstGeom prst="rect">
            <a:avLst/>
          </a:prstGeom>
          <a:noFill/>
          <a:ln w="9525">
            <a:noFill/>
            <a:miter lim="800000"/>
            <a:headEnd/>
            <a:tailEnd/>
          </a:ln>
        </p:spPr>
      </p:pic>
      <p:pic>
        <p:nvPicPr>
          <p:cNvPr id="115714" name="Picture 8" descr="19_20_FigureB"/>
          <p:cNvPicPr>
            <a:picLocks noChangeAspect="1" noChangeArrowheads="1"/>
          </p:cNvPicPr>
          <p:nvPr/>
        </p:nvPicPr>
        <p:blipFill>
          <a:blip r:embed="rId4"/>
          <a:srcRect b="29967"/>
          <a:stretch>
            <a:fillRect/>
          </a:stretch>
        </p:blipFill>
        <p:spPr bwMode="auto">
          <a:xfrm>
            <a:off x="4724400" y="1600200"/>
            <a:ext cx="4114800" cy="4089400"/>
          </a:xfrm>
          <a:prstGeom prst="rect">
            <a:avLst/>
          </a:prstGeom>
          <a:noFill/>
          <a:ln w="9525">
            <a:noFill/>
            <a:miter lim="800000"/>
            <a:headEnd/>
            <a:tailEnd/>
          </a:ln>
        </p:spPr>
      </p:pic>
      <p:sp>
        <p:nvSpPr>
          <p:cNvPr id="115715" name="Text Box 7"/>
          <p:cNvSpPr txBox="1">
            <a:spLocks noChangeArrowheads="1"/>
          </p:cNvSpPr>
          <p:nvPr/>
        </p:nvSpPr>
        <p:spPr bwMode="auto">
          <a:xfrm>
            <a:off x="307975" y="914400"/>
            <a:ext cx="4057650" cy="519113"/>
          </a:xfrm>
          <a:prstGeom prst="rect">
            <a:avLst/>
          </a:prstGeom>
          <a:noFill/>
          <a:ln w="9525">
            <a:noFill/>
            <a:miter lim="800000"/>
            <a:headEnd/>
            <a:tailEnd/>
          </a:ln>
        </p:spPr>
        <p:txBody>
          <a:bodyPr wrap="none">
            <a:prstTxWarp prst="textNoShape">
              <a:avLst/>
            </a:prstTxWarp>
            <a:spAutoFit/>
          </a:bodyPr>
          <a:lstStyle/>
          <a:p>
            <a:pPr eaLnBrk="0" hangingPunct="0"/>
            <a:r>
              <a:rPr lang="en-US" sz="2800" b="0">
                <a:latin typeface="Arial" pitchFamily="-108" charset="0"/>
              </a:rPr>
              <a:t>Infrared light from center</a:t>
            </a:r>
            <a:endParaRPr lang="en-US" b="0">
              <a:latin typeface="Arial" pitchFamily="-108" charset="0"/>
            </a:endParaRPr>
          </a:p>
        </p:txBody>
      </p:sp>
      <p:sp>
        <p:nvSpPr>
          <p:cNvPr id="115716" name="Text Box 11"/>
          <p:cNvSpPr txBox="1">
            <a:spLocks noChangeArrowheads="1"/>
          </p:cNvSpPr>
          <p:nvPr/>
        </p:nvSpPr>
        <p:spPr bwMode="auto">
          <a:xfrm>
            <a:off x="4660900" y="914400"/>
            <a:ext cx="4511675" cy="519113"/>
          </a:xfrm>
          <a:prstGeom prst="rect">
            <a:avLst/>
          </a:prstGeom>
          <a:noFill/>
          <a:ln w="9525">
            <a:noFill/>
            <a:miter lim="800000"/>
            <a:headEnd/>
            <a:tailEnd/>
          </a:ln>
        </p:spPr>
        <p:txBody>
          <a:bodyPr wrap="none">
            <a:prstTxWarp prst="textNoShape">
              <a:avLst/>
            </a:prstTxWarp>
            <a:spAutoFit/>
          </a:bodyPr>
          <a:lstStyle/>
          <a:p>
            <a:pPr eaLnBrk="0" hangingPunct="0"/>
            <a:r>
              <a:rPr lang="en-US" sz="2800" b="0">
                <a:latin typeface="Arial" pitchFamily="-108" charset="0"/>
              </a:rPr>
              <a:t>Radio emission from center</a:t>
            </a:r>
            <a:endParaRPr lang="en-US" b="0">
              <a:latin typeface="Arial" pitchFamily="-108" charset="0"/>
            </a:endParaRP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3"/>
          <p:cNvSpPr>
            <a:spLocks noGrp="1"/>
          </p:cNvSpPr>
          <p:nvPr>
            <p:ph type="ftr" sz="quarter" idx="10"/>
          </p:nvPr>
        </p:nvSpPr>
        <p:spPr/>
        <p:txBody>
          <a:bodyPr/>
          <a:lstStyle/>
          <a:p>
            <a:r>
              <a:rPr lang="en-GB"/>
              <a:t>© 2014 Pearson Education, Inc.</a:t>
            </a:r>
          </a:p>
        </p:txBody>
      </p:sp>
      <p:pic>
        <p:nvPicPr>
          <p:cNvPr id="117761" name="Picture 6" descr="19_20_FigureB"/>
          <p:cNvPicPr>
            <a:picLocks noChangeAspect="1" noChangeArrowheads="1"/>
          </p:cNvPicPr>
          <p:nvPr/>
        </p:nvPicPr>
        <p:blipFill>
          <a:blip r:embed="rId3"/>
          <a:srcRect b="30261"/>
          <a:stretch>
            <a:fillRect/>
          </a:stretch>
        </p:blipFill>
        <p:spPr bwMode="auto">
          <a:xfrm>
            <a:off x="320675" y="1603375"/>
            <a:ext cx="4073525" cy="4032250"/>
          </a:xfrm>
          <a:prstGeom prst="rect">
            <a:avLst/>
          </a:prstGeom>
          <a:noFill/>
          <a:ln w="9525">
            <a:noFill/>
            <a:miter lim="800000"/>
            <a:headEnd/>
            <a:tailEnd/>
          </a:ln>
        </p:spPr>
      </p:pic>
      <p:pic>
        <p:nvPicPr>
          <p:cNvPr id="117762" name="Picture 7" descr="19_20_FigureC"/>
          <p:cNvPicPr>
            <a:picLocks noChangeAspect="1" noChangeArrowheads="1"/>
          </p:cNvPicPr>
          <p:nvPr/>
        </p:nvPicPr>
        <p:blipFill>
          <a:blip r:embed="rId4"/>
          <a:srcRect b="33554"/>
          <a:stretch>
            <a:fillRect/>
          </a:stretch>
        </p:blipFill>
        <p:spPr bwMode="auto">
          <a:xfrm>
            <a:off x="4733925" y="1600200"/>
            <a:ext cx="4083050" cy="4060825"/>
          </a:xfrm>
          <a:prstGeom prst="rect">
            <a:avLst/>
          </a:prstGeom>
          <a:noFill/>
          <a:ln w="9525">
            <a:noFill/>
            <a:miter lim="800000"/>
            <a:headEnd/>
            <a:tailEnd/>
          </a:ln>
        </p:spPr>
      </p:pic>
      <p:sp>
        <p:nvSpPr>
          <p:cNvPr id="117763" name="Text Box 2"/>
          <p:cNvSpPr txBox="1">
            <a:spLocks noChangeArrowheads="1"/>
          </p:cNvSpPr>
          <p:nvPr/>
        </p:nvSpPr>
        <p:spPr bwMode="auto">
          <a:xfrm>
            <a:off x="152400" y="914400"/>
            <a:ext cx="4511675" cy="519113"/>
          </a:xfrm>
          <a:prstGeom prst="rect">
            <a:avLst/>
          </a:prstGeom>
          <a:noFill/>
          <a:ln w="9525">
            <a:noFill/>
            <a:miter lim="800000"/>
            <a:headEnd/>
            <a:tailEnd/>
          </a:ln>
        </p:spPr>
        <p:txBody>
          <a:bodyPr wrap="none">
            <a:prstTxWarp prst="textNoShape">
              <a:avLst/>
            </a:prstTxWarp>
            <a:spAutoFit/>
          </a:bodyPr>
          <a:lstStyle/>
          <a:p>
            <a:pPr eaLnBrk="0" hangingPunct="0"/>
            <a:r>
              <a:rPr lang="en-US" sz="2800" b="0">
                <a:latin typeface="Arial" pitchFamily="-108" charset="0"/>
              </a:rPr>
              <a:t>Radio emission from center</a:t>
            </a:r>
            <a:endParaRPr lang="en-US" b="0">
              <a:latin typeface="Arial" pitchFamily="-108" charset="0"/>
            </a:endParaRPr>
          </a:p>
        </p:txBody>
      </p:sp>
      <p:sp>
        <p:nvSpPr>
          <p:cNvPr id="117764" name="Text Box 4"/>
          <p:cNvSpPr txBox="1">
            <a:spLocks noChangeArrowheads="1"/>
          </p:cNvSpPr>
          <p:nvPr/>
        </p:nvSpPr>
        <p:spPr bwMode="auto">
          <a:xfrm>
            <a:off x="4673600" y="914400"/>
            <a:ext cx="3998913" cy="519113"/>
          </a:xfrm>
          <a:prstGeom prst="rect">
            <a:avLst/>
          </a:prstGeom>
          <a:noFill/>
          <a:ln w="9525">
            <a:noFill/>
            <a:miter lim="800000"/>
            <a:headEnd/>
            <a:tailEnd/>
          </a:ln>
        </p:spPr>
        <p:txBody>
          <a:bodyPr wrap="none">
            <a:prstTxWarp prst="textNoShape">
              <a:avLst/>
            </a:prstTxWarp>
            <a:spAutoFit/>
          </a:bodyPr>
          <a:lstStyle/>
          <a:p>
            <a:pPr eaLnBrk="0" hangingPunct="0"/>
            <a:r>
              <a:rPr lang="en-US" sz="2800" b="0">
                <a:latin typeface="Arial" pitchFamily="-108" charset="0"/>
              </a:rPr>
              <a:t>Swirling gas near center</a:t>
            </a:r>
            <a:endParaRPr lang="en-US" b="0">
              <a:latin typeface="Arial" pitchFamily="-108" charset="0"/>
            </a:endParaRP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3"/>
          <p:cNvSpPr>
            <a:spLocks noGrp="1"/>
          </p:cNvSpPr>
          <p:nvPr>
            <p:ph type="ftr" sz="quarter" idx="10"/>
          </p:nvPr>
        </p:nvSpPr>
        <p:spPr/>
        <p:txBody>
          <a:bodyPr/>
          <a:lstStyle/>
          <a:p>
            <a:r>
              <a:rPr lang="en-GB"/>
              <a:t>© 2014 Pearson Education, Inc.</a:t>
            </a:r>
          </a:p>
        </p:txBody>
      </p:sp>
      <p:pic>
        <p:nvPicPr>
          <p:cNvPr id="119809" name="Picture 6" descr="19_20_FigureC"/>
          <p:cNvPicPr>
            <a:picLocks noChangeAspect="1" noChangeArrowheads="1"/>
          </p:cNvPicPr>
          <p:nvPr/>
        </p:nvPicPr>
        <p:blipFill>
          <a:blip r:embed="rId3"/>
          <a:srcRect b="33835"/>
          <a:stretch>
            <a:fillRect/>
          </a:stretch>
        </p:blipFill>
        <p:spPr bwMode="auto">
          <a:xfrm>
            <a:off x="303213" y="1614488"/>
            <a:ext cx="4079875" cy="4041775"/>
          </a:xfrm>
          <a:prstGeom prst="rect">
            <a:avLst/>
          </a:prstGeom>
          <a:noFill/>
          <a:ln w="9525">
            <a:noFill/>
            <a:miter lim="800000"/>
            <a:headEnd/>
            <a:tailEnd/>
          </a:ln>
        </p:spPr>
      </p:pic>
      <p:pic>
        <p:nvPicPr>
          <p:cNvPr id="119810" name="Picture 7" descr="19_20_FigureD"/>
          <p:cNvPicPr>
            <a:picLocks noChangeAspect="1" noChangeArrowheads="1"/>
          </p:cNvPicPr>
          <p:nvPr/>
        </p:nvPicPr>
        <p:blipFill>
          <a:blip r:embed="rId4"/>
          <a:srcRect b="33554"/>
          <a:stretch>
            <a:fillRect/>
          </a:stretch>
        </p:blipFill>
        <p:spPr bwMode="auto">
          <a:xfrm>
            <a:off x="4737100" y="1606550"/>
            <a:ext cx="4076700" cy="4057650"/>
          </a:xfrm>
          <a:prstGeom prst="rect">
            <a:avLst/>
          </a:prstGeom>
          <a:noFill/>
          <a:ln w="9525">
            <a:noFill/>
            <a:miter lim="800000"/>
            <a:headEnd/>
            <a:tailEnd/>
          </a:ln>
        </p:spPr>
      </p:pic>
      <p:sp>
        <p:nvSpPr>
          <p:cNvPr id="119811" name="Text Box 2"/>
          <p:cNvSpPr txBox="1">
            <a:spLocks noChangeArrowheads="1"/>
          </p:cNvSpPr>
          <p:nvPr/>
        </p:nvSpPr>
        <p:spPr bwMode="auto">
          <a:xfrm>
            <a:off x="257175" y="914400"/>
            <a:ext cx="3998913" cy="519113"/>
          </a:xfrm>
          <a:prstGeom prst="rect">
            <a:avLst/>
          </a:prstGeom>
          <a:noFill/>
          <a:ln w="9525">
            <a:noFill/>
            <a:miter lim="800000"/>
            <a:headEnd/>
            <a:tailEnd/>
          </a:ln>
        </p:spPr>
        <p:txBody>
          <a:bodyPr wrap="none">
            <a:prstTxWarp prst="textNoShape">
              <a:avLst/>
            </a:prstTxWarp>
            <a:spAutoFit/>
          </a:bodyPr>
          <a:lstStyle/>
          <a:p>
            <a:pPr eaLnBrk="0" hangingPunct="0"/>
            <a:r>
              <a:rPr lang="en-US" sz="2800" b="0">
                <a:latin typeface="Arial" pitchFamily="-108" charset="0"/>
              </a:rPr>
              <a:t>Swirling gas near center</a:t>
            </a:r>
          </a:p>
        </p:txBody>
      </p:sp>
      <p:sp>
        <p:nvSpPr>
          <p:cNvPr id="119812" name="Text Box 4"/>
          <p:cNvSpPr txBox="1">
            <a:spLocks noChangeArrowheads="1"/>
          </p:cNvSpPr>
          <p:nvPr/>
        </p:nvSpPr>
        <p:spPr bwMode="auto">
          <a:xfrm>
            <a:off x="4673600" y="914400"/>
            <a:ext cx="4195763" cy="519113"/>
          </a:xfrm>
          <a:prstGeom prst="rect">
            <a:avLst/>
          </a:prstGeom>
          <a:noFill/>
          <a:ln w="9525">
            <a:noFill/>
            <a:miter lim="800000"/>
            <a:headEnd/>
            <a:tailEnd/>
          </a:ln>
        </p:spPr>
        <p:txBody>
          <a:bodyPr wrap="none">
            <a:prstTxWarp prst="textNoShape">
              <a:avLst/>
            </a:prstTxWarp>
            <a:spAutoFit/>
          </a:bodyPr>
          <a:lstStyle/>
          <a:p>
            <a:pPr eaLnBrk="0" hangingPunct="0"/>
            <a:r>
              <a:rPr lang="en-US" sz="2800" b="0">
                <a:latin typeface="Arial" pitchFamily="-108" charset="0"/>
              </a:rPr>
              <a:t>Orbiting stars near center</a:t>
            </a:r>
            <a:endParaRPr lang="en-US" b="0">
              <a:latin typeface="Arial" pitchFamily="-108" charset="0"/>
            </a:endParaRP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GB"/>
              <a:t>© 2014 Pearson Education, Inc.</a:t>
            </a:r>
          </a:p>
        </p:txBody>
      </p:sp>
      <p:sp>
        <p:nvSpPr>
          <p:cNvPr id="121868" name="Rectangle 12"/>
          <p:cNvSpPr>
            <a:spLocks noGrp="1" noChangeArrowheads="1"/>
          </p:cNvSpPr>
          <p:nvPr>
            <p:ph type="body" idx="1"/>
          </p:nvPr>
        </p:nvSpPr>
        <p:spPr>
          <a:xfrm>
            <a:off x="5132388" y="1141413"/>
            <a:ext cx="3462337" cy="5106987"/>
          </a:xfrm>
        </p:spPr>
        <p:txBody>
          <a:bodyPr/>
          <a:lstStyle/>
          <a:p>
            <a:pPr>
              <a:lnSpc>
                <a:spcPct val="90000"/>
              </a:lnSpc>
            </a:pPr>
            <a:r>
              <a:rPr lang="en-US"/>
              <a:t>Stars appear to be orbiting something massive but invisible … </a:t>
            </a:r>
            <a:r>
              <a:rPr lang="en-US" b="1" i="1"/>
              <a:t>a black hole?</a:t>
            </a:r>
            <a:endParaRPr lang="en-US"/>
          </a:p>
          <a:p>
            <a:pPr>
              <a:lnSpc>
                <a:spcPct val="90000"/>
              </a:lnSpc>
            </a:pPr>
            <a:endParaRPr lang="en-US"/>
          </a:p>
          <a:p>
            <a:pPr>
              <a:lnSpc>
                <a:spcPct val="90000"/>
              </a:lnSpc>
            </a:pPr>
            <a:endParaRPr lang="en-US"/>
          </a:p>
          <a:p>
            <a:pPr>
              <a:lnSpc>
                <a:spcPct val="90000"/>
              </a:lnSpc>
            </a:pPr>
            <a:r>
              <a:rPr lang="en-US"/>
              <a:t>Orbits of stars indicate a mass of about 4 million </a:t>
            </a:r>
            <a:r>
              <a:rPr lang="en-US" i="1"/>
              <a:t>M</a:t>
            </a:r>
            <a:r>
              <a:rPr lang="en-US" i="1" baseline="-25000"/>
              <a:t>Sun</a:t>
            </a:r>
            <a:r>
              <a:rPr lang="en-US" baseline="-25000"/>
              <a:t>.</a:t>
            </a:r>
            <a:endParaRPr lang="en-US"/>
          </a:p>
          <a:p>
            <a:pPr>
              <a:lnSpc>
                <a:spcPct val="90000"/>
              </a:lnSpc>
            </a:pPr>
            <a:endParaRPr lang="en-US"/>
          </a:p>
        </p:txBody>
      </p:sp>
      <p:pic>
        <p:nvPicPr>
          <p:cNvPr id="121869" name="Picture 13" descr="19_21_Figure"/>
          <p:cNvPicPr>
            <a:picLocks noChangeAspect="1" noChangeArrowheads="1"/>
          </p:cNvPicPr>
          <p:nvPr/>
        </p:nvPicPr>
        <p:blipFill>
          <a:blip r:embed="rId3"/>
          <a:srcRect b="2872"/>
          <a:stretch>
            <a:fillRect/>
          </a:stretch>
        </p:blipFill>
        <p:spPr bwMode="auto">
          <a:xfrm>
            <a:off x="188913" y="990600"/>
            <a:ext cx="4718050" cy="4667250"/>
          </a:xfrm>
          <a:prstGeom prst="rect">
            <a:avLst/>
          </a:prstGeom>
          <a:noFill/>
        </p:spPr>
      </p:pic>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2008orbits_anim_medRes.mov">
            <a:hlinkClick r:id="" action="ppaction://media"/>
          </p:cNvPr>
          <p:cNvPicPr/>
          <p:nvPr>
            <a:videoFile r:link="rId2"/>
            <p:extLst>
              <p:ext uri="{DAA4B4D4-6D71-4841-9C94-3DE7FCFB9230}">
                <p14:media xmlns:p14="http://schemas.microsoft.com/office/powerpoint/2010/main" r:link="rId1"/>
              </p:ext>
            </p:extLst>
          </p:nvPr>
        </p:nvPicPr>
        <p:blipFill>
          <a:blip r:embed="rId4"/>
          <a:stretch>
            <a:fillRect/>
          </a:stretch>
        </p:blipFill>
        <p:spPr>
          <a:xfrm>
            <a:off x="0" y="533400"/>
            <a:ext cx="9144000" cy="5143500"/>
          </a:xfrm>
          <a:prstGeom prst="rect">
            <a:avLst/>
          </a:prstGeom>
        </p:spPr>
      </p:pic>
    </p:spTree>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p:cTn id="7" fill="hold" display="0">
                  <p:stCondLst>
                    <p:cond delay="indefinite"/>
                  </p:stCondLst>
                  <p:endCondLst>
                    <p:cond evt="onNext" delay="0">
                      <p:tgtEl>
                        <p:sldTgt/>
                      </p:tgtEl>
                    </p:cond>
                    <p:cond evt="onPrev" delay="0">
                      <p:tgtEl>
                        <p:sldTgt/>
                      </p:tgtEl>
                    </p:cond>
                  </p:endCondLst>
                </p:cTn>
                <p:tgtEl>
                  <p:spTgt spid="5"/>
                </p:tgtEl>
              </p:cMediaNode>
            </p:video>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r>
              <a:rPr lang="en-GB"/>
              <a:t>© 2014 Pearson Education, Inc.</a:t>
            </a:r>
          </a:p>
        </p:txBody>
      </p:sp>
      <p:sp>
        <p:nvSpPr>
          <p:cNvPr id="123906" name="Text Box 6"/>
          <p:cNvSpPr txBox="1">
            <a:spLocks noChangeArrowheads="1"/>
          </p:cNvSpPr>
          <p:nvPr/>
        </p:nvSpPr>
        <p:spPr bwMode="auto">
          <a:xfrm>
            <a:off x="2362200" y="2057400"/>
            <a:ext cx="2209800" cy="284163"/>
          </a:xfrm>
          <a:prstGeom prst="rect">
            <a:avLst/>
          </a:prstGeom>
          <a:noFill/>
          <a:ln w="9525">
            <a:solidFill>
              <a:schemeClr val="tx1"/>
            </a:solidFill>
            <a:miter lim="800000"/>
            <a:headEnd/>
            <a:tailEnd/>
          </a:ln>
        </p:spPr>
        <p:txBody>
          <a:bodyPr>
            <a:prstTxWarp prst="textNoShape">
              <a:avLst/>
            </a:prstTxWarp>
            <a:spAutoFit/>
          </a:bodyPr>
          <a:lstStyle/>
          <a:p>
            <a:pPr eaLnBrk="0" hangingPunct="0"/>
            <a:r>
              <a:rPr lang="en-US" sz="1200" b="0"/>
              <a:t>Insert TCP 6e Figure 19.22</a:t>
            </a:r>
          </a:p>
        </p:txBody>
      </p:sp>
      <p:pic>
        <p:nvPicPr>
          <p:cNvPr id="123907" name="Picture 4" descr="19_22_Figure-Anno"/>
          <p:cNvPicPr>
            <a:picLocks noChangeAspect="1" noChangeArrowheads="1"/>
          </p:cNvPicPr>
          <p:nvPr/>
        </p:nvPicPr>
        <p:blipFill>
          <a:blip r:embed="rId3"/>
          <a:srcRect b="2844"/>
          <a:stretch>
            <a:fillRect/>
          </a:stretch>
        </p:blipFill>
        <p:spPr bwMode="auto">
          <a:xfrm>
            <a:off x="381000" y="622300"/>
            <a:ext cx="5746750" cy="5715000"/>
          </a:xfrm>
          <a:prstGeom prst="rect">
            <a:avLst/>
          </a:prstGeom>
          <a:noFill/>
          <a:ln w="9525">
            <a:noFill/>
            <a:miter lim="800000"/>
            <a:headEnd/>
            <a:tailEnd/>
          </a:ln>
        </p:spPr>
      </p:pic>
      <p:sp>
        <p:nvSpPr>
          <p:cNvPr id="123918" name="Rectangle 14"/>
          <p:cNvSpPr>
            <a:spLocks noGrp="1" noChangeArrowheads="1"/>
          </p:cNvSpPr>
          <p:nvPr>
            <p:ph type="body" idx="1"/>
          </p:nvPr>
        </p:nvSpPr>
        <p:spPr>
          <a:xfrm>
            <a:off x="6192838" y="1141413"/>
            <a:ext cx="2646362" cy="5106987"/>
          </a:xfrm>
        </p:spPr>
        <p:txBody>
          <a:bodyPr/>
          <a:lstStyle/>
          <a:p>
            <a:pPr>
              <a:lnSpc>
                <a:spcPct val="90000"/>
              </a:lnSpc>
            </a:pPr>
            <a:r>
              <a:rPr lang="en-US"/>
              <a:t>X-ray flares from galactic center suggest that tidal forces of suspected black hole occasionally tear apart chunks of matter about to fall in.</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Fueling a Black Hole by Tidal Disruption</a:t>
            </a:r>
            <a:endParaRPr lang="en-US" dirty="0"/>
          </a:p>
        </p:txBody>
      </p:sp>
      <p:pic>
        <p:nvPicPr>
          <p:cNvPr id="5" name="Picture 4"/>
          <p:cNvPicPr>
            <a:picLocks noChangeAspect="1"/>
          </p:cNvPicPr>
          <p:nvPr/>
        </p:nvPicPr>
        <p:blipFill>
          <a:blip r:embed="rId2"/>
          <a:stretch>
            <a:fillRect/>
          </a:stretch>
        </p:blipFill>
        <p:spPr>
          <a:xfrm>
            <a:off x="762000" y="1143000"/>
            <a:ext cx="3810000" cy="2540000"/>
          </a:xfrm>
          <a:prstGeom prst="rect">
            <a:avLst/>
          </a:prstGeom>
        </p:spPr>
      </p:pic>
      <p:pic>
        <p:nvPicPr>
          <p:cNvPr id="6" name="Picture 5"/>
          <p:cNvPicPr>
            <a:picLocks noChangeAspect="1"/>
          </p:cNvPicPr>
          <p:nvPr/>
        </p:nvPicPr>
        <p:blipFill>
          <a:blip r:embed="rId3"/>
          <a:stretch>
            <a:fillRect/>
          </a:stretch>
        </p:blipFill>
        <p:spPr>
          <a:xfrm>
            <a:off x="4876800" y="1143000"/>
            <a:ext cx="3810000" cy="2540000"/>
          </a:xfrm>
          <a:prstGeom prst="rect">
            <a:avLst/>
          </a:prstGeom>
        </p:spPr>
      </p:pic>
      <p:sp>
        <p:nvSpPr>
          <p:cNvPr id="7" name="TextBox 6"/>
          <p:cNvSpPr txBox="1"/>
          <p:nvPr/>
        </p:nvSpPr>
        <p:spPr>
          <a:xfrm>
            <a:off x="685800" y="4267200"/>
            <a:ext cx="8077200" cy="1938992"/>
          </a:xfrm>
          <a:prstGeom prst="rect">
            <a:avLst/>
          </a:prstGeom>
          <a:noFill/>
        </p:spPr>
        <p:txBody>
          <a:bodyPr wrap="square" rtlCol="0">
            <a:spAutoFit/>
          </a:bodyPr>
          <a:lstStyle/>
          <a:p>
            <a:r>
              <a:rPr lang="en-US" b="0" dirty="0" smtClean="0">
                <a:solidFill>
                  <a:srgbClr val="000000"/>
                </a:solidFill>
              </a:rPr>
              <a:t>A star is ripped apart by the tidal forces of a massive black hole (left panel). Part of the stellar debris is then accreted by the black hole (middle panel). This causes a luminous flare of radiation which fades away as more and more of the matter disappears into the black hole </a:t>
            </a:r>
            <a:endParaRPr lang="en-US" b="0" dirty="0">
              <a:solidFill>
                <a:srgbClr val="000000"/>
              </a:solidFill>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Fueling a Black Hole by Tidal Disruption</a:t>
            </a:r>
            <a:endParaRPr lang="en-US" dirty="0"/>
          </a:p>
        </p:txBody>
      </p:sp>
      <p:sp>
        <p:nvSpPr>
          <p:cNvPr id="8" name="Text Box 6"/>
          <p:cNvSpPr txBox="1">
            <a:spLocks noChangeArrowheads="1"/>
          </p:cNvSpPr>
          <p:nvPr/>
        </p:nvSpPr>
        <p:spPr bwMode="auto">
          <a:xfrm>
            <a:off x="533400" y="838200"/>
            <a:ext cx="8229600" cy="5693866"/>
          </a:xfrm>
          <a:prstGeom prst="rect">
            <a:avLst/>
          </a:prstGeom>
          <a:noFill/>
          <a:ln w="12700" cap="sq">
            <a:noFill/>
            <a:miter lim="800000"/>
            <a:headEnd type="none" w="sm" len="sm"/>
            <a:tailEnd type="none" w="sm" len="sm"/>
          </a:ln>
          <a:effectLst/>
        </p:spPr>
        <p:txBody>
          <a:bodyPr wrap="square">
            <a:prstTxWarp prst="textNoShape">
              <a:avLst/>
            </a:prstTxWarp>
            <a:spAutoFit/>
          </a:bodyPr>
          <a:lstStyle/>
          <a:p>
            <a:pPr>
              <a:spcBef>
                <a:spcPct val="50000"/>
              </a:spcBef>
            </a:pPr>
            <a:r>
              <a:rPr lang="en-US" sz="2000" b="0" dirty="0" smtClean="0">
                <a:solidFill>
                  <a:srgbClr val="000000"/>
                </a:solidFill>
                <a:latin typeface="Times"/>
                <a:cs typeface="Times"/>
              </a:rPr>
              <a:t>Tidal </a:t>
            </a:r>
            <a:r>
              <a:rPr lang="en-US" sz="2000" b="0" dirty="0">
                <a:solidFill>
                  <a:srgbClr val="000000"/>
                </a:solidFill>
                <a:latin typeface="Times"/>
                <a:cs typeface="Times"/>
              </a:rPr>
              <a:t>disruption of stars is thought to be a mechanism of </a:t>
            </a:r>
            <a:r>
              <a:rPr lang="en-US" sz="2000" b="0" dirty="0" smtClean="0">
                <a:solidFill>
                  <a:srgbClr val="000000"/>
                </a:solidFill>
                <a:latin typeface="Times"/>
                <a:cs typeface="Times"/>
              </a:rPr>
              <a:t>fueling active </a:t>
            </a:r>
            <a:r>
              <a:rPr lang="en-US" sz="2000" b="0" dirty="0" err="1" smtClean="0">
                <a:solidFill>
                  <a:srgbClr val="000000"/>
                </a:solidFill>
                <a:latin typeface="Times"/>
                <a:cs typeface="Times"/>
              </a:rPr>
              <a:t>supermassive</a:t>
            </a:r>
            <a:r>
              <a:rPr lang="en-US" sz="2000" b="0" dirty="0" smtClean="0">
                <a:solidFill>
                  <a:srgbClr val="000000"/>
                </a:solidFill>
                <a:latin typeface="Times"/>
                <a:cs typeface="Times"/>
              </a:rPr>
              <a:t> black holes. </a:t>
            </a:r>
            <a:r>
              <a:rPr lang="en-US" sz="2000" b="0" dirty="0">
                <a:solidFill>
                  <a:srgbClr val="000000"/>
                </a:solidFill>
                <a:latin typeface="Times"/>
                <a:cs typeface="Times"/>
              </a:rPr>
              <a:t>For this mechanism to </a:t>
            </a:r>
            <a:r>
              <a:rPr lang="en-US" sz="2000" b="0" dirty="0" smtClean="0">
                <a:solidFill>
                  <a:srgbClr val="000000"/>
                </a:solidFill>
                <a:latin typeface="Times"/>
                <a:cs typeface="Times"/>
              </a:rPr>
              <a:t>work </a:t>
            </a:r>
            <a:r>
              <a:rPr lang="en-US" sz="2000" b="0" dirty="0">
                <a:solidFill>
                  <a:srgbClr val="000000"/>
                </a:solidFill>
                <a:latin typeface="Times"/>
                <a:cs typeface="Times"/>
              </a:rPr>
              <a:t>the star needs to be disrupted but not swallowed completely by the black hole. </a:t>
            </a:r>
          </a:p>
          <a:p>
            <a:pPr>
              <a:spcBef>
                <a:spcPct val="50000"/>
              </a:spcBef>
            </a:pPr>
            <a:r>
              <a:rPr lang="en-US" sz="2000" b="0" dirty="0">
                <a:solidFill>
                  <a:srgbClr val="000000"/>
                </a:solidFill>
                <a:latin typeface="Times"/>
                <a:cs typeface="Times"/>
              </a:rPr>
              <a:t>A star of mass density </a:t>
            </a:r>
            <a:r>
              <a:rPr lang="en-US" sz="2000" b="0" dirty="0" err="1">
                <a:solidFill>
                  <a:srgbClr val="000000"/>
                </a:solidFill>
                <a:latin typeface="Symbol" charset="2"/>
                <a:cs typeface="Symbol" charset="2"/>
              </a:rPr>
              <a:t>r</a:t>
            </a:r>
            <a:r>
              <a:rPr lang="en-US" sz="2000" b="0" baseline="-25000" dirty="0">
                <a:solidFill>
                  <a:srgbClr val="000000"/>
                </a:solidFill>
                <a:latin typeface="Times"/>
                <a:cs typeface="Times"/>
              </a:rPr>
              <a:t>*</a:t>
            </a:r>
            <a:r>
              <a:rPr lang="en-US" sz="2000" b="0" dirty="0">
                <a:solidFill>
                  <a:srgbClr val="000000"/>
                </a:solidFill>
                <a:latin typeface="Times"/>
                <a:cs typeface="Times"/>
              </a:rPr>
              <a:t> approaching a massive body of mass density </a:t>
            </a:r>
            <a:r>
              <a:rPr lang="en-US" sz="2000" b="0" dirty="0" err="1">
                <a:solidFill>
                  <a:srgbClr val="000000"/>
                </a:solidFill>
                <a:latin typeface="Symbol" charset="2"/>
                <a:cs typeface="Symbol" charset="2"/>
              </a:rPr>
              <a:t>r</a:t>
            </a:r>
            <a:r>
              <a:rPr lang="en-US" sz="2000" b="0" baseline="-25000" dirty="0" err="1">
                <a:solidFill>
                  <a:srgbClr val="000000"/>
                </a:solidFill>
                <a:latin typeface="Times"/>
                <a:cs typeface="Times"/>
              </a:rPr>
              <a:t>BH</a:t>
            </a:r>
            <a:r>
              <a:rPr lang="en-US" sz="2000" b="0" dirty="0">
                <a:solidFill>
                  <a:srgbClr val="000000"/>
                </a:solidFill>
                <a:latin typeface="Times"/>
                <a:cs typeface="Times"/>
              </a:rPr>
              <a:t> and radius R must reach at least a distance from the body of</a:t>
            </a:r>
            <a:r>
              <a:rPr lang="en-US" sz="2000" b="0" dirty="0" smtClean="0">
                <a:solidFill>
                  <a:srgbClr val="000000"/>
                </a:solidFill>
                <a:latin typeface="Times"/>
                <a:cs typeface="Times"/>
              </a:rPr>
              <a:t>  </a:t>
            </a:r>
            <a:r>
              <a:rPr lang="en-US" sz="2000" b="0" dirty="0" err="1" smtClean="0">
                <a:solidFill>
                  <a:srgbClr val="000000"/>
                </a:solidFill>
                <a:latin typeface="Times"/>
                <a:cs typeface="Times"/>
              </a:rPr>
              <a:t>r</a:t>
            </a:r>
            <a:r>
              <a:rPr lang="en-US" sz="2000" b="0" baseline="-25000" dirty="0" err="1" smtClean="0">
                <a:solidFill>
                  <a:srgbClr val="000000"/>
                </a:solidFill>
                <a:latin typeface="Times"/>
                <a:cs typeface="Times"/>
              </a:rPr>
              <a:t>R</a:t>
            </a:r>
            <a:r>
              <a:rPr lang="en-US" sz="2000" b="0" dirty="0" smtClean="0">
                <a:solidFill>
                  <a:srgbClr val="000000"/>
                </a:solidFill>
                <a:latin typeface="Times"/>
                <a:cs typeface="Times"/>
              </a:rPr>
              <a:t>, where </a:t>
            </a:r>
            <a:r>
              <a:rPr lang="en-US" sz="2000" b="0" dirty="0" err="1" smtClean="0">
                <a:solidFill>
                  <a:srgbClr val="000000"/>
                </a:solidFill>
                <a:latin typeface="Times"/>
                <a:cs typeface="Times"/>
              </a:rPr>
              <a:t>r</a:t>
            </a:r>
            <a:r>
              <a:rPr lang="en-US" sz="2000" b="0" baseline="-25000" dirty="0" err="1" smtClean="0">
                <a:solidFill>
                  <a:srgbClr val="000000"/>
                </a:solidFill>
                <a:latin typeface="Times"/>
                <a:cs typeface="Times"/>
              </a:rPr>
              <a:t>R</a:t>
            </a:r>
            <a:r>
              <a:rPr lang="en-US" sz="2000" b="0" baseline="-25000" dirty="0" smtClean="0">
                <a:solidFill>
                  <a:srgbClr val="000000"/>
                </a:solidFill>
                <a:latin typeface="Times"/>
                <a:cs typeface="Times"/>
              </a:rPr>
              <a:t> </a:t>
            </a:r>
            <a:r>
              <a:rPr lang="en-US" sz="2000" b="0" dirty="0" smtClean="0">
                <a:solidFill>
                  <a:srgbClr val="000000"/>
                </a:solidFill>
                <a:latin typeface="Times"/>
                <a:cs typeface="Times"/>
              </a:rPr>
              <a:t>is the Roche </a:t>
            </a:r>
            <a:r>
              <a:rPr lang="en-US" sz="2000" b="0" dirty="0">
                <a:solidFill>
                  <a:srgbClr val="000000"/>
                </a:solidFill>
                <a:latin typeface="Times"/>
                <a:cs typeface="Times"/>
              </a:rPr>
              <a:t>limit for it to be tidally disturbed. The Roche limit is given by:</a:t>
            </a:r>
          </a:p>
          <a:p>
            <a:pPr>
              <a:spcBef>
                <a:spcPct val="50000"/>
              </a:spcBef>
            </a:pPr>
            <a:endParaRPr lang="en-US" sz="1200" dirty="0">
              <a:latin typeface="Arial" charset="0"/>
            </a:endParaRPr>
          </a:p>
          <a:p>
            <a:pPr>
              <a:spcBef>
                <a:spcPct val="50000"/>
              </a:spcBef>
            </a:pPr>
            <a:endParaRPr lang="en-US" sz="1200" dirty="0">
              <a:latin typeface="Arial" charset="0"/>
            </a:endParaRPr>
          </a:p>
          <a:p>
            <a:pPr>
              <a:spcBef>
                <a:spcPct val="50000"/>
              </a:spcBef>
            </a:pPr>
            <a:endParaRPr lang="en-US" sz="1200" dirty="0">
              <a:latin typeface="Arial" charset="0"/>
            </a:endParaRPr>
          </a:p>
          <a:p>
            <a:pPr>
              <a:spcBef>
                <a:spcPct val="50000"/>
              </a:spcBef>
            </a:pPr>
            <a:endParaRPr lang="en-US" sz="2000" b="0" dirty="0">
              <a:solidFill>
                <a:srgbClr val="000000"/>
              </a:solidFill>
              <a:latin typeface="Times"/>
              <a:cs typeface="Times"/>
            </a:endParaRPr>
          </a:p>
          <a:p>
            <a:pPr>
              <a:spcBef>
                <a:spcPct val="50000"/>
              </a:spcBef>
            </a:pPr>
            <a:r>
              <a:rPr lang="en-US" sz="2000" b="0" dirty="0">
                <a:solidFill>
                  <a:srgbClr val="000000"/>
                </a:solidFill>
                <a:latin typeface="Times"/>
                <a:cs typeface="Times"/>
              </a:rPr>
              <a:t>For a star approaching a black hole to be disrupted but not swallowed by the hole its Roche limit must be larger than the Schwarzschild radius, </a:t>
            </a:r>
            <a:r>
              <a:rPr lang="en-US" sz="2000" b="0" dirty="0" err="1">
                <a:solidFill>
                  <a:srgbClr val="000000"/>
                </a:solidFill>
                <a:latin typeface="Times"/>
                <a:cs typeface="Times"/>
              </a:rPr>
              <a:t>r</a:t>
            </a:r>
            <a:r>
              <a:rPr lang="en-US" sz="2000" b="0" baseline="-25000" dirty="0" err="1">
                <a:solidFill>
                  <a:srgbClr val="000000"/>
                </a:solidFill>
                <a:latin typeface="Times"/>
                <a:cs typeface="Times"/>
              </a:rPr>
              <a:t>R</a:t>
            </a:r>
            <a:r>
              <a:rPr lang="en-US" sz="2000" b="0" dirty="0">
                <a:solidFill>
                  <a:srgbClr val="000000"/>
                </a:solidFill>
                <a:latin typeface="Times"/>
                <a:cs typeface="Times"/>
              </a:rPr>
              <a:t> &gt; </a:t>
            </a:r>
            <a:r>
              <a:rPr lang="en-US" sz="2000" b="0" dirty="0" err="1">
                <a:solidFill>
                  <a:srgbClr val="000000"/>
                </a:solidFill>
                <a:latin typeface="Times"/>
                <a:cs typeface="Times"/>
              </a:rPr>
              <a:t>R</a:t>
            </a:r>
            <a:r>
              <a:rPr lang="en-US" sz="2000" b="0" baseline="-25000" dirty="0" err="1">
                <a:solidFill>
                  <a:srgbClr val="000000"/>
                </a:solidFill>
                <a:latin typeface="Times"/>
                <a:cs typeface="Times"/>
              </a:rPr>
              <a:t>s</a:t>
            </a:r>
            <a:r>
              <a:rPr lang="en-US" sz="2000" b="0" dirty="0">
                <a:solidFill>
                  <a:srgbClr val="000000"/>
                </a:solidFill>
                <a:latin typeface="Times"/>
                <a:cs typeface="Times"/>
              </a:rPr>
              <a:t>. This then places an upper limit on the mass of the Black Hole for fueling by tidal disruption of</a:t>
            </a:r>
            <a:r>
              <a:rPr lang="en-US" sz="2000" b="0" dirty="0" smtClean="0">
                <a:solidFill>
                  <a:srgbClr val="000000"/>
                </a:solidFill>
                <a:latin typeface="Times"/>
                <a:cs typeface="Times"/>
              </a:rPr>
              <a:t>:</a:t>
            </a:r>
          </a:p>
          <a:p>
            <a:pPr>
              <a:spcBef>
                <a:spcPct val="50000"/>
              </a:spcBef>
            </a:pPr>
            <a:endParaRPr lang="en-US" sz="2000" b="0" dirty="0" smtClean="0">
              <a:solidFill>
                <a:srgbClr val="000000"/>
              </a:solidFill>
              <a:latin typeface="Times"/>
              <a:cs typeface="Times"/>
            </a:endParaRPr>
          </a:p>
          <a:p>
            <a:pPr>
              <a:spcBef>
                <a:spcPct val="50000"/>
              </a:spcBef>
            </a:pPr>
            <a:r>
              <a:rPr lang="en-US" sz="2000" b="0" dirty="0" err="1">
                <a:solidFill>
                  <a:srgbClr val="000000"/>
                </a:solidFill>
                <a:latin typeface="Symbol" charset="2"/>
                <a:cs typeface="Symbol" charset="2"/>
              </a:rPr>
              <a:t>r</a:t>
            </a:r>
            <a:r>
              <a:rPr lang="en-US" sz="2000" b="0" baseline="-25000" dirty="0">
                <a:solidFill>
                  <a:srgbClr val="000000"/>
                </a:solidFill>
                <a:latin typeface="Symbol" charset="2"/>
                <a:cs typeface="Symbol" charset="2"/>
              </a:rPr>
              <a:t>*</a:t>
            </a:r>
            <a:r>
              <a:rPr lang="en-US" sz="2000" b="0" dirty="0" smtClean="0">
                <a:solidFill>
                  <a:srgbClr val="000000"/>
                </a:solidFill>
                <a:latin typeface="Symbol" charset="2"/>
                <a:cs typeface="Symbol" charset="2"/>
              </a:rPr>
              <a:t> </a:t>
            </a:r>
            <a:r>
              <a:rPr lang="en-US" sz="2000" b="0" dirty="0" smtClean="0">
                <a:solidFill>
                  <a:srgbClr val="000000"/>
                </a:solidFill>
                <a:latin typeface="Times"/>
                <a:cs typeface="Times"/>
              </a:rPr>
              <a:t>is the density of the star in gr/</a:t>
            </a:r>
            <a:r>
              <a:rPr lang="en-US" sz="2000" b="0" dirty="0">
                <a:solidFill>
                  <a:srgbClr val="000000"/>
                </a:solidFill>
                <a:latin typeface="Times"/>
                <a:cs typeface="Times"/>
              </a:rPr>
              <a:t>cm</a:t>
            </a:r>
            <a:r>
              <a:rPr lang="en-US" sz="2000" b="0" baseline="30000" dirty="0">
                <a:solidFill>
                  <a:srgbClr val="000000"/>
                </a:solidFill>
                <a:latin typeface="Times"/>
                <a:cs typeface="Times"/>
              </a:rPr>
              <a:t>3</a:t>
            </a:r>
            <a:r>
              <a:rPr lang="en-US" sz="2000" b="0" dirty="0">
                <a:solidFill>
                  <a:srgbClr val="000000"/>
                </a:solidFill>
                <a:latin typeface="Times"/>
                <a:cs typeface="Times"/>
              </a:rPr>
              <a:t>.</a:t>
            </a:r>
          </a:p>
        </p:txBody>
      </p:sp>
      <p:graphicFrame>
        <p:nvGraphicFramePr>
          <p:cNvPr id="10" name="Object 9"/>
          <p:cNvGraphicFramePr>
            <a:graphicFrameLocks noChangeAspect="1"/>
          </p:cNvGraphicFramePr>
          <p:nvPr/>
        </p:nvGraphicFramePr>
        <p:xfrm>
          <a:off x="3200400" y="3124200"/>
          <a:ext cx="2189892" cy="920750"/>
        </p:xfrm>
        <a:graphic>
          <a:graphicData uri="http://schemas.openxmlformats.org/presentationml/2006/ole">
            <mc:AlternateContent xmlns:mc="http://schemas.openxmlformats.org/markup-compatibility/2006">
              <mc:Choice xmlns:v="urn:schemas-microsoft-com:vml" Requires="v">
                <p:oleObj spid="_x0000_s362513" name="Equation" r:id="rId3" imgW="1117600" imgH="469900" progId="Equation.3">
                  <p:embed/>
                </p:oleObj>
              </mc:Choice>
              <mc:Fallback>
                <p:oleObj name="Equation" r:id="rId3" imgW="1117600" imgH="469900" progId="Equation.3">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0400" y="3124200"/>
                        <a:ext cx="2189892" cy="920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1" name="Object 10"/>
          <p:cNvGraphicFramePr>
            <a:graphicFrameLocks noChangeAspect="1"/>
          </p:cNvGraphicFramePr>
          <p:nvPr/>
        </p:nvGraphicFramePr>
        <p:xfrm>
          <a:off x="4495800" y="5486400"/>
          <a:ext cx="3633788" cy="533400"/>
        </p:xfrm>
        <a:graphic>
          <a:graphicData uri="http://schemas.openxmlformats.org/presentationml/2006/ole">
            <mc:AlternateContent xmlns:mc="http://schemas.openxmlformats.org/markup-compatibility/2006">
              <mc:Choice xmlns:v="urn:schemas-microsoft-com:vml" Requires="v">
                <p:oleObj spid="_x0000_s362514" name="Equation" r:id="rId5" imgW="1384300" imgH="203200" progId="Equation.3">
                  <p:embed/>
                </p:oleObj>
              </mc:Choice>
              <mc:Fallback>
                <p:oleObj name="Equation" r:id="rId5" imgW="1384300" imgH="203200" progId="Equation.3">
                  <p:embed/>
                  <p:pic>
                    <p:nvPicPr>
                      <p:cNvPr id="0"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95800" y="5486400"/>
                        <a:ext cx="3633788" cy="533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GB"/>
              <a:t>© 2014 Pearson Education, Inc.</a:t>
            </a:r>
          </a:p>
        </p:txBody>
      </p:sp>
      <p:sp>
        <p:nvSpPr>
          <p:cNvPr id="125961" name="Rectangle 9"/>
          <p:cNvSpPr>
            <a:spLocks noGrp="1" noChangeArrowheads="1"/>
          </p:cNvSpPr>
          <p:nvPr>
            <p:ph type="title"/>
          </p:nvPr>
        </p:nvSpPr>
        <p:spPr/>
        <p:txBody>
          <a:bodyPr/>
          <a:lstStyle/>
          <a:p>
            <a:r>
              <a:rPr lang="en-US"/>
              <a:t>What have we learned?</a:t>
            </a:r>
          </a:p>
        </p:txBody>
      </p:sp>
      <p:sp>
        <p:nvSpPr>
          <p:cNvPr id="125962" name="Rectangle 10"/>
          <p:cNvSpPr>
            <a:spLocks noGrp="1" noChangeArrowheads="1"/>
          </p:cNvSpPr>
          <p:nvPr>
            <p:ph type="body" idx="1"/>
          </p:nvPr>
        </p:nvSpPr>
        <p:spPr/>
        <p:txBody>
          <a:bodyPr/>
          <a:lstStyle/>
          <a:p>
            <a:r>
              <a:rPr lang="en-US" b="1"/>
              <a:t>What lies in the center of our galaxy?</a:t>
            </a:r>
            <a:endParaRPr lang="en-US"/>
          </a:p>
          <a:p>
            <a:pPr lvl="1"/>
            <a:r>
              <a:rPr lang="en-US"/>
              <a:t>Orbits of stars near the center of our galaxy indicate that it contains a black hole with 4 million times the mass of the Sun.</a:t>
            </a:r>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01_LectureOutline">
  <a:themeElements>
    <a:clrScheme name="01_LectureOutlin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01_LectureOutline">
      <a:majorFont>
        <a:latin typeface="Arial"/>
        <a:ea typeface="Arial"/>
        <a:cs typeface="Arial"/>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a:ln>
              <a:noFill/>
            </a:ln>
            <a:solidFill>
              <a:schemeClr val="tx1"/>
            </a:solidFill>
            <a:effectLst/>
            <a:latin typeface="Times New Roman" pitchFamily="-108" charset="0"/>
            <a:ea typeface="ＭＳ Ｐゴシック" pitchFamily="-108" charset="-128"/>
            <a:cs typeface="ＭＳ Ｐゴシック" pitchFamily="-108"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a:ln>
              <a:noFill/>
            </a:ln>
            <a:solidFill>
              <a:schemeClr val="tx1"/>
            </a:solidFill>
            <a:effectLst/>
            <a:latin typeface="Times New Roman" pitchFamily="-108" charset="0"/>
            <a:ea typeface="ＭＳ Ｐゴシック" pitchFamily="-108" charset="-128"/>
            <a:cs typeface="ＭＳ Ｐゴシック" pitchFamily="-108" charset="-128"/>
          </a:defRPr>
        </a:defPPr>
      </a:lstStyle>
    </a:lnDef>
  </a:objectDefaults>
  <a:extraClrSchemeLst>
    <a:extraClrScheme>
      <a:clrScheme name="01_LectureOutlin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01_LectureOutlin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01_LectureOutlin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01_LectureOutlin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01_LectureOutlin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01_LectureOutlin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01_LectureOutlin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01_LectureOutlin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01_LectureOutlin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01_LectureOutlin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01_LectureOutlin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01_LectureOutlin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Macintosh HD:Users:premedia:Desktop:Lecture PPt:01_LectureOutline.pot</Template>
  <TotalTime>22727</TotalTime>
  <Words>3596</Words>
  <Application>Microsoft Macintosh PowerPoint</Application>
  <PresentationFormat>On-screen Show (4:3)</PresentationFormat>
  <Paragraphs>365</Paragraphs>
  <Slides>77</Slides>
  <Notes>58</Notes>
  <HiddenSlides>0</HiddenSlides>
  <MMClips>1</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77</vt:i4>
      </vt:variant>
    </vt:vector>
  </HeadingPairs>
  <TitlesOfParts>
    <vt:vector size="79" baseType="lpstr">
      <vt:lpstr>01_LectureOutline</vt:lpstr>
      <vt:lpstr>Equation</vt:lpstr>
      <vt:lpstr>Our Galaxy</vt:lpstr>
      <vt:lpstr>Our Galaxy</vt:lpstr>
      <vt:lpstr>19.1 The Milky Way Revealed</vt:lpstr>
      <vt:lpstr>Our Galaxy</vt:lpstr>
      <vt:lpstr>Interstellar Extinction in Our Galaxy</vt:lpstr>
      <vt:lpstr>Our Galaxy</vt:lpstr>
      <vt:lpstr>PowerPoint Presentation</vt:lpstr>
      <vt:lpstr>Our Galaxy</vt:lpstr>
      <vt:lpstr>PowerPoint Presentation</vt:lpstr>
      <vt:lpstr>How do stars orbit in our galaxy?</vt:lpstr>
      <vt:lpstr>PowerPoint Presentation</vt:lpstr>
      <vt:lpstr>PowerPoint Presentation</vt:lpstr>
      <vt:lpstr>PowerPoint Presentation</vt:lpstr>
      <vt:lpstr>Orbital Velocity Law</vt:lpstr>
      <vt:lpstr>PowerPoint Presentation</vt:lpstr>
      <vt:lpstr>Mapping our Galaxy in Radio Wavelengths</vt:lpstr>
      <vt:lpstr>Mapping our Galaxy in Radio Wavelengths</vt:lpstr>
      <vt:lpstr>Mapping our Galaxy in Radio Wavelengths</vt:lpstr>
      <vt:lpstr>Rotation of the Disk</vt:lpstr>
      <vt:lpstr>Rotation Curve of Galaxy</vt:lpstr>
      <vt:lpstr>Dark Matter</vt:lpstr>
      <vt:lpstr>Our Galaxy</vt:lpstr>
      <vt:lpstr>What have we learned?</vt:lpstr>
      <vt:lpstr>19.2 Galactic Recycling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Summary of Galactic Recycling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Where do stars tend to form in our galaxy?</vt:lpstr>
      <vt:lpstr>PowerPoint Presentation</vt:lpstr>
      <vt:lpstr>Emission Nebulae: HII Regions</vt:lpstr>
      <vt:lpstr>Emission Nebulae: HII Regions</vt:lpstr>
      <vt:lpstr>Reflection Nebulae</vt:lpstr>
      <vt:lpstr>PowerPoint Presentation</vt:lpstr>
      <vt:lpstr>PowerPoint Presentation</vt:lpstr>
      <vt:lpstr>PowerPoint Presentation</vt:lpstr>
      <vt:lpstr>Density-Wave Model of Spiral Arms</vt:lpstr>
      <vt:lpstr>Density-Wave Model of Spiral Arms</vt:lpstr>
      <vt:lpstr>What have we learned?</vt:lpstr>
      <vt:lpstr>19.3 The History of the Milky Way</vt:lpstr>
      <vt:lpstr>What clues to our galaxy's history do halo stars hold?</vt:lpstr>
      <vt:lpstr>PowerPoint Presentation</vt:lpstr>
      <vt:lpstr>How did our galaxy form?</vt:lpstr>
      <vt:lpstr>PowerPoint Presentation</vt:lpstr>
      <vt:lpstr>PowerPoint Presentation</vt:lpstr>
      <vt:lpstr>PowerPoint Presentation</vt:lpstr>
      <vt:lpstr>PowerPoint Presentation</vt:lpstr>
      <vt:lpstr>PowerPoint Presentation</vt:lpstr>
      <vt:lpstr>What have we learned?</vt:lpstr>
      <vt:lpstr>19.4 The Mysterious Galactic Center</vt:lpstr>
      <vt:lpstr>What lies in the center of our galaxy?</vt:lpstr>
      <vt:lpstr>Galactic Center</vt:lpstr>
      <vt:lpstr>Black Holes in Hibernation</vt:lpstr>
      <vt:lpstr>Black Holes in Hibernation</vt:lpstr>
      <vt:lpstr>PowerPoint Presentation</vt:lpstr>
      <vt:lpstr>Galactic Center: Sagittarius A*</vt:lpstr>
      <vt:lpstr>PowerPoint Presentation</vt:lpstr>
      <vt:lpstr>PowerPoint Presentation</vt:lpstr>
      <vt:lpstr>PowerPoint Presentation</vt:lpstr>
      <vt:lpstr>PowerPoint Presentation</vt:lpstr>
      <vt:lpstr>PowerPoint Presentation</vt:lpstr>
      <vt:lpstr>PowerPoint Presentation</vt:lpstr>
      <vt:lpstr>Fueling a Black Hole by Tidal Disruption</vt:lpstr>
      <vt:lpstr>Fueling a Black Hole by Tidal Disruption</vt:lpstr>
      <vt:lpstr>What have we learned?</vt:lpstr>
    </vt:vector>
  </TitlesOfParts>
  <Company>STScI/OPO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Testing</dc:title>
  <dc:creator>Mark Voit</dc:creator>
  <cp:lastModifiedBy>George Chartas</cp:lastModifiedBy>
  <cp:revision>571</cp:revision>
  <cp:lastPrinted>2013-02-20T04:27:50Z</cp:lastPrinted>
  <dcterms:created xsi:type="dcterms:W3CDTF">2015-03-20T12:49:20Z</dcterms:created>
  <dcterms:modified xsi:type="dcterms:W3CDTF">2016-10-31T17:54:50Z</dcterms:modified>
</cp:coreProperties>
</file>