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52.xml" ContentType="application/vnd.openxmlformats-officedocument.presentationml.slide+xml"/>
  <Override PartName="/ppt/slides/slide49.xml" ContentType="application/vnd.openxmlformats-officedocument.presentationml.slide+xml"/>
  <Override PartName="/ppt/slides/slide33.xml" ContentType="application/vnd.openxmlformats-officedocument.presentationml.slide+xml"/>
  <Override PartName="/ppt/notesSlides/notesSlide30.xml" ContentType="application/vnd.openxmlformats-officedocument.presentationml.notesSlide+xml"/>
  <Default Extension="bin" ContentType="application/vnd.openxmlformats-officedocument.presentationml.printerSettings"/>
  <Override PartName="/ppt/notesSlides/notesSlide13.xml" ContentType="application/vnd.openxmlformats-officedocument.presentationml.notesSlide+xml"/>
  <Override PartName="/ppt/notesSlides/notesSlide29.xml" ContentType="application/vnd.openxmlformats-officedocument.presentationml.notesSlide+xml"/>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slides/slide56.xml" ContentType="application/vnd.openxmlformats-officedocument.presentationml.slide+xml"/>
  <Override PartName="/ppt/notesSlides/notesSlide48.xml" ContentType="application/vnd.openxmlformats-officedocument.presentationml.notesSlide+xml"/>
  <Override PartName="/ppt/slides/slide3.xml" ContentType="application/vnd.openxmlformats-officedocument.presentationml.slide+xml"/>
  <Override PartName="/ppt/slideLayouts/slideLayout1.xml" ContentType="application/vnd.openxmlformats-officedocument.presentationml.slideLayout+xml"/>
  <Override PartName="/ppt/notesSlides/notesSlide34.xml" ContentType="application/vnd.openxmlformats-officedocument.presentationml.notesSlide+xml"/>
  <Override PartName="/ppt/slides/slide23.xml" ContentType="application/vnd.openxmlformats-officedocument.presentationml.slide+xml"/>
  <Override PartName="/ppt/slides/slide42.xml" ContentType="application/vnd.openxmlformats-officedocument.presentationml.slide+xml"/>
  <Override PartName="/ppt/slides/slide61.xml" ContentType="application/vnd.openxmlformats-officedocument.presentationml.slide+xml"/>
  <Override PartName="/ppt/theme/theme1.xml" ContentType="application/vnd.openxmlformats-officedocument.theme+xml"/>
  <Override PartName="/ppt/slideLayouts/slideLayout10.xml" ContentType="application/vnd.openxmlformats-officedocument.presentationml.slideLayout+xml"/>
  <Override PartName="/ppt/notesSlides/notesSlide17.xml" ContentType="application/vnd.openxmlformats-officedocument.presentationml.notesSlide+xml"/>
  <Override PartName="/ppt/notesSlides/notesSlide36.xml" ContentType="application/vnd.openxmlformats-officedocument.presentationml.notesSlide+xml"/>
  <Override PartName="/ppt/notesSlides/notesSlide6.xml" ContentType="application/vnd.openxmlformats-officedocument.presentationml.notesSlide+xml"/>
  <Override PartName="/ppt/notesSlides/notesSlide22.xml" ContentType="application/vnd.openxmlformats-officedocument.presentationml.notes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slides/slide11.xml" ContentType="application/vnd.openxmlformats-officedocument.presentationml.slide+xml"/>
  <Override PartName="/ppt/slides/slide46.xml" ContentType="application/vnd.openxmlformats-officedocument.presentationml.slide+xml"/>
  <Override PartName="/ppt/notesSlides/notesSlide41.xml" ContentType="application/vnd.openxmlformats-officedocument.presentationml.notesSlide+xml"/>
  <Override PartName="/ppt/embeddings/Microsoft_Equation2.bin" ContentType="application/vnd.openxmlformats-officedocument.oleObject"/>
  <Override PartName="/ppt/notesSlides/notesSlide8.xml" ContentType="application/vnd.openxmlformats-officedocument.presentationml.notesSlide+xml"/>
  <Override PartName="/ppt/notesSlides/notesSlide26.xml" ContentType="application/vnd.openxmlformats-officedocument.presentationml.notesSlide+xml"/>
  <Override PartName="/ppt/notesSlides/notesSlide45.xml" ContentType="application/vnd.openxmlformats-officedocument.presentationml.notes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53.xml" ContentType="application/vnd.openxmlformats-officedocument.presentationml.slide+xml"/>
  <Override PartName="/ppt/slides/slide15.xml" ContentType="application/vnd.openxmlformats-officedocument.presentationml.slide+xml"/>
  <Override PartName="/ppt/notesSlides/notesSlide31.xml" ContentType="application/vnd.openxmlformats-officedocument.presentationml.notesSlide+xml"/>
  <Override PartName="/ppt/slides/slide20.xml" ContentType="application/vnd.openxmlformats-officedocument.presentationml.slide+xml"/>
  <Override PartName="/ppt/presProps.xml" ContentType="application/vnd.openxmlformats-officedocument.presentationml.presProps+xml"/>
  <Override PartName="/ppt/notesSlides/notesSlide14.xml" ContentType="application/vnd.openxmlformats-officedocument.presentationml.notesSlide+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slides/slide57.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Override PartName="/ppt/notesSlides/notesSlide35.xml" ContentType="application/vnd.openxmlformats-officedocument.presentationml.notesSlide+xml"/>
  <Override PartName="/ppt/slides/slide24.xml" ContentType="application/vnd.openxmlformats-officedocument.presentationml.slide+xml"/>
  <Override PartName="/ppt/slides/slide43.xml" ContentType="application/vnd.openxmlformats-officedocument.presentationml.slide+xml"/>
  <Override PartName="/ppt/slides/slide62.xml" ContentType="application/vnd.openxmlformats-officedocument.presentationml.slide+xml"/>
  <Override PartName="/ppt/theme/theme2.xml" ContentType="application/vnd.openxmlformats-officedocument.theme+xml"/>
  <Override PartName="/ppt/handoutMasters/handoutMaster1.xml" ContentType="application/vnd.openxmlformats-officedocument.presentationml.handoutMaster+xml"/>
  <Override PartName="/ppt/slideLayouts/slideLayout11.xml" ContentType="application/vnd.openxmlformats-officedocument.presentationml.slideLayout+xml"/>
  <Override PartName="/ppt/notesSlides/notesSlide18.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Default Extension="jpeg" ContentType="image/jpeg"/>
  <Override PartName="/ppt/notesSlides/notesSlide23.xml" ContentType="application/vnd.openxmlformats-officedocument.presentationml.notesSlide+xml"/>
  <Override PartName="/ppt/slides/slide8.xml" ContentType="application/vnd.openxmlformats-officedocument.presentationml.slide+xml"/>
  <Override PartName="/ppt/slides/slide12.xml" ContentType="application/vnd.openxmlformats-officedocument.presentationml.slide+xml"/>
  <Override PartName="/ppt/slideLayouts/slideLayout6.xml" ContentType="application/vnd.openxmlformats-officedocument.presentationml.slideLayout+xml"/>
  <Override PartName="/ppt/slides/slide28.xml" ContentType="application/vnd.openxmlformats-officedocument.presentationml.slide+xml"/>
  <Override PartName="/ppt/slides/slide50.xml" ContentType="application/vnd.openxmlformats-officedocument.presentationml.slide+xml"/>
  <Override PartName="/ppt/slides/slide47.xml" ContentType="application/vnd.openxmlformats-officedocument.presentationml.slide+xml"/>
  <Override PartName="/ppt/slides/slide31.xml" ContentType="application/vnd.openxmlformats-officedocument.presentationml.slide+xml"/>
  <Default Extension="vml" ContentType="application/vnd.openxmlformats-officedocument.vmlDrawing"/>
  <Override PartName="/ppt/notesSlides/notesSlide9.xml" ContentType="application/vnd.openxmlformats-officedocument.presentationml.notesSlide+xml"/>
  <Override PartName="/ppt/notesSlides/notesSlide42.xml" ContentType="application/vnd.openxmlformats-officedocument.presentationml.notesSlide+xml"/>
  <Override PartName="/ppt/notesSlides/notesSlide11.xml" ContentType="application/vnd.openxmlformats-officedocument.presentationml.notesSlide+xml"/>
  <Default Extension="rels" ContentType="application/vnd.openxmlformats-package.relationships+xml"/>
  <Override PartName="/ppt/notesSlides/notesSlide27.xml" ContentType="application/vnd.openxmlformats-officedocument.presentationml.notesSlide+xml"/>
  <Override PartName="/ppt/notesSlides/notesSlide46.xml" ContentType="application/vnd.openxmlformats-officedocument.presentationml.notesSlide+xml"/>
  <Override PartName="/ppt/slides/slide16.xml" ContentType="application/vnd.openxmlformats-officedocument.presentationml.slide+xml"/>
  <Override PartName="/ppt/slides/slide35.xml" ContentType="application/vnd.openxmlformats-officedocument.presentationml.slide+xml"/>
  <Override PartName="/ppt/slides/slide54.xml" ContentType="application/vnd.openxmlformats-officedocument.presentationml.slide+xml"/>
  <Override PartName="/ppt/slides/slide1.xml" ContentType="application/vnd.openxmlformats-officedocument.presentationml.slide+xml"/>
  <Override PartName="/ppt/notesSlides/notesSlide32.xml" ContentType="application/vnd.openxmlformats-officedocument.presentationml.notesSlide+xml"/>
  <Override PartName="/ppt/slides/slide21.xml" ContentType="application/vnd.openxmlformats-officedocument.presentationml.slide+xml"/>
  <Override PartName="/ppt/slides/slide40.xml" ContentType="application/vnd.openxmlformats-officedocument.presentationml.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39.xml" ContentType="application/vnd.openxmlformats-officedocument.presentationml.slide+xml"/>
  <Override PartName="/ppt/slides/slide58.xml" ContentType="application/vnd.openxmlformats-officedocument.presentationml.slide+xml"/>
  <Override PartName="/ppt/notesSlides/notesSlide20.xml" ContentType="application/vnd.openxmlformats-officedocument.presentationml.notes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theme/theme3.xml" ContentType="application/vnd.openxmlformats-officedocument.theme+xml"/>
  <Override PartName="/ppt/slides/slide63.xml" ContentType="application/vnd.openxmlformats-officedocument.presentationml.slide+xml"/>
  <Override PartName="/ppt/notesSlides/notesSlide19.xml" ContentType="application/vnd.openxmlformats-officedocument.presentationml.notesSlide+xml"/>
  <Override PartName="/ppt/notesSlides/notesSlide38.xml" ContentType="application/vnd.openxmlformats-officedocument.presentationml.notesSlide+xml"/>
  <Override PartName="/ppt/notesSlides/notesSlide24.xml" ContentType="application/vnd.openxmlformats-officedocument.presentationml.notes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s/slide51.xml" ContentType="application/vnd.openxmlformats-officedocument.presentationml.slide+xml"/>
  <Override PartName="/ppt/slides/slide48.xml" ContentType="application/vnd.openxmlformats-officedocument.presentationml.slide+xml"/>
  <Override PartName="/ppt/notesSlides/notesSlide10.xml" ContentType="application/vnd.openxmlformats-officedocument.presentationml.notesSlide+xml"/>
  <Override PartName="/ppt/slideLayouts/slideLayout7.xml" ContentType="application/vnd.openxmlformats-officedocument.presentationml.slideLayout+xml"/>
  <Override PartName="/ppt/slides/slide32.xml" ContentType="application/vnd.openxmlformats-officedocument.presentationml.slide+xml"/>
  <Override PartName="/ppt/viewProps.xml" ContentType="application/vnd.openxmlformats-officedocument.presentationml.viewProps+xml"/>
  <Override PartName="/ppt/slides/slide29.xml" ContentType="application/vnd.openxmlformats-officedocument.presentationml.slide+xml"/>
  <Override PartName="/ppt/notesSlides/notesSlide43.xml" ContentType="application/vnd.openxmlformats-officedocument.presentationml.notesSlide+xml"/>
  <Override PartName="/docProps/app.xml" ContentType="application/vnd.openxmlformats-officedocument.extended-properties+xml"/>
  <Override PartName="/ppt/notesMasters/notesMaster1.xml" ContentType="application/vnd.openxmlformats-officedocument.presentationml.notesMaster+xml"/>
  <Override PartName="/ppt/notesSlides/notesSlide12.xml" ContentType="application/vnd.openxmlformats-officedocument.presentationml.notesSlide+xml"/>
  <Override PartName="/ppt/notesSlides/notesSlide28.xml" ContentType="application/vnd.openxmlformats-officedocument.presentationml.notesSlide+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slides/slide55.xml" ContentType="application/vnd.openxmlformats-officedocument.presentationml.slide+xml"/>
  <Override PartName="/ppt/presentation.xml" ContentType="application/vnd.openxmlformats-officedocument.presentationml.presentation.main+xml"/>
  <Override PartName="/ppt/slides/slide2.xml" ContentType="application/vnd.openxmlformats-officedocument.presentationml.slide+xml"/>
  <Override PartName="/ppt/notesSlides/notesSlide33.xml" ContentType="application/vnd.openxmlformats-officedocument.presentationml.notesSlide+xml"/>
  <Override PartName="/ppt/notesSlides/notesSlide47.xml" ContentType="application/vnd.openxmlformats-officedocument.presentationml.notesSlide+xml"/>
  <Override PartName="/ppt/slides/slide22.xml" ContentType="application/vnd.openxmlformats-officedocument.presentationml.slide+xml"/>
  <Override PartName="/ppt/slides/slide41.xml" ContentType="application/vnd.openxmlformats-officedocument.presentationml.slide+xml"/>
  <Override PartName="/ppt/slides/slide60.xml" ContentType="application/vnd.openxmlformats-officedocument.presentationml.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slides/slide59.xml" ContentType="application/vnd.openxmlformats-officedocument.presentationml.slide+xml"/>
  <Override PartName="/ppt/notesSlides/notesSlide21.xml" ContentType="application/vnd.openxmlformats-officedocument.presentationml.notesSlide+xml"/>
  <Override PartName="/ppt/slides/slide6.xml" ContentType="application/vnd.openxmlformats-officedocument.presentationml.slide+xml"/>
  <Override PartName="/ppt/slideLayouts/slideLayout4.xml" ContentType="application/vnd.openxmlformats-officedocument.presentationml.slideLayout+xml"/>
  <Override PartName="/ppt/slides/slide10.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Default Extension="pict" ContentType="image/pict"/>
  <Override PartName="/ppt/notesSlides/notesSlide40.xml" ContentType="application/vnd.openxmlformats-officedocument.presentationml.notesSlide+xml"/>
  <Override PartName="/ppt/embeddings/Microsoft_Equation1.bin" ContentType="application/vnd.openxmlformats-officedocument.oleObject"/>
  <Override PartName="/ppt/notesSlides/notesSlide39.xml" ContentType="application/vnd.openxmlformats-officedocument.presentationml.notesSlide+xml"/>
  <Default Extension="png" ContentType="image/png"/>
  <Override PartName="/ppt/notesSlides/notesSlide25.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50" r:id="rId1"/>
  </p:sldMasterIdLst>
  <p:notesMasterIdLst>
    <p:notesMasterId r:id="rId65"/>
  </p:notesMasterIdLst>
  <p:handoutMasterIdLst>
    <p:handoutMasterId r:id="rId66"/>
  </p:handoutMasterIdLst>
  <p:sldIdLst>
    <p:sldId id="1900" r:id="rId2"/>
    <p:sldId id="1901" r:id="rId3"/>
    <p:sldId id="1938" r:id="rId4"/>
    <p:sldId id="1905" r:id="rId5"/>
    <p:sldId id="1940" r:id="rId6"/>
    <p:sldId id="1822" r:id="rId7"/>
    <p:sldId id="1823" r:id="rId8"/>
    <p:sldId id="1824" r:id="rId9"/>
    <p:sldId id="1825" r:id="rId10"/>
    <p:sldId id="1903" r:id="rId11"/>
    <p:sldId id="1907" r:id="rId12"/>
    <p:sldId id="1908" r:id="rId13"/>
    <p:sldId id="1878" r:id="rId14"/>
    <p:sldId id="1924" r:id="rId15"/>
    <p:sldId id="1925" r:id="rId16"/>
    <p:sldId id="1830" r:id="rId17"/>
    <p:sldId id="1831" r:id="rId18"/>
    <p:sldId id="1926" r:id="rId19"/>
    <p:sldId id="1834" r:id="rId20"/>
    <p:sldId id="1879" r:id="rId21"/>
    <p:sldId id="1840" r:id="rId22"/>
    <p:sldId id="1839" r:id="rId23"/>
    <p:sldId id="1927" r:id="rId24"/>
    <p:sldId id="1909" r:id="rId25"/>
    <p:sldId id="1928" r:id="rId26"/>
    <p:sldId id="1835" r:id="rId27"/>
    <p:sldId id="1836" r:id="rId28"/>
    <p:sldId id="1929" r:id="rId29"/>
    <p:sldId id="1910" r:id="rId30"/>
    <p:sldId id="1911" r:id="rId31"/>
    <p:sldId id="1941" r:id="rId32"/>
    <p:sldId id="1942" r:id="rId33"/>
    <p:sldId id="1943" r:id="rId34"/>
    <p:sldId id="1944" r:id="rId35"/>
    <p:sldId id="1945" r:id="rId36"/>
    <p:sldId id="1946" r:id="rId37"/>
    <p:sldId id="1947" r:id="rId38"/>
    <p:sldId id="1948" r:id="rId39"/>
    <p:sldId id="1949" r:id="rId40"/>
    <p:sldId id="1952" r:id="rId41"/>
    <p:sldId id="1930" r:id="rId42"/>
    <p:sldId id="1931" r:id="rId43"/>
    <p:sldId id="1871" r:id="rId44"/>
    <p:sldId id="1873" r:id="rId45"/>
    <p:sldId id="1953" r:id="rId46"/>
    <p:sldId id="1950" r:id="rId47"/>
    <p:sldId id="1951" r:id="rId48"/>
    <p:sldId id="1954" r:id="rId49"/>
    <p:sldId id="1955" r:id="rId50"/>
    <p:sldId id="1932" r:id="rId51"/>
    <p:sldId id="1864" r:id="rId52"/>
    <p:sldId id="1881" r:id="rId53"/>
    <p:sldId id="1880" r:id="rId54"/>
    <p:sldId id="1919" r:id="rId55"/>
    <p:sldId id="1875" r:id="rId56"/>
    <p:sldId id="1876" r:id="rId57"/>
    <p:sldId id="1882" r:id="rId58"/>
    <p:sldId id="1933" r:id="rId59"/>
    <p:sldId id="1934" r:id="rId60"/>
    <p:sldId id="1920" r:id="rId61"/>
    <p:sldId id="1935" r:id="rId62"/>
    <p:sldId id="1914" r:id="rId63"/>
    <p:sldId id="1936" r:id="rId64"/>
  </p:sldIdLst>
  <p:sldSz cx="9144000" cy="6858000" type="screen4x3"/>
  <p:notesSz cx="6985000" cy="9271000"/>
  <p:defaultTextStyle>
    <a:defPPr>
      <a:defRPr lang="en-US"/>
    </a:defPPr>
    <a:lvl1pPr algn="l" rtl="0" fontAlgn="base">
      <a:spcBef>
        <a:spcPct val="0"/>
      </a:spcBef>
      <a:spcAft>
        <a:spcPct val="0"/>
      </a:spcAft>
      <a:defRPr sz="2400" b="1" kern="1200">
        <a:solidFill>
          <a:schemeClr val="tx1"/>
        </a:solidFill>
        <a:latin typeface="Times New Roman" pitchFamily="-112" charset="0"/>
        <a:ea typeface="ＭＳ Ｐゴシック" pitchFamily="-112" charset="-128"/>
        <a:cs typeface="ＭＳ Ｐゴシック" pitchFamily="-112" charset="-128"/>
      </a:defRPr>
    </a:lvl1pPr>
    <a:lvl2pPr marL="457200" algn="l" rtl="0" fontAlgn="base">
      <a:spcBef>
        <a:spcPct val="0"/>
      </a:spcBef>
      <a:spcAft>
        <a:spcPct val="0"/>
      </a:spcAft>
      <a:defRPr sz="2400" b="1" kern="1200">
        <a:solidFill>
          <a:schemeClr val="tx1"/>
        </a:solidFill>
        <a:latin typeface="Times New Roman" pitchFamily="-112" charset="0"/>
        <a:ea typeface="ＭＳ Ｐゴシック" pitchFamily="-112" charset="-128"/>
        <a:cs typeface="ＭＳ Ｐゴシック" pitchFamily="-112" charset="-128"/>
      </a:defRPr>
    </a:lvl2pPr>
    <a:lvl3pPr marL="914400" algn="l" rtl="0" fontAlgn="base">
      <a:spcBef>
        <a:spcPct val="0"/>
      </a:spcBef>
      <a:spcAft>
        <a:spcPct val="0"/>
      </a:spcAft>
      <a:defRPr sz="2400" b="1" kern="1200">
        <a:solidFill>
          <a:schemeClr val="tx1"/>
        </a:solidFill>
        <a:latin typeface="Times New Roman" pitchFamily="-112" charset="0"/>
        <a:ea typeface="ＭＳ Ｐゴシック" pitchFamily="-112" charset="-128"/>
        <a:cs typeface="ＭＳ Ｐゴシック" pitchFamily="-112" charset="-128"/>
      </a:defRPr>
    </a:lvl3pPr>
    <a:lvl4pPr marL="1371600" algn="l" rtl="0" fontAlgn="base">
      <a:spcBef>
        <a:spcPct val="0"/>
      </a:spcBef>
      <a:spcAft>
        <a:spcPct val="0"/>
      </a:spcAft>
      <a:defRPr sz="2400" b="1" kern="1200">
        <a:solidFill>
          <a:schemeClr val="tx1"/>
        </a:solidFill>
        <a:latin typeface="Times New Roman" pitchFamily="-112" charset="0"/>
        <a:ea typeface="ＭＳ Ｐゴシック" pitchFamily="-112" charset="-128"/>
        <a:cs typeface="ＭＳ Ｐゴシック" pitchFamily="-112" charset="-128"/>
      </a:defRPr>
    </a:lvl4pPr>
    <a:lvl5pPr marL="1828800" algn="l" rtl="0" fontAlgn="base">
      <a:spcBef>
        <a:spcPct val="0"/>
      </a:spcBef>
      <a:spcAft>
        <a:spcPct val="0"/>
      </a:spcAft>
      <a:defRPr sz="2400" b="1" kern="1200">
        <a:solidFill>
          <a:schemeClr val="tx1"/>
        </a:solidFill>
        <a:latin typeface="Times New Roman" pitchFamily="-112" charset="0"/>
        <a:ea typeface="ＭＳ Ｐゴシック" pitchFamily="-112" charset="-128"/>
        <a:cs typeface="ＭＳ Ｐゴシック" pitchFamily="-112" charset="-128"/>
      </a:defRPr>
    </a:lvl5pPr>
    <a:lvl6pPr marL="2286000" algn="l" defTabSz="457200" rtl="0" eaLnBrk="1" latinLnBrk="0" hangingPunct="1">
      <a:defRPr sz="2400" b="1" kern="1200">
        <a:solidFill>
          <a:schemeClr val="tx1"/>
        </a:solidFill>
        <a:latin typeface="Times New Roman" pitchFamily="-112" charset="0"/>
        <a:ea typeface="ＭＳ Ｐゴシック" pitchFamily="-112" charset="-128"/>
        <a:cs typeface="ＭＳ Ｐゴシック" pitchFamily="-112" charset="-128"/>
      </a:defRPr>
    </a:lvl6pPr>
    <a:lvl7pPr marL="2743200" algn="l" defTabSz="457200" rtl="0" eaLnBrk="1" latinLnBrk="0" hangingPunct="1">
      <a:defRPr sz="2400" b="1" kern="1200">
        <a:solidFill>
          <a:schemeClr val="tx1"/>
        </a:solidFill>
        <a:latin typeface="Times New Roman" pitchFamily="-112" charset="0"/>
        <a:ea typeface="ＭＳ Ｐゴシック" pitchFamily="-112" charset="-128"/>
        <a:cs typeface="ＭＳ Ｐゴシック" pitchFamily="-112" charset="-128"/>
      </a:defRPr>
    </a:lvl7pPr>
    <a:lvl8pPr marL="3200400" algn="l" defTabSz="457200" rtl="0" eaLnBrk="1" latinLnBrk="0" hangingPunct="1">
      <a:defRPr sz="2400" b="1" kern="1200">
        <a:solidFill>
          <a:schemeClr val="tx1"/>
        </a:solidFill>
        <a:latin typeface="Times New Roman" pitchFamily="-112" charset="0"/>
        <a:ea typeface="ＭＳ Ｐゴシック" pitchFamily="-112" charset="-128"/>
        <a:cs typeface="ＭＳ Ｐゴシック" pitchFamily="-112" charset="-128"/>
      </a:defRPr>
    </a:lvl8pPr>
    <a:lvl9pPr marL="3657600" algn="l" defTabSz="457200" rtl="0" eaLnBrk="1" latinLnBrk="0" hangingPunct="1">
      <a:defRPr sz="2400" b="1" kern="1200">
        <a:solidFill>
          <a:schemeClr val="tx1"/>
        </a:solidFill>
        <a:latin typeface="Times New Roman" pitchFamily="-112" charset="0"/>
        <a:ea typeface="ＭＳ Ｐゴシック" pitchFamily="-112" charset="-128"/>
        <a:cs typeface="ＭＳ Ｐゴシック" pitchFamily="-112"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AFAFA"/>
    <a:srgbClr val="9900FF"/>
    <a:srgbClr val="CC0099"/>
    <a:srgbClr val="FFCC99"/>
    <a:srgbClr val="66FF33"/>
    <a:srgbClr val="00FF00"/>
    <a:srgbClr val="00CC66"/>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p:cViewPr>
        <p:scale>
          <a:sx n="150" d="100"/>
          <a:sy n="150" d="100"/>
        </p:scale>
        <p:origin x="-1256" y="-192"/>
      </p:cViewPr>
      <p:guideLst>
        <p:guide orient="horz" pos="3792"/>
        <p:guide orient="horz" pos="2160"/>
        <p:guide orient="horz" pos="425"/>
        <p:guide orient="horz" pos="912"/>
        <p:guide orient="horz" pos="247"/>
        <p:guide pos="3408"/>
        <p:guide pos="5568"/>
        <p:guide pos="165"/>
        <p:guide pos="1365"/>
        <p:guide pos="43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68"/>
    </p:cViewPr>
  </p:sorterViewPr>
  <p:notesViewPr>
    <p:cSldViewPr>
      <p:cViewPr varScale="1">
        <p:scale>
          <a:sx n="86" d="100"/>
          <a:sy n="86" d="100"/>
        </p:scale>
        <p:origin x="-2176" y="-104"/>
      </p:cViewPr>
      <p:guideLst>
        <p:guide orient="horz" pos="2920"/>
        <p:guide pos="220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handoutMaster" Target="handoutMasters/handoutMaster1.xml"/><Relationship Id="rId67" Type="http://schemas.openxmlformats.org/officeDocument/2006/relationships/printerSettings" Target="printerSettings/printerSettings1.bin"/><Relationship Id="rId68" Type="http://schemas.openxmlformats.org/officeDocument/2006/relationships/presProps" Target="presProps.xml"/><Relationship Id="rId69" Type="http://schemas.openxmlformats.org/officeDocument/2006/relationships/viewProps" Target="viewProp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theme" Target="theme/theme1.xml"/><Relationship Id="rId7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2.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6.pict"/></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0" y="0"/>
            <a:ext cx="3025775" cy="46355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2883" tIns="46442" rIns="92883" bIns="46442" numCol="1" anchor="t" anchorCtr="0" compatLnSpc="1">
            <a:prstTxWarp prst="textNoShape">
              <a:avLst/>
            </a:prstTxWarp>
          </a:bodyPr>
          <a:lstStyle>
            <a:lvl1pPr defTabSz="928688" eaLnBrk="0" hangingPunct="0">
              <a:defRPr sz="1200" b="0">
                <a:latin typeface="Times New Roman" charset="0"/>
                <a:ea typeface="ＭＳ Ｐゴシック" charset="0"/>
                <a:cs typeface="+mn-cs"/>
              </a:defRPr>
            </a:lvl1pPr>
          </a:lstStyle>
          <a:p>
            <a:pPr>
              <a:defRPr/>
            </a:pPr>
            <a:endParaRPr lang="en-US"/>
          </a:p>
        </p:txBody>
      </p:sp>
      <p:sp>
        <p:nvSpPr>
          <p:cNvPr id="110595" name="Rectangle 3"/>
          <p:cNvSpPr>
            <a:spLocks noGrp="1" noChangeArrowheads="1"/>
          </p:cNvSpPr>
          <p:nvPr>
            <p:ph type="dt" sz="quarter" idx="1"/>
          </p:nvPr>
        </p:nvSpPr>
        <p:spPr bwMode="auto">
          <a:xfrm>
            <a:off x="3959225" y="0"/>
            <a:ext cx="3025775" cy="46355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2883" tIns="46442" rIns="92883" bIns="46442" numCol="1" anchor="t" anchorCtr="0" compatLnSpc="1">
            <a:prstTxWarp prst="textNoShape">
              <a:avLst/>
            </a:prstTxWarp>
          </a:bodyPr>
          <a:lstStyle>
            <a:lvl1pPr algn="r" defTabSz="928688" eaLnBrk="0" hangingPunct="0">
              <a:defRPr sz="1200" b="0">
                <a:latin typeface="Times New Roman" charset="0"/>
                <a:ea typeface="ＭＳ Ｐゴシック" charset="0"/>
                <a:cs typeface="+mn-cs"/>
              </a:defRPr>
            </a:lvl1pPr>
          </a:lstStyle>
          <a:p>
            <a:pPr>
              <a:defRPr/>
            </a:pPr>
            <a:endParaRPr lang="en-US"/>
          </a:p>
        </p:txBody>
      </p:sp>
      <p:sp>
        <p:nvSpPr>
          <p:cNvPr id="110596" name="Rectangle 4"/>
          <p:cNvSpPr>
            <a:spLocks noGrp="1" noChangeArrowheads="1"/>
          </p:cNvSpPr>
          <p:nvPr>
            <p:ph type="ftr" sz="quarter" idx="2"/>
          </p:nvPr>
        </p:nvSpPr>
        <p:spPr bwMode="auto">
          <a:xfrm>
            <a:off x="0" y="8807450"/>
            <a:ext cx="3025775" cy="46355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2883" tIns="46442" rIns="92883" bIns="46442" numCol="1" anchor="b" anchorCtr="0" compatLnSpc="1">
            <a:prstTxWarp prst="textNoShape">
              <a:avLst/>
            </a:prstTxWarp>
          </a:bodyPr>
          <a:lstStyle>
            <a:lvl1pPr defTabSz="928688" eaLnBrk="0" hangingPunct="0">
              <a:defRPr sz="1200" b="0">
                <a:latin typeface="Times New Roman" charset="0"/>
                <a:ea typeface="ＭＳ Ｐゴシック" charset="0"/>
                <a:cs typeface="+mn-cs"/>
              </a:defRPr>
            </a:lvl1pPr>
          </a:lstStyle>
          <a:p>
            <a:pPr>
              <a:defRPr/>
            </a:pPr>
            <a:endParaRPr lang="en-US"/>
          </a:p>
        </p:txBody>
      </p:sp>
      <p:sp>
        <p:nvSpPr>
          <p:cNvPr id="110597" name="Rectangle 5"/>
          <p:cNvSpPr>
            <a:spLocks noGrp="1" noChangeArrowheads="1"/>
          </p:cNvSpPr>
          <p:nvPr>
            <p:ph type="sldNum" sz="quarter" idx="3"/>
          </p:nvPr>
        </p:nvSpPr>
        <p:spPr bwMode="auto">
          <a:xfrm>
            <a:off x="3959225" y="8807450"/>
            <a:ext cx="3025775" cy="46355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2883" tIns="46442" rIns="92883" bIns="46442" numCol="1" anchor="b" anchorCtr="0" compatLnSpc="1">
            <a:prstTxWarp prst="textNoShape">
              <a:avLst/>
            </a:prstTxWarp>
          </a:bodyPr>
          <a:lstStyle>
            <a:lvl1pPr algn="r" defTabSz="928688" eaLnBrk="0" hangingPunct="0">
              <a:defRPr sz="1200" b="0">
                <a:latin typeface="Times New Roman" pitchFamily="-109" charset="0"/>
                <a:ea typeface="ＭＳ Ｐゴシック" pitchFamily="-109" charset="-128"/>
                <a:cs typeface="ＭＳ Ｐゴシック" pitchFamily="-109" charset="-128"/>
              </a:defRPr>
            </a:lvl1pPr>
          </a:lstStyle>
          <a:p>
            <a:pPr>
              <a:defRPr/>
            </a:pPr>
            <a:fld id="{EBF28D98-5D96-2241-93C4-C30A49730CDA}"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02754" name="Rectangle 2"/>
          <p:cNvSpPr>
            <a:spLocks noGrp="1" noChangeArrowheads="1"/>
          </p:cNvSpPr>
          <p:nvPr>
            <p:ph type="hdr" sz="quarter"/>
          </p:nvPr>
        </p:nvSpPr>
        <p:spPr bwMode="auto">
          <a:xfrm>
            <a:off x="0" y="0"/>
            <a:ext cx="3043238"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339" tIns="45670" rIns="91339" bIns="45670" numCol="1" anchor="t" anchorCtr="0" compatLnSpc="1">
            <a:prstTxWarp prst="textNoShape">
              <a:avLst/>
            </a:prstTxWarp>
          </a:bodyPr>
          <a:lstStyle>
            <a:lvl1pPr defTabSz="912813" eaLnBrk="0" hangingPunct="0">
              <a:defRPr sz="1200" b="0">
                <a:latin typeface="Times New Roman" charset="0"/>
                <a:ea typeface="ＭＳ Ｐゴシック" charset="0"/>
                <a:cs typeface="+mn-cs"/>
              </a:defRPr>
            </a:lvl1pPr>
          </a:lstStyle>
          <a:p>
            <a:pPr>
              <a:defRPr/>
            </a:pPr>
            <a:endParaRPr lang="en-US"/>
          </a:p>
        </p:txBody>
      </p:sp>
      <p:sp>
        <p:nvSpPr>
          <p:cNvPr id="202755" name="Rectangle 3"/>
          <p:cNvSpPr>
            <a:spLocks noGrp="1" noChangeArrowheads="1"/>
          </p:cNvSpPr>
          <p:nvPr>
            <p:ph type="dt" idx="1"/>
          </p:nvPr>
        </p:nvSpPr>
        <p:spPr bwMode="auto">
          <a:xfrm>
            <a:off x="3957638" y="0"/>
            <a:ext cx="3043237"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339" tIns="45670" rIns="91339" bIns="45670" numCol="1" anchor="t" anchorCtr="0" compatLnSpc="1">
            <a:prstTxWarp prst="textNoShape">
              <a:avLst/>
            </a:prstTxWarp>
          </a:bodyPr>
          <a:lstStyle>
            <a:lvl1pPr algn="r" defTabSz="912813" eaLnBrk="0" hangingPunct="0">
              <a:defRPr sz="1200" b="0">
                <a:latin typeface="Times New Roman" charset="0"/>
                <a:ea typeface="ＭＳ Ｐゴシック" charset="0"/>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66813" y="685800"/>
            <a:ext cx="4668837" cy="3502025"/>
          </a:xfrm>
          <a:prstGeom prst="rect">
            <a:avLst/>
          </a:prstGeom>
          <a:noFill/>
          <a:ln w="9525">
            <a:solidFill>
              <a:srgbClr val="000000"/>
            </a:solidFill>
            <a:miter lim="800000"/>
            <a:headEnd/>
            <a:tailEnd/>
          </a:ln>
        </p:spPr>
      </p:sp>
      <p:sp>
        <p:nvSpPr>
          <p:cNvPr id="202757" name="Rectangle 5"/>
          <p:cNvSpPr>
            <a:spLocks noGrp="1" noChangeArrowheads="1"/>
          </p:cNvSpPr>
          <p:nvPr>
            <p:ph type="body" sz="quarter" idx="3"/>
          </p:nvPr>
        </p:nvSpPr>
        <p:spPr bwMode="auto">
          <a:xfrm>
            <a:off x="912813" y="4416425"/>
            <a:ext cx="5175250" cy="4186238"/>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339" tIns="45670" rIns="91339" bIns="4567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2758" name="Rectangle 6"/>
          <p:cNvSpPr>
            <a:spLocks noGrp="1" noChangeArrowheads="1"/>
          </p:cNvSpPr>
          <p:nvPr>
            <p:ph type="ftr" sz="quarter" idx="4"/>
          </p:nvPr>
        </p:nvSpPr>
        <p:spPr bwMode="auto">
          <a:xfrm>
            <a:off x="0" y="8831263"/>
            <a:ext cx="3043238"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339" tIns="45670" rIns="91339" bIns="45670" numCol="1" anchor="b" anchorCtr="0" compatLnSpc="1">
            <a:prstTxWarp prst="textNoShape">
              <a:avLst/>
            </a:prstTxWarp>
          </a:bodyPr>
          <a:lstStyle>
            <a:lvl1pPr defTabSz="912813" eaLnBrk="0" hangingPunct="0">
              <a:defRPr sz="1200" b="0">
                <a:latin typeface="Times New Roman" charset="0"/>
                <a:ea typeface="ＭＳ Ｐゴシック" charset="0"/>
                <a:cs typeface="+mn-cs"/>
              </a:defRPr>
            </a:lvl1pPr>
          </a:lstStyle>
          <a:p>
            <a:pPr>
              <a:defRPr/>
            </a:pPr>
            <a:endParaRPr lang="en-US"/>
          </a:p>
        </p:txBody>
      </p:sp>
      <p:sp>
        <p:nvSpPr>
          <p:cNvPr id="202759" name="Rectangle 7"/>
          <p:cNvSpPr>
            <a:spLocks noGrp="1" noChangeArrowheads="1"/>
          </p:cNvSpPr>
          <p:nvPr>
            <p:ph type="sldNum" sz="quarter" idx="5"/>
          </p:nvPr>
        </p:nvSpPr>
        <p:spPr bwMode="auto">
          <a:xfrm>
            <a:off x="3957638" y="8831263"/>
            <a:ext cx="3043237" cy="457200"/>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339" tIns="45670" rIns="91339" bIns="45670" numCol="1" anchor="b" anchorCtr="0" compatLnSpc="1">
            <a:prstTxWarp prst="textNoShape">
              <a:avLst/>
            </a:prstTxWarp>
          </a:bodyPr>
          <a:lstStyle>
            <a:lvl1pPr algn="r" defTabSz="912813" eaLnBrk="0" hangingPunct="0">
              <a:defRPr sz="1200" b="0">
                <a:latin typeface="Times New Roman" pitchFamily="-109" charset="0"/>
                <a:ea typeface="ＭＳ Ｐゴシック" pitchFamily="-109" charset="-128"/>
                <a:cs typeface="ＭＳ Ｐゴシック" pitchFamily="-109" charset="-128"/>
              </a:defRPr>
            </a:lvl1pPr>
          </a:lstStyle>
          <a:p>
            <a:pPr>
              <a:defRPr/>
            </a:pPr>
            <a:fld id="{6EA130C1-9E1D-DC4A-800E-82F5A6D60179}"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miter lim="800000"/>
            <a:headEnd/>
            <a:tailEnd/>
          </a:ln>
        </p:spPr>
        <p:txBody>
          <a:bodyPr/>
          <a:lstStyle/>
          <a:p>
            <a:fld id="{B592997C-2CC4-5A48-B789-D8901B0AE906}" type="slidenum">
              <a:rPr lang="en-US">
                <a:latin typeface="Times New Roman" pitchFamily="-112" charset="0"/>
                <a:ea typeface="ＭＳ Ｐゴシック" pitchFamily="-112" charset="-128"/>
                <a:cs typeface="ＭＳ Ｐゴシック" pitchFamily="-112" charset="-128"/>
              </a:rPr>
              <a:pPr/>
              <a:t>1</a:t>
            </a:fld>
            <a:endParaRPr lang="en-US">
              <a:latin typeface="Times New Roman" pitchFamily="-112" charset="0"/>
              <a:ea typeface="ＭＳ Ｐゴシック" pitchFamily="-112" charset="-128"/>
              <a:cs typeface="ＭＳ Ｐゴシック" pitchFamily="-112" charset="-128"/>
            </a:endParaRPr>
          </a:p>
        </p:txBody>
      </p:sp>
      <p:sp>
        <p:nvSpPr>
          <p:cNvPr id="16387" name="Rectangle 2"/>
          <p:cNvSpPr>
            <a:spLocks noGrp="1" noRot="1" noChangeAspect="1" noChangeArrowheads="1"/>
          </p:cNvSpPr>
          <p:nvPr>
            <p:ph type="sldImg"/>
          </p:nvPr>
        </p:nvSpPr>
        <p:spPr>
          <a:solidFill>
            <a:srgbClr val="FFFFFF"/>
          </a:solidFill>
          <a:ln/>
        </p:spPr>
      </p:sp>
      <p:sp>
        <p:nvSpPr>
          <p:cNvPr id="16388" name="Rectangle 3"/>
          <p:cNvSpPr>
            <a:spLocks noChangeArrowheads="1"/>
          </p:cNvSpPr>
          <p:nvPr>
            <p:ph type="body" idx="1"/>
          </p:nvPr>
        </p:nvSpPr>
        <p:spPr>
          <a:solidFill>
            <a:srgbClr val="FFFFFF"/>
          </a:solidFill>
          <a:ln>
            <a:solidFill>
              <a:srgbClr val="000000"/>
            </a:solidFill>
            <a:miter lim="800000"/>
            <a:headEnd/>
            <a:tailEnd/>
          </a:ln>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Slide Image Placeholder 1"/>
          <p:cNvSpPr>
            <a:spLocks noGrp="1" noRot="1" noChangeAspect="1"/>
          </p:cNvSpPr>
          <p:nvPr>
            <p:ph type="sldImg"/>
          </p:nvPr>
        </p:nvSpPr>
        <p:spPr>
          <a:ln/>
        </p:spPr>
      </p:sp>
      <p:sp>
        <p:nvSpPr>
          <p:cNvPr id="18435" name="Notes Placeholder 2"/>
          <p:cNvSpPr>
            <a:spLocks noGrp="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
        <p:nvSpPr>
          <p:cNvPr id="18436" name="Slide Number Placeholder 3"/>
          <p:cNvSpPr>
            <a:spLocks noGrp="1"/>
          </p:cNvSpPr>
          <p:nvPr>
            <p:ph type="sldNum" sz="quarter" idx="5"/>
          </p:nvPr>
        </p:nvSpPr>
        <p:spPr>
          <a:noFill/>
          <a:ln>
            <a:miter lim="800000"/>
            <a:headEnd/>
            <a:tailEnd/>
          </a:ln>
        </p:spPr>
        <p:txBody>
          <a:bodyPr/>
          <a:lstStyle/>
          <a:p>
            <a:fld id="{65698324-C3C1-5C44-A71D-4D3AE7DA7623}" type="slidenum">
              <a:rPr lang="en-US">
                <a:latin typeface="Times New Roman" pitchFamily="-112" charset="0"/>
                <a:ea typeface="ＭＳ Ｐゴシック" pitchFamily="-112" charset="-128"/>
                <a:cs typeface="ＭＳ Ｐゴシック" pitchFamily="-112" charset="-128"/>
              </a:rPr>
              <a:pPr/>
              <a:t>2</a:t>
            </a:fld>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Slide Image Placeholder 1"/>
          <p:cNvSpPr>
            <a:spLocks noGrp="1" noRot="1" noChangeAspect="1"/>
          </p:cNvSpPr>
          <p:nvPr>
            <p:ph type="sldImg"/>
          </p:nvPr>
        </p:nvSpPr>
        <p:spPr>
          <a:ln/>
        </p:spPr>
      </p:sp>
      <p:sp>
        <p:nvSpPr>
          <p:cNvPr id="20483" name="Notes Placeholder 2"/>
          <p:cNvSpPr>
            <a:spLocks noGrp="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
        <p:nvSpPr>
          <p:cNvPr id="20484" name="Slide Number Placeholder 3"/>
          <p:cNvSpPr txBox="1">
            <a:spLocks noGrp="1"/>
          </p:cNvSpPr>
          <p:nvPr/>
        </p:nvSpPr>
        <p:spPr bwMode="auto">
          <a:xfrm>
            <a:off x="3957638" y="8831263"/>
            <a:ext cx="3043237" cy="457200"/>
          </a:xfrm>
          <a:prstGeom prst="rect">
            <a:avLst/>
          </a:prstGeom>
          <a:noFill/>
          <a:ln w="9525">
            <a:noFill/>
            <a:miter lim="800000"/>
            <a:headEnd/>
            <a:tailEnd/>
          </a:ln>
        </p:spPr>
        <p:txBody>
          <a:bodyPr lIns="91339" tIns="45670" rIns="91339" bIns="45670" anchor="b">
            <a:prstTxWarp prst="textNoShape">
              <a:avLst/>
            </a:prstTxWarp>
          </a:bodyPr>
          <a:lstStyle/>
          <a:p>
            <a:pPr algn="r" defTabSz="912813" eaLnBrk="0" hangingPunct="0"/>
            <a:fld id="{527B28AC-AAA6-5B4E-9085-5C74DE6005CE}" type="slidenum">
              <a:rPr lang="en-US" sz="1200" b="0"/>
              <a:pPr algn="r" defTabSz="912813" eaLnBrk="0" hangingPunct="0"/>
              <a:t>3</a:t>
            </a:fld>
            <a:endParaRPr lang="en-US" sz="1200" b="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ChangeArrowheads="1" noTextEdit="1"/>
          </p:cNvSpPr>
          <p:nvPr>
            <p:ph type="sldImg"/>
          </p:nvPr>
        </p:nvSpPr>
        <p:spPr>
          <a:ln/>
        </p:spPr>
      </p:sp>
      <p:sp>
        <p:nvSpPr>
          <p:cNvPr id="22531"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miter lim="800000"/>
            <a:headEnd/>
            <a:tailEnd/>
          </a:ln>
        </p:spPr>
        <p:txBody>
          <a:bodyPr/>
          <a:lstStyle/>
          <a:p>
            <a:fld id="{64C458A6-1031-E94E-A899-E8E1F1199401}" type="slidenum">
              <a:rPr lang="en-US">
                <a:latin typeface="Times New Roman" pitchFamily="-112" charset="0"/>
                <a:ea typeface="ＭＳ Ｐゴシック" pitchFamily="-112" charset="-128"/>
                <a:cs typeface="ＭＳ Ｐゴシック" pitchFamily="-112" charset="-128"/>
              </a:rPr>
              <a:pPr/>
              <a:t>6</a:t>
            </a:fld>
            <a:endParaRPr lang="en-US">
              <a:latin typeface="Times New Roman" pitchFamily="-112" charset="0"/>
              <a:ea typeface="ＭＳ Ｐゴシック" pitchFamily="-112" charset="-128"/>
              <a:cs typeface="ＭＳ Ｐゴシック" pitchFamily="-112" charset="-128"/>
            </a:endParaRPr>
          </a:p>
        </p:txBody>
      </p:sp>
      <p:sp>
        <p:nvSpPr>
          <p:cNvPr id="26627" name="Rectangle 2"/>
          <p:cNvSpPr>
            <a:spLocks noGrp="1" noRot="1" noChangeAspect="1" noChangeArrowheads="1" noTextEdit="1"/>
          </p:cNvSpPr>
          <p:nvPr>
            <p:ph type="sldImg"/>
          </p:nvPr>
        </p:nvSpPr>
        <p:spPr>
          <a:ln/>
        </p:spPr>
      </p:sp>
      <p:sp>
        <p:nvSpPr>
          <p:cNvPr id="215654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miter lim="800000"/>
            <a:headEnd/>
            <a:tailEnd/>
          </a:ln>
        </p:spPr>
        <p:txBody>
          <a:bodyPr/>
          <a:lstStyle/>
          <a:p>
            <a:fld id="{3F1A5E6D-7FB5-D14C-9CE2-06847F803894}" type="slidenum">
              <a:rPr lang="en-US">
                <a:latin typeface="Times New Roman" pitchFamily="-112" charset="0"/>
                <a:ea typeface="ＭＳ Ｐゴシック" pitchFamily="-112" charset="-128"/>
                <a:cs typeface="ＭＳ Ｐゴシック" pitchFamily="-112" charset="-128"/>
              </a:rPr>
              <a:pPr/>
              <a:t>7</a:t>
            </a:fld>
            <a:endParaRPr lang="en-US">
              <a:latin typeface="Times New Roman" pitchFamily="-112" charset="0"/>
              <a:ea typeface="ＭＳ Ｐゴシック" pitchFamily="-112" charset="-128"/>
              <a:cs typeface="ＭＳ Ｐゴシック" pitchFamily="-112" charset="-128"/>
            </a:endParaRPr>
          </a:p>
        </p:txBody>
      </p:sp>
      <p:sp>
        <p:nvSpPr>
          <p:cNvPr id="28675" name="Rectangle 2"/>
          <p:cNvSpPr>
            <a:spLocks noGrp="1" noRot="1" noChangeAspect="1" noChangeArrowheads="1" noTextEdit="1"/>
          </p:cNvSpPr>
          <p:nvPr>
            <p:ph type="sldImg"/>
          </p:nvPr>
        </p:nvSpPr>
        <p:spPr>
          <a:ln/>
        </p:spPr>
      </p:sp>
      <p:sp>
        <p:nvSpPr>
          <p:cNvPr id="215757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miter lim="800000"/>
            <a:headEnd/>
            <a:tailEnd/>
          </a:ln>
        </p:spPr>
        <p:txBody>
          <a:bodyPr/>
          <a:lstStyle/>
          <a:p>
            <a:fld id="{FAE3DB7C-3F4C-2F41-9041-A40C59437BF5}" type="slidenum">
              <a:rPr lang="en-US">
                <a:latin typeface="Times New Roman" pitchFamily="-112" charset="0"/>
                <a:ea typeface="ＭＳ Ｐゴシック" pitchFamily="-112" charset="-128"/>
                <a:cs typeface="ＭＳ Ｐゴシック" pitchFamily="-112" charset="-128"/>
              </a:rPr>
              <a:pPr/>
              <a:t>8</a:t>
            </a:fld>
            <a:endParaRPr lang="en-US">
              <a:latin typeface="Times New Roman" pitchFamily="-112" charset="0"/>
              <a:ea typeface="ＭＳ Ｐゴシック" pitchFamily="-112" charset="-128"/>
              <a:cs typeface="ＭＳ Ｐゴシック" pitchFamily="-112" charset="-128"/>
            </a:endParaRPr>
          </a:p>
        </p:txBody>
      </p:sp>
      <p:sp>
        <p:nvSpPr>
          <p:cNvPr id="30723" name="Rectangle 2"/>
          <p:cNvSpPr>
            <a:spLocks noGrp="1" noRot="1" noChangeAspect="1" noChangeArrowheads="1" noTextEdit="1"/>
          </p:cNvSpPr>
          <p:nvPr>
            <p:ph type="sldImg"/>
          </p:nvPr>
        </p:nvSpPr>
        <p:spPr>
          <a:ln/>
        </p:spPr>
      </p:sp>
      <p:sp>
        <p:nvSpPr>
          <p:cNvPr id="215859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miter lim="800000"/>
            <a:headEnd/>
            <a:tailEnd/>
          </a:ln>
        </p:spPr>
        <p:txBody>
          <a:bodyPr/>
          <a:lstStyle/>
          <a:p>
            <a:fld id="{A6D97921-B13D-4D4E-ADD2-FE3943D66B9E}" type="slidenum">
              <a:rPr lang="en-US">
                <a:latin typeface="Times New Roman" pitchFamily="-112" charset="0"/>
                <a:ea typeface="ＭＳ Ｐゴシック" pitchFamily="-112" charset="-128"/>
                <a:cs typeface="ＭＳ Ｐゴシック" pitchFamily="-112" charset="-128"/>
              </a:rPr>
              <a:pPr/>
              <a:t>9</a:t>
            </a:fld>
            <a:endParaRPr lang="en-US">
              <a:latin typeface="Times New Roman" pitchFamily="-112" charset="0"/>
              <a:ea typeface="ＭＳ Ｐゴシック" pitchFamily="-112" charset="-128"/>
              <a:cs typeface="ＭＳ Ｐゴシック" pitchFamily="-112" charset="-128"/>
            </a:endParaRPr>
          </a:p>
        </p:txBody>
      </p:sp>
      <p:sp>
        <p:nvSpPr>
          <p:cNvPr id="32771" name="Rectangle 2"/>
          <p:cNvSpPr>
            <a:spLocks noGrp="1" noRot="1" noChangeAspect="1" noChangeArrowheads="1" noTextEdit="1"/>
          </p:cNvSpPr>
          <p:nvPr>
            <p:ph type="sldImg"/>
          </p:nvPr>
        </p:nvSpPr>
        <p:spPr>
          <a:ln/>
        </p:spPr>
      </p:sp>
      <p:sp>
        <p:nvSpPr>
          <p:cNvPr id="215961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ChangeArrowheads="1" noTextEdit="1"/>
          </p:cNvSpPr>
          <p:nvPr>
            <p:ph type="sldImg"/>
          </p:nvPr>
        </p:nvSpPr>
        <p:spPr>
          <a:ln/>
        </p:spPr>
      </p:sp>
      <p:sp>
        <p:nvSpPr>
          <p:cNvPr id="34819"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ChangeArrowheads="1" noTextEdit="1"/>
          </p:cNvSpPr>
          <p:nvPr>
            <p:ph type="sldImg"/>
          </p:nvPr>
        </p:nvSpPr>
        <p:spPr>
          <a:ln/>
        </p:spPr>
      </p:sp>
      <p:sp>
        <p:nvSpPr>
          <p:cNvPr id="36867"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Slide Image Placeholder 1"/>
          <p:cNvSpPr>
            <a:spLocks noGrp="1" noRot="1" noChangeAspect="1"/>
          </p:cNvSpPr>
          <p:nvPr>
            <p:ph type="sldImg"/>
          </p:nvPr>
        </p:nvSpPr>
        <p:spPr>
          <a:ln/>
        </p:spPr>
      </p:sp>
      <p:sp>
        <p:nvSpPr>
          <p:cNvPr id="38915" name="Notes Placeholder 2"/>
          <p:cNvSpPr>
            <a:spLocks noGrp="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
        <p:nvSpPr>
          <p:cNvPr id="38916" name="Slide Number Placeholder 3"/>
          <p:cNvSpPr>
            <a:spLocks noGrp="1"/>
          </p:cNvSpPr>
          <p:nvPr>
            <p:ph type="sldNum" sz="quarter" idx="5"/>
          </p:nvPr>
        </p:nvSpPr>
        <p:spPr>
          <a:noFill/>
          <a:ln>
            <a:miter lim="800000"/>
            <a:headEnd/>
            <a:tailEnd/>
          </a:ln>
        </p:spPr>
        <p:txBody>
          <a:bodyPr/>
          <a:lstStyle/>
          <a:p>
            <a:fld id="{49AFB6F8-5791-E947-BD1F-9F5675F2AC82}" type="slidenum">
              <a:rPr lang="en-US">
                <a:latin typeface="Times New Roman" pitchFamily="-112" charset="0"/>
                <a:ea typeface="ＭＳ Ｐゴシック" pitchFamily="-112" charset="-128"/>
                <a:cs typeface="ＭＳ Ｐゴシック" pitchFamily="-112" charset="-128"/>
              </a:rPr>
              <a:pPr/>
              <a:t>12</a:t>
            </a:fld>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Slide Image Placeholder 1"/>
          <p:cNvSpPr>
            <a:spLocks noGrp="1" noRot="1" noChangeAspect="1"/>
          </p:cNvSpPr>
          <p:nvPr>
            <p:ph type="sldImg"/>
          </p:nvPr>
        </p:nvSpPr>
        <p:spPr>
          <a:ln/>
        </p:spPr>
      </p:sp>
      <p:sp>
        <p:nvSpPr>
          <p:cNvPr id="40963" name="Notes Placeholder 2"/>
          <p:cNvSpPr>
            <a:spLocks noGrp="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
        <p:nvSpPr>
          <p:cNvPr id="40964" name="Slide Number Placeholder 3"/>
          <p:cNvSpPr>
            <a:spLocks noGrp="1"/>
          </p:cNvSpPr>
          <p:nvPr>
            <p:ph type="sldNum" sz="quarter" idx="5"/>
          </p:nvPr>
        </p:nvSpPr>
        <p:spPr>
          <a:noFill/>
          <a:ln>
            <a:miter lim="800000"/>
            <a:headEnd/>
            <a:tailEnd/>
          </a:ln>
        </p:spPr>
        <p:txBody>
          <a:bodyPr/>
          <a:lstStyle/>
          <a:p>
            <a:fld id="{81E4C337-D44B-BB40-BD57-7DF1A669F4B6}" type="slidenum">
              <a:rPr lang="en-US">
                <a:latin typeface="Times New Roman" pitchFamily="-112" charset="0"/>
                <a:ea typeface="ＭＳ Ｐゴシック" pitchFamily="-112" charset="-128"/>
                <a:cs typeface="ＭＳ Ｐゴシック" pitchFamily="-112" charset="-128"/>
              </a:rPr>
              <a:pPr/>
              <a:t>13</a:t>
            </a:fld>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Slide Image Placeholder 1"/>
          <p:cNvSpPr>
            <a:spLocks noGrp="1" noRot="1" noChangeAspect="1"/>
          </p:cNvSpPr>
          <p:nvPr>
            <p:ph type="sldImg"/>
          </p:nvPr>
        </p:nvSpPr>
        <p:spPr>
          <a:ln/>
        </p:spPr>
      </p:sp>
      <p:sp>
        <p:nvSpPr>
          <p:cNvPr id="43011" name="Notes Placeholder 2"/>
          <p:cNvSpPr>
            <a:spLocks noGrp="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
        <p:nvSpPr>
          <p:cNvPr id="43012" name="Slide Number Placeholder 3"/>
          <p:cNvSpPr>
            <a:spLocks noGrp="1"/>
          </p:cNvSpPr>
          <p:nvPr>
            <p:ph type="sldNum" sz="quarter" idx="5"/>
          </p:nvPr>
        </p:nvSpPr>
        <p:spPr>
          <a:noFill/>
          <a:ln>
            <a:miter lim="800000"/>
            <a:headEnd/>
            <a:tailEnd/>
          </a:ln>
        </p:spPr>
        <p:txBody>
          <a:bodyPr/>
          <a:lstStyle/>
          <a:p>
            <a:fld id="{7A576F17-3869-E744-8B26-5DF66563FC39}" type="slidenum">
              <a:rPr lang="en-US">
                <a:latin typeface="Times New Roman" pitchFamily="-112" charset="0"/>
                <a:ea typeface="ＭＳ Ｐゴシック" pitchFamily="-112" charset="-128"/>
                <a:cs typeface="ＭＳ Ｐゴシック" pitchFamily="-112" charset="-128"/>
              </a:rPr>
              <a:pPr/>
              <a:t>14</a:t>
            </a:fld>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ChangeArrowheads="1" noTextEdit="1"/>
          </p:cNvSpPr>
          <p:nvPr>
            <p:ph type="sldImg"/>
          </p:nvPr>
        </p:nvSpPr>
        <p:spPr>
          <a:ln/>
        </p:spPr>
      </p:sp>
      <p:sp>
        <p:nvSpPr>
          <p:cNvPr id="45059"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miter lim="800000"/>
            <a:headEnd/>
            <a:tailEnd/>
          </a:ln>
        </p:spPr>
        <p:txBody>
          <a:bodyPr/>
          <a:lstStyle/>
          <a:p>
            <a:fld id="{6688C8F3-F5B3-9945-8F4C-6CF8D36DFD68}" type="slidenum">
              <a:rPr lang="en-US">
                <a:latin typeface="Times New Roman" pitchFamily="-112" charset="0"/>
                <a:ea typeface="ＭＳ Ｐゴシック" pitchFamily="-112" charset="-128"/>
                <a:cs typeface="ＭＳ Ｐゴシック" pitchFamily="-112" charset="-128"/>
              </a:rPr>
              <a:pPr/>
              <a:t>16</a:t>
            </a:fld>
            <a:endParaRPr lang="en-US">
              <a:latin typeface="Times New Roman" pitchFamily="-112" charset="0"/>
              <a:ea typeface="ＭＳ Ｐゴシック" pitchFamily="-112" charset="-128"/>
              <a:cs typeface="ＭＳ Ｐゴシック" pitchFamily="-112" charset="-128"/>
            </a:endParaRPr>
          </a:p>
        </p:txBody>
      </p:sp>
      <p:sp>
        <p:nvSpPr>
          <p:cNvPr id="47107" name="Rectangle 2"/>
          <p:cNvSpPr>
            <a:spLocks noGrp="1" noRot="1" noChangeAspect="1" noChangeArrowheads="1" noTextEdit="1"/>
          </p:cNvSpPr>
          <p:nvPr>
            <p:ph type="sldImg"/>
          </p:nvPr>
        </p:nvSpPr>
        <p:spPr>
          <a:ln/>
        </p:spPr>
      </p:sp>
      <p:sp>
        <p:nvSpPr>
          <p:cNvPr id="216166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miter lim="800000"/>
            <a:headEnd/>
            <a:tailEnd/>
          </a:ln>
        </p:spPr>
        <p:txBody>
          <a:bodyPr/>
          <a:lstStyle/>
          <a:p>
            <a:fld id="{59FCE3C0-7809-C340-B793-5406E5D632D3}" type="slidenum">
              <a:rPr lang="en-US">
                <a:latin typeface="Times New Roman" pitchFamily="-112" charset="0"/>
                <a:ea typeface="ＭＳ Ｐゴシック" pitchFamily="-112" charset="-128"/>
                <a:cs typeface="ＭＳ Ｐゴシック" pitchFamily="-112" charset="-128"/>
              </a:rPr>
              <a:pPr/>
              <a:t>17</a:t>
            </a:fld>
            <a:endParaRPr lang="en-US">
              <a:latin typeface="Times New Roman" pitchFamily="-112" charset="0"/>
              <a:ea typeface="ＭＳ Ｐゴシック" pitchFamily="-112" charset="-128"/>
              <a:cs typeface="ＭＳ Ｐゴシック" pitchFamily="-112" charset="-128"/>
            </a:endParaRPr>
          </a:p>
        </p:txBody>
      </p:sp>
      <p:sp>
        <p:nvSpPr>
          <p:cNvPr id="49155" name="Rectangle 2"/>
          <p:cNvSpPr>
            <a:spLocks noGrp="1" noRot="1" noChangeAspect="1" noChangeArrowheads="1" noTextEdit="1"/>
          </p:cNvSpPr>
          <p:nvPr>
            <p:ph type="sldImg"/>
          </p:nvPr>
        </p:nvSpPr>
        <p:spPr>
          <a:ln/>
        </p:spPr>
      </p:sp>
      <p:sp>
        <p:nvSpPr>
          <p:cNvPr id="216269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miter lim="800000"/>
            <a:headEnd/>
            <a:tailEnd/>
          </a:ln>
        </p:spPr>
        <p:txBody>
          <a:bodyPr/>
          <a:lstStyle/>
          <a:p>
            <a:fld id="{A3E81D42-1F77-434C-AC3F-A2DE7D4DAADA}" type="slidenum">
              <a:rPr lang="en-US">
                <a:latin typeface="Times New Roman" pitchFamily="-112" charset="0"/>
                <a:ea typeface="ＭＳ Ｐゴシック" pitchFamily="-112" charset="-128"/>
                <a:cs typeface="ＭＳ Ｐゴシック" pitchFamily="-112" charset="-128"/>
              </a:rPr>
              <a:pPr/>
              <a:t>18</a:t>
            </a:fld>
            <a:endParaRPr lang="en-US">
              <a:latin typeface="Times New Roman" pitchFamily="-112" charset="0"/>
              <a:ea typeface="ＭＳ Ｐゴシック" pitchFamily="-112" charset="-128"/>
              <a:cs typeface="ＭＳ Ｐゴシック" pitchFamily="-112" charset="-128"/>
            </a:endParaRPr>
          </a:p>
        </p:txBody>
      </p:sp>
      <p:sp>
        <p:nvSpPr>
          <p:cNvPr id="51203" name="Rectangle 2"/>
          <p:cNvSpPr>
            <a:spLocks noGrp="1" noRot="1" noChangeAspect="1" noChangeArrowheads="1" noTextEdit="1"/>
          </p:cNvSpPr>
          <p:nvPr>
            <p:ph type="sldImg"/>
          </p:nvPr>
        </p:nvSpPr>
        <p:spPr>
          <a:ln/>
        </p:spPr>
      </p:sp>
      <p:sp>
        <p:nvSpPr>
          <p:cNvPr id="216371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miter lim="800000"/>
            <a:headEnd/>
            <a:tailEnd/>
          </a:ln>
        </p:spPr>
        <p:txBody>
          <a:bodyPr/>
          <a:lstStyle/>
          <a:p>
            <a:fld id="{F763E2C1-9494-B04D-A120-295B1265A243}" type="slidenum">
              <a:rPr lang="en-US">
                <a:latin typeface="Times New Roman" pitchFamily="-112" charset="0"/>
                <a:ea typeface="ＭＳ Ｐゴシック" pitchFamily="-112" charset="-128"/>
                <a:cs typeface="ＭＳ Ｐゴシック" pitchFamily="-112" charset="-128"/>
              </a:rPr>
              <a:pPr/>
              <a:t>19</a:t>
            </a:fld>
            <a:endParaRPr lang="en-US">
              <a:latin typeface="Times New Roman" pitchFamily="-112" charset="0"/>
              <a:ea typeface="ＭＳ Ｐゴシック" pitchFamily="-112" charset="-128"/>
              <a:cs typeface="ＭＳ Ｐゴシック" pitchFamily="-112" charset="-128"/>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miter lim="800000"/>
            <a:headEnd/>
            <a:tailEnd/>
          </a:ln>
        </p:spPr>
        <p:txBody>
          <a:bodyPr/>
          <a:lstStyle/>
          <a:p>
            <a:fld id="{0AD5190C-12E0-4644-86AC-264F00663D85}" type="slidenum">
              <a:rPr lang="en-US">
                <a:latin typeface="Times New Roman" pitchFamily="-112" charset="0"/>
                <a:ea typeface="ＭＳ Ｐゴシック" pitchFamily="-112" charset="-128"/>
                <a:cs typeface="ＭＳ Ｐゴシック" pitchFamily="-112" charset="-128"/>
              </a:rPr>
              <a:pPr/>
              <a:t>20</a:t>
            </a:fld>
            <a:endParaRPr lang="en-US">
              <a:latin typeface="Times New Roman" pitchFamily="-112" charset="0"/>
              <a:ea typeface="ＭＳ Ｐゴシック" pitchFamily="-112" charset="-128"/>
              <a:cs typeface="ＭＳ Ｐゴシック" pitchFamily="-112" charset="-128"/>
            </a:endParaRPr>
          </a:p>
        </p:txBody>
      </p:sp>
      <p:sp>
        <p:nvSpPr>
          <p:cNvPr id="55299" name="Rectangle 2"/>
          <p:cNvSpPr>
            <a:spLocks noGrp="1" noRot="1" noChangeAspect="1" noChangeArrowheads="1" noTextEdit="1"/>
          </p:cNvSpPr>
          <p:nvPr>
            <p:ph type="sldImg"/>
          </p:nvPr>
        </p:nvSpPr>
        <p:spPr>
          <a:ln/>
        </p:spPr>
      </p:sp>
      <p:sp>
        <p:nvSpPr>
          <p:cNvPr id="216576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miter lim="800000"/>
            <a:headEnd/>
            <a:tailEnd/>
          </a:ln>
        </p:spPr>
        <p:txBody>
          <a:bodyPr/>
          <a:lstStyle/>
          <a:p>
            <a:fld id="{B6CA105F-F6DC-924B-9804-1EF2D5F95F63}" type="slidenum">
              <a:rPr lang="en-US">
                <a:latin typeface="Times New Roman" pitchFamily="-112" charset="0"/>
                <a:ea typeface="ＭＳ Ｐゴシック" pitchFamily="-112" charset="-128"/>
                <a:cs typeface="ＭＳ Ｐゴシック" pitchFamily="-112" charset="-128"/>
              </a:rPr>
              <a:pPr/>
              <a:t>21</a:t>
            </a:fld>
            <a:endParaRPr lang="en-US">
              <a:latin typeface="Times New Roman" pitchFamily="-112" charset="0"/>
              <a:ea typeface="ＭＳ Ｐゴシック" pitchFamily="-112" charset="-128"/>
              <a:cs typeface="ＭＳ Ｐゴシック" pitchFamily="-112" charset="-128"/>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r>
              <a:rPr lang="en-US">
                <a:latin typeface="Times New Roman" pitchFamily="-112" charset="0"/>
                <a:ea typeface="ＭＳ Ｐゴシック" pitchFamily="-112" charset="-128"/>
                <a:cs typeface="ＭＳ Ｐゴシック" pitchFamily="-112" charset="-128"/>
              </a:rPr>
              <a:t>There is a different version of this image in the 7</a:t>
            </a:r>
            <a:r>
              <a:rPr lang="en-US" baseline="30000">
                <a:latin typeface="Times New Roman" pitchFamily="-112" charset="0"/>
                <a:ea typeface="ＭＳ Ｐゴシック" pitchFamily="-112" charset="-128"/>
                <a:cs typeface="ＭＳ Ｐゴシック" pitchFamily="-112" charset="-128"/>
              </a:rPr>
              <a:t>th</a:t>
            </a:r>
            <a:r>
              <a:rPr lang="en-US">
                <a:latin typeface="Times New Roman" pitchFamily="-112" charset="0"/>
                <a:ea typeface="ＭＳ Ｐゴシック" pitchFamily="-112" charset="-128"/>
                <a:cs typeface="ＭＳ Ｐゴシック" pitchFamily="-112" charset="-128"/>
              </a:rPr>
              <a:t> edition of the text, but this one actually shows the shells better!</a:t>
            </a:r>
          </a:p>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miter lim="800000"/>
            <a:headEnd/>
            <a:tailEnd/>
          </a:ln>
        </p:spPr>
        <p:txBody>
          <a:bodyPr/>
          <a:lstStyle/>
          <a:p>
            <a:fld id="{9956943D-0F1B-F142-A61B-750CCDA65098}" type="slidenum">
              <a:rPr lang="en-US">
                <a:latin typeface="Times New Roman" pitchFamily="-112" charset="0"/>
                <a:ea typeface="ＭＳ Ｐゴシック" pitchFamily="-112" charset="-128"/>
                <a:cs typeface="ＭＳ Ｐゴシック" pitchFamily="-112" charset="-128"/>
              </a:rPr>
              <a:pPr/>
              <a:t>22</a:t>
            </a:fld>
            <a:endParaRPr lang="en-US">
              <a:latin typeface="Times New Roman" pitchFamily="-112" charset="0"/>
              <a:ea typeface="ＭＳ Ｐゴシック" pitchFamily="-112" charset="-128"/>
              <a:cs typeface="ＭＳ Ｐゴシック" pitchFamily="-112" charset="-128"/>
            </a:endParaRPr>
          </a:p>
        </p:txBody>
      </p:sp>
      <p:sp>
        <p:nvSpPr>
          <p:cNvPr id="59395" name="Rectangle 2"/>
          <p:cNvSpPr>
            <a:spLocks noGrp="1" noRot="1" noChangeAspect="1" noChangeArrowheads="1" noTextEdit="1"/>
          </p:cNvSpPr>
          <p:nvPr>
            <p:ph type="sldImg"/>
          </p:nvPr>
        </p:nvSpPr>
        <p:spPr>
          <a:ln/>
        </p:spPr>
      </p:sp>
      <p:sp>
        <p:nvSpPr>
          <p:cNvPr id="216883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miter lim="800000"/>
            <a:headEnd/>
            <a:tailEnd/>
          </a:ln>
        </p:spPr>
        <p:txBody>
          <a:bodyPr/>
          <a:lstStyle/>
          <a:p>
            <a:fld id="{2CF2D23B-2314-2745-959A-1434C6024D97}" type="slidenum">
              <a:rPr lang="en-US">
                <a:latin typeface="Times New Roman" pitchFamily="-112" charset="0"/>
                <a:ea typeface="ＭＳ Ｐゴシック" pitchFamily="-112" charset="-128"/>
                <a:cs typeface="ＭＳ Ｐゴシック" pitchFamily="-112" charset="-128"/>
              </a:rPr>
              <a:pPr/>
              <a:t>23</a:t>
            </a:fld>
            <a:endParaRPr lang="en-US">
              <a:latin typeface="Times New Roman" pitchFamily="-112" charset="0"/>
              <a:ea typeface="ＭＳ Ｐゴシック" pitchFamily="-112" charset="-128"/>
              <a:cs typeface="ＭＳ Ｐゴシック" pitchFamily="-112" charset="-128"/>
            </a:endParaRPr>
          </a:p>
        </p:txBody>
      </p:sp>
      <p:sp>
        <p:nvSpPr>
          <p:cNvPr id="61443" name="Rectangle 2"/>
          <p:cNvSpPr>
            <a:spLocks noGrp="1" noRot="1" noChangeAspect="1" noChangeArrowheads="1" noTextEdit="1"/>
          </p:cNvSpPr>
          <p:nvPr>
            <p:ph type="sldImg"/>
          </p:nvPr>
        </p:nvSpPr>
        <p:spPr>
          <a:ln/>
        </p:spPr>
      </p:sp>
      <p:sp>
        <p:nvSpPr>
          <p:cNvPr id="2169859" name="Rectangle 3"/>
          <p:cNvSpPr>
            <a:spLocks noGrp="1" noChangeArrowheads="1"/>
          </p:cNvSpPr>
          <p:nvPr>
            <p:ph type="body" idx="1"/>
          </p:nvPr>
        </p:nvSpPr>
        <p:spPr/>
        <p:txBody>
          <a:bodyPr/>
          <a:lstStyle/>
          <a:p>
            <a:pPr>
              <a:defRPr/>
            </a:pPr>
            <a:r>
              <a:rPr lang="en-US" dirty="0" smtClean="0">
                <a:cs typeface="+mn-cs"/>
              </a:rPr>
              <a:t>(new figure)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2"/>
          <p:cNvSpPr>
            <a:spLocks noChangeArrowheads="1" noTextEdit="1"/>
          </p:cNvSpPr>
          <p:nvPr>
            <p:ph type="sldImg"/>
          </p:nvPr>
        </p:nvSpPr>
        <p:spPr>
          <a:ln/>
        </p:spPr>
      </p:sp>
      <p:sp>
        <p:nvSpPr>
          <p:cNvPr id="63491"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miter lim="800000"/>
            <a:headEnd/>
            <a:tailEnd/>
          </a:ln>
        </p:spPr>
        <p:txBody>
          <a:bodyPr/>
          <a:lstStyle/>
          <a:p>
            <a:fld id="{1F3A88FB-700B-294A-93A6-5D5FDA630681}" type="slidenum">
              <a:rPr lang="en-US">
                <a:latin typeface="Times New Roman" pitchFamily="-112" charset="0"/>
                <a:ea typeface="ＭＳ Ｐゴシック" pitchFamily="-112" charset="-128"/>
                <a:cs typeface="ＭＳ Ｐゴシック" pitchFamily="-112" charset="-128"/>
              </a:rPr>
              <a:pPr/>
              <a:t>25</a:t>
            </a:fld>
            <a:endParaRPr lang="en-US">
              <a:latin typeface="Times New Roman" pitchFamily="-112" charset="0"/>
              <a:ea typeface="ＭＳ Ｐゴシック" pitchFamily="-112" charset="-128"/>
              <a:cs typeface="ＭＳ Ｐゴシック" pitchFamily="-112" charset="-128"/>
            </a:endParaRPr>
          </a:p>
        </p:txBody>
      </p:sp>
      <p:sp>
        <p:nvSpPr>
          <p:cNvPr id="65539" name="Rectangle 2"/>
          <p:cNvSpPr>
            <a:spLocks noGrp="1" noRot="1" noChangeAspect="1" noChangeArrowheads="1" noTextEdit="1"/>
          </p:cNvSpPr>
          <p:nvPr>
            <p:ph type="sldImg"/>
          </p:nvPr>
        </p:nvSpPr>
        <p:spPr>
          <a:ln/>
        </p:spPr>
      </p:sp>
      <p:sp>
        <p:nvSpPr>
          <p:cNvPr id="217088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2"/>
          <p:cNvSpPr>
            <a:spLocks noChangeArrowheads="1" noTextEdit="1"/>
          </p:cNvSpPr>
          <p:nvPr>
            <p:ph type="sldImg"/>
          </p:nvPr>
        </p:nvSpPr>
        <p:spPr>
          <a:ln/>
        </p:spPr>
      </p:sp>
      <p:sp>
        <p:nvSpPr>
          <p:cNvPr id="67587"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2"/>
          <p:cNvSpPr>
            <a:spLocks noChangeArrowheads="1" noTextEdit="1"/>
          </p:cNvSpPr>
          <p:nvPr>
            <p:ph type="sldImg"/>
          </p:nvPr>
        </p:nvSpPr>
        <p:spPr>
          <a:ln/>
        </p:spPr>
      </p:sp>
      <p:sp>
        <p:nvSpPr>
          <p:cNvPr id="69635"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miter lim="800000"/>
            <a:headEnd/>
            <a:tailEnd/>
          </a:ln>
        </p:spPr>
        <p:txBody>
          <a:bodyPr/>
          <a:lstStyle/>
          <a:p>
            <a:fld id="{651EDBFA-577F-2C44-9532-B063F689610D}" type="slidenum">
              <a:rPr lang="en-US">
                <a:latin typeface="Times New Roman" pitchFamily="-112" charset="0"/>
                <a:ea typeface="ＭＳ Ｐゴシック" pitchFamily="-112" charset="-128"/>
                <a:cs typeface="ＭＳ Ｐゴシック" pitchFamily="-112" charset="-128"/>
              </a:rPr>
              <a:pPr/>
              <a:t>28</a:t>
            </a:fld>
            <a:endParaRPr lang="en-US">
              <a:latin typeface="Times New Roman" pitchFamily="-112" charset="0"/>
              <a:ea typeface="ＭＳ Ｐゴシック" pitchFamily="-112" charset="-128"/>
              <a:cs typeface="ＭＳ Ｐゴシック" pitchFamily="-112" charset="-128"/>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2"/>
          <p:cNvSpPr>
            <a:spLocks noChangeArrowheads="1" noTextEdit="1"/>
          </p:cNvSpPr>
          <p:nvPr>
            <p:ph type="sldImg"/>
          </p:nvPr>
        </p:nvSpPr>
        <p:spPr>
          <a:ln/>
        </p:spPr>
      </p:sp>
      <p:sp>
        <p:nvSpPr>
          <p:cNvPr id="73731"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8" name="Rectangle 2"/>
          <p:cNvSpPr>
            <a:spLocks noChangeArrowheads="1" noTextEdit="1"/>
          </p:cNvSpPr>
          <p:nvPr>
            <p:ph type="sldImg"/>
          </p:nvPr>
        </p:nvSpPr>
        <p:spPr>
          <a:ln/>
        </p:spPr>
      </p:sp>
      <p:sp>
        <p:nvSpPr>
          <p:cNvPr id="75779"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miter lim="800000"/>
            <a:headEnd/>
            <a:tailEnd/>
          </a:ln>
        </p:spPr>
        <p:txBody>
          <a:bodyPr/>
          <a:lstStyle/>
          <a:p>
            <a:fld id="{C6B9B545-D598-C149-9AE5-6FE64018E32B}" type="slidenum">
              <a:rPr lang="en-US">
                <a:latin typeface="Times New Roman" pitchFamily="-112" charset="0"/>
                <a:ea typeface="ＭＳ Ｐゴシック" pitchFamily="-112" charset="-128"/>
                <a:cs typeface="ＭＳ Ｐゴシック" pitchFamily="-112" charset="-128"/>
              </a:rPr>
              <a:pPr/>
              <a:t>41</a:t>
            </a:fld>
            <a:endParaRPr lang="en-US">
              <a:latin typeface="Times New Roman" pitchFamily="-112" charset="0"/>
              <a:ea typeface="ＭＳ Ｐゴシック" pitchFamily="-112" charset="-128"/>
              <a:cs typeface="ＭＳ Ｐゴシック" pitchFamily="-112" charset="-128"/>
            </a:endParaRPr>
          </a:p>
        </p:txBody>
      </p:sp>
      <p:sp>
        <p:nvSpPr>
          <p:cNvPr id="88067" name="Rectangle 2"/>
          <p:cNvSpPr>
            <a:spLocks noGrp="1" noRot="1" noChangeAspect="1" noChangeArrowheads="1" noTextEdit="1"/>
          </p:cNvSpPr>
          <p:nvPr>
            <p:ph type="sldImg"/>
          </p:nvPr>
        </p:nvSpPr>
        <p:spPr>
          <a:ln/>
        </p:spPr>
      </p:sp>
      <p:sp>
        <p:nvSpPr>
          <p:cNvPr id="217702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miter lim="800000"/>
            <a:headEnd/>
            <a:tailEnd/>
          </a:ln>
        </p:spPr>
        <p:txBody>
          <a:bodyPr/>
          <a:lstStyle/>
          <a:p>
            <a:fld id="{0954E7CD-8BAF-594F-BB30-F3732E5F5B33}" type="slidenum">
              <a:rPr lang="en-US">
                <a:latin typeface="Times New Roman" pitchFamily="-112" charset="0"/>
                <a:ea typeface="ＭＳ Ｐゴシック" pitchFamily="-112" charset="-128"/>
                <a:cs typeface="ＭＳ Ｐゴシック" pitchFamily="-112" charset="-128"/>
              </a:rPr>
              <a:pPr/>
              <a:t>42</a:t>
            </a:fld>
            <a:endParaRPr lang="en-US">
              <a:latin typeface="Times New Roman" pitchFamily="-112" charset="0"/>
              <a:ea typeface="ＭＳ Ｐゴシック" pitchFamily="-112" charset="-128"/>
              <a:cs typeface="ＭＳ Ｐゴシック" pitchFamily="-112" charset="-128"/>
            </a:endParaRPr>
          </a:p>
        </p:txBody>
      </p:sp>
      <p:sp>
        <p:nvSpPr>
          <p:cNvPr id="90115" name="Rectangle 2"/>
          <p:cNvSpPr>
            <a:spLocks noGrp="1" noRot="1" noChangeAspect="1" noChangeArrowheads="1" noTextEdit="1"/>
          </p:cNvSpPr>
          <p:nvPr>
            <p:ph type="sldImg"/>
          </p:nvPr>
        </p:nvSpPr>
        <p:spPr>
          <a:ln/>
        </p:spPr>
      </p:sp>
      <p:sp>
        <p:nvSpPr>
          <p:cNvPr id="217805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miter lim="800000"/>
            <a:headEnd/>
            <a:tailEnd/>
          </a:ln>
        </p:spPr>
        <p:txBody>
          <a:bodyPr/>
          <a:lstStyle/>
          <a:p>
            <a:fld id="{7CE789D6-CDAA-F84E-9076-5920806E25AC}" type="slidenum">
              <a:rPr lang="en-US">
                <a:latin typeface="Times New Roman" pitchFamily="-112" charset="0"/>
                <a:ea typeface="ＭＳ Ｐゴシック" pitchFamily="-112" charset="-128"/>
                <a:cs typeface="ＭＳ Ｐゴシック" pitchFamily="-112" charset="-128"/>
              </a:rPr>
              <a:pPr/>
              <a:t>43</a:t>
            </a:fld>
            <a:endParaRPr lang="en-US">
              <a:latin typeface="Times New Roman" pitchFamily="-112" charset="0"/>
              <a:ea typeface="ＭＳ Ｐゴシック" pitchFamily="-112" charset="-128"/>
              <a:cs typeface="ＭＳ Ｐゴシック" pitchFamily="-112" charset="-128"/>
            </a:endParaRPr>
          </a:p>
        </p:txBody>
      </p:sp>
      <p:sp>
        <p:nvSpPr>
          <p:cNvPr id="92163" name="Rectangle 2"/>
          <p:cNvSpPr>
            <a:spLocks noGrp="1" noRot="1" noChangeAspect="1" noChangeArrowheads="1" noTextEdit="1"/>
          </p:cNvSpPr>
          <p:nvPr>
            <p:ph type="sldImg"/>
          </p:nvPr>
        </p:nvSpPr>
        <p:spPr>
          <a:ln/>
        </p:spPr>
      </p:sp>
      <p:sp>
        <p:nvSpPr>
          <p:cNvPr id="217907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miter lim="800000"/>
            <a:headEnd/>
            <a:tailEnd/>
          </a:ln>
        </p:spPr>
        <p:txBody>
          <a:bodyPr/>
          <a:lstStyle/>
          <a:p>
            <a:fld id="{402AA007-8ABC-B44D-A7A1-1065330B827B}" type="slidenum">
              <a:rPr lang="en-US">
                <a:latin typeface="Times New Roman" pitchFamily="-112" charset="0"/>
                <a:ea typeface="ＭＳ Ｐゴシック" pitchFamily="-112" charset="-128"/>
                <a:cs typeface="ＭＳ Ｐゴシック" pitchFamily="-112" charset="-128"/>
              </a:rPr>
              <a:pPr/>
              <a:t>44</a:t>
            </a:fld>
            <a:endParaRPr lang="en-US">
              <a:latin typeface="Times New Roman" pitchFamily="-112" charset="0"/>
              <a:ea typeface="ＭＳ Ｐゴシック" pitchFamily="-112" charset="-128"/>
              <a:cs typeface="ＭＳ Ｐゴシック" pitchFamily="-112" charset="-128"/>
            </a:endParaRPr>
          </a:p>
        </p:txBody>
      </p:sp>
      <p:sp>
        <p:nvSpPr>
          <p:cNvPr id="94211" name="Rectangle 2"/>
          <p:cNvSpPr>
            <a:spLocks noGrp="1" noRot="1" noChangeAspect="1" noChangeArrowheads="1" noTextEdit="1"/>
          </p:cNvSpPr>
          <p:nvPr>
            <p:ph type="sldImg"/>
          </p:nvPr>
        </p:nvSpPr>
        <p:spPr>
          <a:ln/>
        </p:spPr>
      </p:sp>
      <p:sp>
        <p:nvSpPr>
          <p:cNvPr id="218009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378" name="Rectangle 2"/>
          <p:cNvSpPr>
            <a:spLocks noChangeArrowheads="1" noTextEdit="1"/>
          </p:cNvSpPr>
          <p:nvPr>
            <p:ph type="sldImg"/>
          </p:nvPr>
        </p:nvSpPr>
        <p:spPr>
          <a:ln/>
        </p:spPr>
      </p:sp>
      <p:sp>
        <p:nvSpPr>
          <p:cNvPr id="101379"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miter lim="800000"/>
            <a:headEnd/>
            <a:tailEnd/>
          </a:ln>
        </p:spPr>
        <p:txBody>
          <a:bodyPr/>
          <a:lstStyle/>
          <a:p>
            <a:fld id="{CC53BDC0-B95C-2F41-90F7-C08CA0CE0276}" type="slidenum">
              <a:rPr lang="en-US">
                <a:latin typeface="Times New Roman" pitchFamily="-112" charset="0"/>
                <a:ea typeface="ＭＳ Ｐゴシック" pitchFamily="-112" charset="-128"/>
                <a:cs typeface="ＭＳ Ｐゴシック" pitchFamily="-112" charset="-128"/>
              </a:rPr>
              <a:pPr/>
              <a:t>51</a:t>
            </a:fld>
            <a:endParaRPr lang="en-US">
              <a:latin typeface="Times New Roman" pitchFamily="-112" charset="0"/>
              <a:ea typeface="ＭＳ Ｐゴシック" pitchFamily="-112" charset="-128"/>
              <a:cs typeface="ＭＳ Ｐゴシック" pitchFamily="-112" charset="-128"/>
            </a:endParaRPr>
          </a:p>
        </p:txBody>
      </p:sp>
      <p:sp>
        <p:nvSpPr>
          <p:cNvPr id="103427" name="Rectangle 2"/>
          <p:cNvSpPr>
            <a:spLocks noGrp="1" noRot="1" noChangeAspect="1" noChangeArrowheads="1" noTextEdit="1"/>
          </p:cNvSpPr>
          <p:nvPr>
            <p:ph type="sldImg"/>
          </p:nvPr>
        </p:nvSpPr>
        <p:spPr>
          <a:ln/>
        </p:spPr>
      </p:sp>
      <p:sp>
        <p:nvSpPr>
          <p:cNvPr id="218112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5474" name="Rectangle 2"/>
          <p:cNvSpPr>
            <a:spLocks noChangeArrowheads="1" noTextEdit="1"/>
          </p:cNvSpPr>
          <p:nvPr>
            <p:ph type="sldImg"/>
          </p:nvPr>
        </p:nvSpPr>
        <p:spPr>
          <a:ln/>
        </p:spPr>
      </p:sp>
      <p:sp>
        <p:nvSpPr>
          <p:cNvPr id="105475"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miter lim="800000"/>
            <a:headEnd/>
            <a:tailEnd/>
          </a:ln>
        </p:spPr>
        <p:txBody>
          <a:bodyPr/>
          <a:lstStyle/>
          <a:p>
            <a:fld id="{B79775CA-ED6D-F449-A40B-3FDDCA39E27D}" type="slidenum">
              <a:rPr lang="en-US">
                <a:latin typeface="Times New Roman" pitchFamily="-112" charset="0"/>
                <a:ea typeface="ＭＳ Ｐゴシック" pitchFamily="-112" charset="-128"/>
                <a:cs typeface="ＭＳ Ｐゴシック" pitchFamily="-112" charset="-128"/>
              </a:rPr>
              <a:pPr/>
              <a:t>53</a:t>
            </a:fld>
            <a:endParaRPr lang="en-US">
              <a:latin typeface="Times New Roman" pitchFamily="-112" charset="0"/>
              <a:ea typeface="ＭＳ Ｐゴシック" pitchFamily="-112" charset="-128"/>
              <a:cs typeface="ＭＳ Ｐゴシック" pitchFamily="-112" charset="-128"/>
            </a:endParaRPr>
          </a:p>
        </p:txBody>
      </p:sp>
      <p:sp>
        <p:nvSpPr>
          <p:cNvPr id="107523" name="Rectangle 2"/>
          <p:cNvSpPr>
            <a:spLocks noGrp="1" noRot="1" noChangeAspect="1" noChangeArrowheads="1" noTextEdit="1"/>
          </p:cNvSpPr>
          <p:nvPr>
            <p:ph type="sldImg"/>
          </p:nvPr>
        </p:nvSpPr>
        <p:spPr>
          <a:ln/>
        </p:spPr>
      </p:sp>
      <p:sp>
        <p:nvSpPr>
          <p:cNvPr id="218214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9570" name="Rectangle 2"/>
          <p:cNvSpPr>
            <a:spLocks noChangeArrowheads="1" noTextEdit="1"/>
          </p:cNvSpPr>
          <p:nvPr>
            <p:ph type="sldImg"/>
          </p:nvPr>
        </p:nvSpPr>
        <p:spPr>
          <a:ln/>
        </p:spPr>
      </p:sp>
      <p:sp>
        <p:nvSpPr>
          <p:cNvPr id="109571"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miter lim="800000"/>
            <a:headEnd/>
            <a:tailEnd/>
          </a:ln>
        </p:spPr>
        <p:txBody>
          <a:bodyPr/>
          <a:lstStyle/>
          <a:p>
            <a:fld id="{58FCACE6-F91A-AF41-9E9B-2D912B2A17A9}" type="slidenum">
              <a:rPr lang="en-US">
                <a:latin typeface="Times New Roman" pitchFamily="-112" charset="0"/>
                <a:ea typeface="ＭＳ Ｐゴシック" pitchFamily="-112" charset="-128"/>
                <a:cs typeface="ＭＳ Ｐゴシック" pitchFamily="-112" charset="-128"/>
              </a:rPr>
              <a:pPr/>
              <a:t>55</a:t>
            </a:fld>
            <a:endParaRPr lang="en-US">
              <a:latin typeface="Times New Roman" pitchFamily="-112" charset="0"/>
              <a:ea typeface="ＭＳ Ｐゴシック" pitchFamily="-112" charset="-128"/>
              <a:cs typeface="ＭＳ Ｐゴシック" pitchFamily="-112" charset="-128"/>
            </a:endParaRPr>
          </a:p>
        </p:txBody>
      </p:sp>
      <p:sp>
        <p:nvSpPr>
          <p:cNvPr id="111619" name="Rectangle 2"/>
          <p:cNvSpPr>
            <a:spLocks noGrp="1" noRot="1" noChangeAspect="1" noChangeArrowheads="1" noTextEdit="1"/>
          </p:cNvSpPr>
          <p:nvPr>
            <p:ph type="sldImg"/>
          </p:nvPr>
        </p:nvSpPr>
        <p:spPr>
          <a:ln/>
        </p:spPr>
      </p:sp>
      <p:sp>
        <p:nvSpPr>
          <p:cNvPr id="218317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miter lim="800000"/>
            <a:headEnd/>
            <a:tailEnd/>
          </a:ln>
        </p:spPr>
        <p:txBody>
          <a:bodyPr/>
          <a:lstStyle/>
          <a:p>
            <a:fld id="{E7BCFF5F-66A7-DA4F-A9AF-3DD59C7E1D28}" type="slidenum">
              <a:rPr lang="en-US">
                <a:latin typeface="Times New Roman" pitchFamily="-112" charset="0"/>
                <a:ea typeface="ＭＳ Ｐゴシック" pitchFamily="-112" charset="-128"/>
                <a:cs typeface="ＭＳ Ｐゴシック" pitchFamily="-112" charset="-128"/>
              </a:rPr>
              <a:pPr/>
              <a:t>56</a:t>
            </a:fld>
            <a:endParaRPr lang="en-US">
              <a:latin typeface="Times New Roman" pitchFamily="-112" charset="0"/>
              <a:ea typeface="ＭＳ Ｐゴシック" pitchFamily="-112" charset="-128"/>
              <a:cs typeface="ＭＳ Ｐゴシック" pitchFamily="-112" charset="-128"/>
            </a:endParaRPr>
          </a:p>
        </p:txBody>
      </p:sp>
      <p:sp>
        <p:nvSpPr>
          <p:cNvPr id="113667" name="Rectangle 2"/>
          <p:cNvSpPr>
            <a:spLocks noGrp="1" noRot="1" noChangeAspect="1" noChangeArrowheads="1" noTextEdit="1"/>
          </p:cNvSpPr>
          <p:nvPr>
            <p:ph type="sldImg"/>
          </p:nvPr>
        </p:nvSpPr>
        <p:spPr>
          <a:ln/>
        </p:spPr>
      </p:sp>
      <p:sp>
        <p:nvSpPr>
          <p:cNvPr id="218419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5714" name="Rectangle 2"/>
          <p:cNvSpPr>
            <a:spLocks noChangeArrowheads="1" noTextEdit="1"/>
          </p:cNvSpPr>
          <p:nvPr>
            <p:ph type="sldImg"/>
          </p:nvPr>
        </p:nvSpPr>
        <p:spPr>
          <a:ln/>
        </p:spPr>
      </p:sp>
      <p:sp>
        <p:nvSpPr>
          <p:cNvPr id="115715"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762" name="Rectangle 2"/>
          <p:cNvSpPr>
            <a:spLocks noChangeArrowheads="1" noTextEdit="1"/>
          </p:cNvSpPr>
          <p:nvPr>
            <p:ph type="sldImg"/>
          </p:nvPr>
        </p:nvSpPr>
        <p:spPr>
          <a:ln/>
        </p:spPr>
      </p:sp>
      <p:sp>
        <p:nvSpPr>
          <p:cNvPr id="117763"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810" name="Rectangle 2"/>
          <p:cNvSpPr>
            <a:spLocks noChangeArrowheads="1" noTextEdit="1"/>
          </p:cNvSpPr>
          <p:nvPr>
            <p:ph type="sldImg"/>
          </p:nvPr>
        </p:nvSpPr>
        <p:spPr>
          <a:ln/>
        </p:spPr>
      </p:sp>
      <p:sp>
        <p:nvSpPr>
          <p:cNvPr id="119811"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Rectangle 2"/>
          <p:cNvSpPr>
            <a:spLocks noChangeArrowheads="1" noTextEdit="1"/>
          </p:cNvSpPr>
          <p:nvPr>
            <p:ph type="sldImg"/>
          </p:nvPr>
        </p:nvSpPr>
        <p:spPr>
          <a:ln/>
        </p:spPr>
      </p:sp>
      <p:sp>
        <p:nvSpPr>
          <p:cNvPr id="121859"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miter lim="800000"/>
            <a:headEnd/>
            <a:tailEnd/>
          </a:ln>
        </p:spPr>
        <p:txBody>
          <a:bodyPr/>
          <a:lstStyle/>
          <a:p>
            <a:fld id="{45DEE910-C44E-954D-B1E0-27A3A3561736}" type="slidenum">
              <a:rPr lang="en-US">
                <a:latin typeface="Times New Roman" pitchFamily="-112" charset="0"/>
                <a:ea typeface="ＭＳ Ｐゴシック" pitchFamily="-112" charset="-128"/>
                <a:cs typeface="ＭＳ Ｐゴシック" pitchFamily="-112" charset="-128"/>
              </a:rPr>
              <a:pPr/>
              <a:t>61</a:t>
            </a:fld>
            <a:endParaRPr lang="en-US">
              <a:latin typeface="Times New Roman" pitchFamily="-112" charset="0"/>
              <a:ea typeface="ＭＳ Ｐゴシック" pitchFamily="-112" charset="-128"/>
              <a:cs typeface="ＭＳ Ｐゴシック" pitchFamily="-112" charset="-128"/>
            </a:endParaRPr>
          </a:p>
        </p:txBody>
      </p:sp>
      <p:sp>
        <p:nvSpPr>
          <p:cNvPr id="123907" name="Rectangle 2"/>
          <p:cNvSpPr>
            <a:spLocks noGrp="1" noRot="1" noChangeAspect="1" noChangeArrowheads="1" noTextEdit="1"/>
          </p:cNvSpPr>
          <p:nvPr>
            <p:ph type="sldImg"/>
          </p:nvPr>
        </p:nvSpPr>
        <p:spPr>
          <a:ln/>
        </p:spPr>
      </p:sp>
      <p:sp>
        <p:nvSpPr>
          <p:cNvPr id="218521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5954" name="Slide Image Placeholder 1"/>
          <p:cNvSpPr>
            <a:spLocks noGrp="1" noRot="1" noChangeAspect="1"/>
          </p:cNvSpPr>
          <p:nvPr>
            <p:ph type="sldImg"/>
          </p:nvPr>
        </p:nvSpPr>
        <p:spPr>
          <a:ln/>
        </p:spPr>
      </p:sp>
      <p:sp>
        <p:nvSpPr>
          <p:cNvPr id="125955" name="Notes Placeholder 2"/>
          <p:cNvSpPr>
            <a:spLocks noGrp="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
        <p:nvSpPr>
          <p:cNvPr id="125956" name="Slide Number Placeholder 3"/>
          <p:cNvSpPr>
            <a:spLocks noGrp="1"/>
          </p:cNvSpPr>
          <p:nvPr>
            <p:ph type="sldNum" sz="quarter" idx="5"/>
          </p:nvPr>
        </p:nvSpPr>
        <p:spPr>
          <a:noFill/>
          <a:ln>
            <a:miter lim="800000"/>
            <a:headEnd/>
            <a:tailEnd/>
          </a:ln>
        </p:spPr>
        <p:txBody>
          <a:bodyPr/>
          <a:lstStyle/>
          <a:p>
            <a:fld id="{1EB9DD59-F47B-7E47-9898-A372EB3B7A4A}" type="slidenum">
              <a:rPr lang="en-US">
                <a:latin typeface="Times New Roman" pitchFamily="-112" charset="0"/>
                <a:ea typeface="ＭＳ Ｐゴシック" pitchFamily="-112" charset="-128"/>
                <a:cs typeface="ＭＳ Ｐゴシック" pitchFamily="-112" charset="-128"/>
              </a:rPr>
              <a:pPr/>
              <a:t>62</a:t>
            </a:fld>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8002" name="Rectangle 2"/>
          <p:cNvSpPr>
            <a:spLocks noChangeArrowheads="1" noTextEdit="1"/>
          </p:cNvSpPr>
          <p:nvPr>
            <p:ph type="sldImg"/>
          </p:nvPr>
        </p:nvSpPr>
        <p:spPr>
          <a:ln/>
        </p:spPr>
      </p:sp>
      <p:sp>
        <p:nvSpPr>
          <p:cNvPr id="128003" name="Rectangle 3"/>
          <p:cNvSpPr>
            <a:spLocks noGrp="1" noChangeArrowheads="1"/>
          </p:cNvSpPr>
          <p:nvPr>
            <p:ph type="body" idx="1"/>
          </p:nvPr>
        </p:nvSpPr>
        <p:spPr>
          <a:noFill/>
        </p:spPr>
        <p:txBody>
          <a:bodyPr/>
          <a:lstStyle/>
          <a:p>
            <a:endParaRPr lang="en-US">
              <a:latin typeface="Times New Roman" pitchFamily="-112" charset="0"/>
              <a:ea typeface="ＭＳ Ｐゴシック" pitchFamily="-112" charset="-128"/>
              <a:cs typeface="ＭＳ Ｐゴシック" pitchFamily="-112"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09600"/>
          </a:xfrm>
          <a:prstGeom prst="rect">
            <a:avLst/>
          </a:prstGeom>
          <a:solidFill>
            <a:srgbClr val="30588C"/>
          </a:solidFill>
          <a:ln w="9525">
            <a:noFill/>
            <a:miter lim="800000"/>
            <a:headEnd/>
            <a:tailEnd/>
          </a:ln>
          <a:effectLst/>
        </p:spPr>
        <p:txBody>
          <a:bodyPr wrap="none" anchor="ctr">
            <a:prstTxWarp prst="textNoShape">
              <a:avLst/>
            </a:prstTxWarp>
          </a:bodyPr>
          <a:lstStyle/>
          <a:p>
            <a:pPr algn="ctr" eaLnBrk="0" hangingPunct="0">
              <a:defRPr/>
            </a:pPr>
            <a:endParaRPr lang="en-US" b="0">
              <a:solidFill>
                <a:schemeClr val="accent1"/>
              </a:solidFill>
              <a:latin typeface="Arial" pitchFamily="-109" charset="0"/>
              <a:ea typeface="ＭＳ Ｐゴシック" pitchFamily="-109" charset="-128"/>
              <a:cs typeface="ＭＳ Ｐゴシック" pitchFamily="-109" charset="-128"/>
            </a:endParaRPr>
          </a:p>
        </p:txBody>
      </p:sp>
      <p:sp>
        <p:nvSpPr>
          <p:cNvPr id="5" name="Text Box 5"/>
          <p:cNvSpPr txBox="1">
            <a:spLocks noChangeArrowheads="1"/>
          </p:cNvSpPr>
          <p:nvPr/>
        </p:nvSpPr>
        <p:spPr bwMode="auto">
          <a:xfrm>
            <a:off x="365125" y="44450"/>
            <a:ext cx="8001000" cy="519113"/>
          </a:xfrm>
          <a:prstGeom prst="rect">
            <a:avLst/>
          </a:prstGeom>
          <a:noFill/>
          <a:ln w="9525">
            <a:noFill/>
            <a:miter lim="800000"/>
            <a:headEnd/>
            <a:tailEnd/>
          </a:ln>
          <a:effectLst/>
        </p:spPr>
        <p:txBody>
          <a:bodyPr>
            <a:prstTxWarp prst="textNoShape">
              <a:avLst/>
            </a:prstTxWarp>
            <a:spAutoFit/>
          </a:bodyPr>
          <a:lstStyle/>
          <a:p>
            <a:pPr>
              <a:spcBef>
                <a:spcPct val="50000"/>
              </a:spcBef>
              <a:defRPr/>
            </a:pPr>
            <a:r>
              <a:rPr lang="en-US" sz="2800" b="0">
                <a:solidFill>
                  <a:schemeClr val="bg1"/>
                </a:solidFill>
                <a:latin typeface="Arial" pitchFamily="-109" charset="0"/>
                <a:ea typeface="ＭＳ Ｐゴシック" pitchFamily="-109" charset="-128"/>
                <a:cs typeface="ＭＳ Ｐゴシック" pitchFamily="-109" charset="-128"/>
              </a:rPr>
              <a:t>Chapter 21 Lecture</a:t>
            </a:r>
          </a:p>
        </p:txBody>
      </p:sp>
      <p:pic>
        <p:nvPicPr>
          <p:cNvPr id="6" name="Picture 7" descr="BENN9552_07_ecat"/>
          <p:cNvPicPr>
            <a:picLocks noChangeAspect="1" noChangeArrowheads="1"/>
          </p:cNvPicPr>
          <p:nvPr/>
        </p:nvPicPr>
        <p:blipFill>
          <a:blip r:embed="rId2"/>
          <a:srcRect/>
          <a:stretch>
            <a:fillRect/>
          </a:stretch>
        </p:blipFill>
        <p:spPr bwMode="auto">
          <a:xfrm>
            <a:off x="5064125" y="1781175"/>
            <a:ext cx="3857625" cy="4937125"/>
          </a:xfrm>
          <a:prstGeom prst="rect">
            <a:avLst/>
          </a:prstGeom>
          <a:noFill/>
          <a:effectLst>
            <a:outerShdw blurRad="63500" dist="35921" dir="2700000" algn="ctr" rotWithShape="0">
              <a:srgbClr val="000000">
                <a:alpha val="74998"/>
              </a:srgbClr>
            </a:outerShdw>
          </a:effectLst>
        </p:spPr>
      </p:pic>
      <p:sp>
        <p:nvSpPr>
          <p:cNvPr id="7" name="Text Box 8"/>
          <p:cNvSpPr txBox="1">
            <a:spLocks noChangeArrowheads="1"/>
          </p:cNvSpPr>
          <p:nvPr/>
        </p:nvSpPr>
        <p:spPr bwMode="auto">
          <a:xfrm>
            <a:off x="457200" y="881063"/>
            <a:ext cx="8448675" cy="942975"/>
          </a:xfrm>
          <a:prstGeom prst="rect">
            <a:avLst/>
          </a:prstGeom>
          <a:noFill/>
          <a:ln w="9525">
            <a:noFill/>
            <a:miter lim="800000"/>
            <a:headEnd/>
            <a:tailEnd/>
          </a:ln>
          <a:effectLst/>
        </p:spPr>
        <p:txBody>
          <a:bodyPr>
            <a:prstTxWarp prst="textNoShape">
              <a:avLst/>
            </a:prstTxWarp>
            <a:spAutoFit/>
          </a:bodyPr>
          <a:lstStyle/>
          <a:p>
            <a:pPr algn="r">
              <a:spcBef>
                <a:spcPct val="50000"/>
              </a:spcBef>
              <a:defRPr/>
            </a:pPr>
            <a:r>
              <a:rPr lang="en-US" sz="3600">
                <a:latin typeface="Arial" pitchFamily="-109" charset="0"/>
                <a:ea typeface="ＭＳ Ｐゴシック" pitchFamily="-109" charset="-128"/>
                <a:cs typeface="ＭＳ Ｐゴシック" pitchFamily="-109" charset="-128"/>
              </a:rPr>
              <a:t>The Cosmic Perspective</a:t>
            </a:r>
          </a:p>
          <a:p>
            <a:pPr algn="r">
              <a:spcBef>
                <a:spcPct val="10000"/>
              </a:spcBef>
              <a:defRPr/>
            </a:pPr>
            <a:r>
              <a:rPr lang="en-US" sz="1800" b="0">
                <a:latin typeface="Arial" pitchFamily="-109" charset="0"/>
                <a:ea typeface="ＭＳ Ｐゴシック" pitchFamily="-109" charset="-128"/>
                <a:cs typeface="ＭＳ Ｐゴシック" pitchFamily="-109" charset="-128"/>
              </a:rPr>
              <a:t>Seventh Edition</a:t>
            </a:r>
            <a:endParaRPr lang="en-US" sz="1800">
              <a:latin typeface="Arial" pitchFamily="-109" charset="0"/>
              <a:ea typeface="ＭＳ Ｐゴシック" pitchFamily="-109" charset="-128"/>
              <a:cs typeface="ＭＳ Ｐゴシック" pitchFamily="-109" charset="-128"/>
            </a:endParaRPr>
          </a:p>
        </p:txBody>
      </p:sp>
      <p:sp>
        <p:nvSpPr>
          <p:cNvPr id="104450" name="Rectangle 2"/>
          <p:cNvSpPr>
            <a:spLocks noGrp="1" noChangeArrowheads="1"/>
          </p:cNvSpPr>
          <p:nvPr>
            <p:ph type="ctrTitle"/>
          </p:nvPr>
        </p:nvSpPr>
        <p:spPr>
          <a:xfrm>
            <a:off x="365125" y="3124200"/>
            <a:ext cx="6569075" cy="641350"/>
          </a:xfrm>
        </p:spPr>
        <p:txBody>
          <a:bodyPr lIns="91440"/>
          <a:lstStyle>
            <a:lvl1pPr>
              <a:defRPr sz="3600">
                <a:solidFill>
                  <a:schemeClr val="tx1"/>
                </a:solidFill>
              </a:defRPr>
            </a:lvl1pPr>
          </a:lstStyle>
          <a:p>
            <a:r>
              <a:rPr lang="en-US"/>
              <a:t>Click to edit Master title style</a:t>
            </a:r>
          </a:p>
        </p:txBody>
      </p:sp>
      <p:sp>
        <p:nvSpPr>
          <p:cNvPr id="104451" name="Rectangle 3"/>
          <p:cNvSpPr>
            <a:spLocks noGrp="1" noChangeArrowheads="1"/>
          </p:cNvSpPr>
          <p:nvPr>
            <p:ph type="subTitle" idx="1"/>
          </p:nvPr>
        </p:nvSpPr>
        <p:spPr>
          <a:xfrm>
            <a:off x="365125" y="3811588"/>
            <a:ext cx="6569075" cy="396875"/>
          </a:xfrm>
        </p:spPr>
        <p:txBody>
          <a:bodyPr>
            <a:spAutoFit/>
          </a:bodyPr>
          <a:lstStyle>
            <a:lvl1pPr marL="0" indent="0">
              <a:buFontTx/>
              <a:buNone/>
              <a:defRPr sz="2000"/>
            </a:lvl1pPr>
          </a:lstStyle>
          <a:p>
            <a:r>
              <a:rPr lang="en-US"/>
              <a:t>Click to edit Master subtitle style</a:t>
            </a:r>
          </a:p>
        </p:txBody>
      </p:sp>
      <p:sp>
        <p:nvSpPr>
          <p:cNvPr id="8" name="Rectangle 6"/>
          <p:cNvSpPr>
            <a:spLocks noGrp="1" noChangeArrowheads="1"/>
          </p:cNvSpPr>
          <p:nvPr>
            <p:ph type="ftr" sz="quarter" idx="10"/>
          </p:nvPr>
        </p:nvSpPr>
        <p:spPr/>
        <p:txBody>
          <a:bodyPr/>
          <a:lstStyle>
            <a:lvl1pPr>
              <a:defRPr/>
            </a:lvl1pPr>
          </a:lstStyle>
          <a:p>
            <a:pPr>
              <a:defRPr/>
            </a:pPr>
            <a:r>
              <a:rPr lang="en-GB"/>
              <a:t>© 2014 Pearson Education, Inc.</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65125" y="1141413"/>
            <a:ext cx="4038600" cy="5106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6125" y="1141413"/>
            <a:ext cx="4038600" cy="5106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579438"/>
          </a:xfrm>
          <a:prstGeom prst="rect">
            <a:avLst/>
          </a:prstGeom>
          <a:noFill/>
          <a:ln w="9525">
            <a:noFill/>
            <a:miter lim="800000"/>
            <a:headEnd/>
            <a:tailEnd/>
          </a:ln>
        </p:spPr>
        <p:txBody>
          <a:bodyPr vert="horz" wrap="square" lIns="457200" tIns="45720" rIns="91440" bIns="45720" numCol="1" anchor="t" anchorCtr="0" compatLnSpc="1">
            <a:prstTxWarp prst="textNoShape">
              <a:avLst/>
            </a:prstTxWarp>
            <a:spAutoFit/>
          </a:bodyPr>
          <a:lstStyle/>
          <a:p>
            <a:pPr lvl="0"/>
            <a:r>
              <a:rPr lang="en-US"/>
              <a:t>Click to edit Master title style</a:t>
            </a:r>
          </a:p>
        </p:txBody>
      </p:sp>
      <p:sp>
        <p:nvSpPr>
          <p:cNvPr id="1027" name="Rectangle 3"/>
          <p:cNvSpPr>
            <a:spLocks noGrp="1" noChangeArrowheads="1"/>
          </p:cNvSpPr>
          <p:nvPr>
            <p:ph type="body" idx="1"/>
          </p:nvPr>
        </p:nvSpPr>
        <p:spPr bwMode="auto">
          <a:xfrm>
            <a:off x="365125" y="1141413"/>
            <a:ext cx="8229600" cy="51069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428" name="Rectangle 4"/>
          <p:cNvSpPr>
            <a:spLocks noGrp="1" noChangeArrowheads="1"/>
          </p:cNvSpPr>
          <p:nvPr>
            <p:ph type="ftr" sz="quarter" idx="3"/>
          </p:nvPr>
        </p:nvSpPr>
        <p:spPr bwMode="gray">
          <a:xfrm>
            <a:off x="87313" y="6613525"/>
            <a:ext cx="5399087" cy="1793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0">
                <a:latin typeface="+mn-lt"/>
                <a:ea typeface="+mj-ea"/>
                <a:cs typeface="+mj-cs"/>
              </a:defRPr>
            </a:lvl1pPr>
          </a:lstStyle>
          <a:p>
            <a:pPr>
              <a:defRPr/>
            </a:pPr>
            <a:r>
              <a:rPr lang="en-GB"/>
              <a:t>© 2014 Pearson Education, Inc.</a:t>
            </a:r>
          </a:p>
        </p:txBody>
      </p:sp>
    </p:spTree>
  </p:cSld>
  <p:clrMap bg1="lt1" tx1="dk1" bg2="lt2" tx2="dk2" accent1="accent1" accent2="accent2" accent3="accent3" accent4="accent4" accent5="accent5" accent6="accent6" hlink="hlink" folHlink="folHlink"/>
  <p:sldLayoutIdLst>
    <p:sldLayoutId id="2147483685"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dt="0"/>
  <p:txStyles>
    <p:titleStyle>
      <a:lvl1pPr algn="l" rtl="0" eaLnBrk="0" fontAlgn="base" hangingPunct="0">
        <a:spcBef>
          <a:spcPct val="50000"/>
        </a:spcBef>
        <a:spcAft>
          <a:spcPct val="0"/>
        </a:spcAft>
        <a:defRPr sz="3200" b="1">
          <a:solidFill>
            <a:srgbClr val="30588C"/>
          </a:solidFill>
          <a:latin typeface="+mj-lt"/>
          <a:ea typeface="+mj-ea"/>
          <a:cs typeface="+mj-cs"/>
        </a:defRPr>
      </a:lvl1pPr>
      <a:lvl2pPr algn="l" rtl="0" eaLnBrk="0" fontAlgn="base" hangingPunct="0">
        <a:spcBef>
          <a:spcPct val="50000"/>
        </a:spcBef>
        <a:spcAft>
          <a:spcPct val="0"/>
        </a:spcAft>
        <a:defRPr sz="3200" b="1">
          <a:solidFill>
            <a:srgbClr val="30588C"/>
          </a:solidFill>
          <a:latin typeface="Arial" pitchFamily="-109" charset="0"/>
          <a:ea typeface="Arial" pitchFamily="-109" charset="0"/>
          <a:cs typeface="Arial" pitchFamily="-109" charset="0"/>
        </a:defRPr>
      </a:lvl2pPr>
      <a:lvl3pPr algn="l" rtl="0" eaLnBrk="0" fontAlgn="base" hangingPunct="0">
        <a:spcBef>
          <a:spcPct val="50000"/>
        </a:spcBef>
        <a:spcAft>
          <a:spcPct val="0"/>
        </a:spcAft>
        <a:defRPr sz="3200" b="1">
          <a:solidFill>
            <a:srgbClr val="30588C"/>
          </a:solidFill>
          <a:latin typeface="Arial" pitchFamily="-109" charset="0"/>
          <a:ea typeface="Arial" pitchFamily="-109" charset="0"/>
          <a:cs typeface="Arial" pitchFamily="-109" charset="0"/>
        </a:defRPr>
      </a:lvl3pPr>
      <a:lvl4pPr algn="l" rtl="0" eaLnBrk="0" fontAlgn="base" hangingPunct="0">
        <a:spcBef>
          <a:spcPct val="50000"/>
        </a:spcBef>
        <a:spcAft>
          <a:spcPct val="0"/>
        </a:spcAft>
        <a:defRPr sz="3200" b="1">
          <a:solidFill>
            <a:srgbClr val="30588C"/>
          </a:solidFill>
          <a:latin typeface="Arial" pitchFamily="-109" charset="0"/>
          <a:ea typeface="Arial" pitchFamily="-109" charset="0"/>
          <a:cs typeface="Arial" pitchFamily="-109" charset="0"/>
        </a:defRPr>
      </a:lvl4pPr>
      <a:lvl5pPr algn="l" rtl="0" eaLnBrk="0" fontAlgn="base" hangingPunct="0">
        <a:spcBef>
          <a:spcPct val="50000"/>
        </a:spcBef>
        <a:spcAft>
          <a:spcPct val="0"/>
        </a:spcAft>
        <a:defRPr sz="3200" b="1">
          <a:solidFill>
            <a:srgbClr val="30588C"/>
          </a:solidFill>
          <a:latin typeface="Arial" pitchFamily="-109" charset="0"/>
          <a:ea typeface="Arial" pitchFamily="-109" charset="0"/>
          <a:cs typeface="Arial" pitchFamily="-109" charset="0"/>
        </a:defRPr>
      </a:lvl5pPr>
      <a:lvl6pPr marL="457200" algn="l" rtl="0" fontAlgn="base">
        <a:spcBef>
          <a:spcPct val="50000"/>
        </a:spcBef>
        <a:spcAft>
          <a:spcPct val="0"/>
        </a:spcAft>
        <a:defRPr sz="3200" b="1">
          <a:solidFill>
            <a:srgbClr val="30588C"/>
          </a:solidFill>
          <a:latin typeface="Arial" pitchFamily="-109" charset="0"/>
          <a:ea typeface="Arial" pitchFamily="-109" charset="0"/>
          <a:cs typeface="Arial" pitchFamily="-109" charset="0"/>
        </a:defRPr>
      </a:lvl6pPr>
      <a:lvl7pPr marL="914400" algn="l" rtl="0" fontAlgn="base">
        <a:spcBef>
          <a:spcPct val="50000"/>
        </a:spcBef>
        <a:spcAft>
          <a:spcPct val="0"/>
        </a:spcAft>
        <a:defRPr sz="3200" b="1">
          <a:solidFill>
            <a:srgbClr val="30588C"/>
          </a:solidFill>
          <a:latin typeface="Arial" pitchFamily="-109" charset="0"/>
          <a:ea typeface="Arial" pitchFamily="-109" charset="0"/>
          <a:cs typeface="Arial" pitchFamily="-109" charset="0"/>
        </a:defRPr>
      </a:lvl7pPr>
      <a:lvl8pPr marL="1371600" algn="l" rtl="0" fontAlgn="base">
        <a:spcBef>
          <a:spcPct val="50000"/>
        </a:spcBef>
        <a:spcAft>
          <a:spcPct val="0"/>
        </a:spcAft>
        <a:defRPr sz="3200" b="1">
          <a:solidFill>
            <a:srgbClr val="30588C"/>
          </a:solidFill>
          <a:latin typeface="Arial" pitchFamily="-109" charset="0"/>
          <a:ea typeface="Arial" pitchFamily="-109" charset="0"/>
          <a:cs typeface="Arial" pitchFamily="-109" charset="0"/>
        </a:defRPr>
      </a:lvl8pPr>
      <a:lvl9pPr marL="1828800" algn="l" rtl="0" fontAlgn="base">
        <a:spcBef>
          <a:spcPct val="50000"/>
        </a:spcBef>
        <a:spcAft>
          <a:spcPct val="0"/>
        </a:spcAft>
        <a:defRPr sz="3200" b="1">
          <a:solidFill>
            <a:srgbClr val="30588C"/>
          </a:solidFill>
          <a:latin typeface="Arial" pitchFamily="-109" charset="0"/>
          <a:ea typeface="Arial" pitchFamily="-109" charset="0"/>
          <a:cs typeface="Arial" pitchFamily="-109"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109" charset="-128"/>
          <a:cs typeface="ＭＳ Ｐゴシック" pitchFamily="-109"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9"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9"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9"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9"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9"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9"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9"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9"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hyperlink" Target="IF_21_02_StructForm.htm" TargetMode="External"/><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hyperlink" Target="IF_21_03_EllipVsSpiralForm.htm" TargetMode="External"/><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hyperlink" Target="IF_21_03_EllipVsSpiralForm.htm" TargetMode="External"/><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hyperlink" Target="IF_21_07_CollidingGalaxies.htm" TargetMode="External"/><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hyperlink" Target="IF_21_10_StarburstGalxM82.htm" TargetMode="External"/><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hyperlink" Target="IF_21_10_StarburstGalxM82.htm" TargetMode="External"/><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jpeg"/></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jpeg"/><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8.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9.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0.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1.jpeg"/></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oleObject" Target="../embeddings/Microsoft_Equation1.bin"/><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49.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oleObject" Target="../embeddings/Microsoft_Equation2.bin"/></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7.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8.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9.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0.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9.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51.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51.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52.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2.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Rectangle 6"/>
          <p:cNvSpPr>
            <a:spLocks noGrp="1" noChangeArrowheads="1"/>
          </p:cNvSpPr>
          <p:nvPr>
            <p:ph type="ftr" sz="quarter" idx="10"/>
          </p:nvPr>
        </p:nvSpPr>
        <p:spPr/>
        <p:txBody>
          <a:bodyPr/>
          <a:lstStyle/>
          <a:p>
            <a:pPr>
              <a:defRPr/>
            </a:pPr>
            <a:r>
              <a:rPr lang="en-GB"/>
              <a:t>© 2014 Pearson Education, Inc.</a:t>
            </a:r>
          </a:p>
        </p:txBody>
      </p:sp>
      <p:sp>
        <p:nvSpPr>
          <p:cNvPr id="15363" name="Rectangle 7"/>
          <p:cNvSpPr>
            <a:spLocks noGrp="1" noChangeArrowheads="1"/>
          </p:cNvSpPr>
          <p:nvPr>
            <p:ph type="ctrTitle"/>
          </p:nvPr>
        </p:nvSpPr>
        <p:spPr/>
        <p:txBody>
          <a:bodyPr/>
          <a:lstStyle/>
          <a:p>
            <a:pPr eaLnBrk="1" hangingPunct="1"/>
            <a:r>
              <a:rPr lang="en-US"/>
              <a:t>Galaxy Evolution </a:t>
            </a:r>
          </a:p>
        </p:txBody>
      </p:sp>
    </p:spTree>
  </p:cSld>
  <p:clrMapOvr>
    <a:masterClrMapping/>
  </p:clrMapOvr>
  <p:transition>
    <p:sndAc>
      <p:end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7411" name="Rectangle 9"/>
          <p:cNvSpPr>
            <a:spLocks noGrp="1" noChangeArrowheads="1"/>
          </p:cNvSpPr>
          <p:nvPr>
            <p:ph type="title"/>
          </p:nvPr>
        </p:nvSpPr>
        <p:spPr/>
        <p:txBody>
          <a:bodyPr/>
          <a:lstStyle/>
          <a:p>
            <a:pPr eaLnBrk="1" hangingPunct="1"/>
            <a:r>
              <a:rPr lang="en-US"/>
              <a:t>Galaxy Evolution </a:t>
            </a:r>
          </a:p>
        </p:txBody>
      </p:sp>
      <p:pic>
        <p:nvPicPr>
          <p:cNvPr id="17412" name="Picture 13" descr="21_00_CO"/>
          <p:cNvPicPr>
            <a:picLocks noChangeAspect="1" noChangeArrowheads="1"/>
          </p:cNvPicPr>
          <p:nvPr/>
        </p:nvPicPr>
        <p:blipFill>
          <a:blip r:embed="rId3"/>
          <a:srcRect/>
          <a:stretch>
            <a:fillRect/>
          </a:stretch>
        </p:blipFill>
        <p:spPr bwMode="auto">
          <a:xfrm>
            <a:off x="269875" y="687388"/>
            <a:ext cx="8602663" cy="54816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9459" name="Rectangle 2"/>
          <p:cNvSpPr>
            <a:spLocks noGrp="1" noChangeArrowheads="1"/>
          </p:cNvSpPr>
          <p:nvPr>
            <p:ph type="title"/>
          </p:nvPr>
        </p:nvSpPr>
        <p:spPr/>
        <p:txBody>
          <a:bodyPr/>
          <a:lstStyle/>
          <a:p>
            <a:pPr eaLnBrk="1" hangingPunct="1"/>
            <a:r>
              <a:rPr lang="en-US"/>
              <a:t>21.1 Looking Back Through Time</a:t>
            </a:r>
          </a:p>
        </p:txBody>
      </p:sp>
      <p:sp>
        <p:nvSpPr>
          <p:cNvPr id="19460" name="Rectangle 3"/>
          <p:cNvSpPr>
            <a:spLocks noGrp="1" noChangeArrowheads="1"/>
          </p:cNvSpPr>
          <p:nvPr>
            <p:ph type="body" idx="1"/>
          </p:nvPr>
        </p:nvSpPr>
        <p:spPr/>
        <p:txBody>
          <a:bodyPr/>
          <a:lstStyle/>
          <a:p>
            <a:pPr eaLnBrk="1" hangingPunct="1"/>
            <a:r>
              <a:rPr lang="en-US">
                <a:ea typeface="ＭＳ Ｐゴシック" pitchFamily="-112" charset="-128"/>
                <a:cs typeface="ＭＳ Ｐゴシック" pitchFamily="-112" charset="-128"/>
              </a:rPr>
              <a:t>Our goals for learning:</a:t>
            </a:r>
          </a:p>
          <a:p>
            <a:pPr lvl="1" eaLnBrk="1" hangingPunct="1"/>
            <a:r>
              <a:rPr lang="en-US" b="1"/>
              <a:t>How do we observe the life histories of galaxies?</a:t>
            </a:r>
          </a:p>
          <a:p>
            <a:pPr lvl="1" eaLnBrk="1" hangingPunct="1"/>
            <a:r>
              <a:rPr lang="en-US" b="1"/>
              <a:t>How do we study galaxy formation?</a:t>
            </a:r>
          </a:p>
          <a:p>
            <a:pPr eaLnBrk="1" hangingPunct="1"/>
            <a:endParaRPr lang="en-US">
              <a:ea typeface="ＭＳ Ｐゴシック" pitchFamily="-112" charset="-128"/>
              <a:cs typeface="ＭＳ Ｐゴシック" pitchFamily="-112"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1506" name="Picture 13" descr="21_01_Figure"/>
          <p:cNvPicPr>
            <a:picLocks noChangeAspect="1" noChangeArrowheads="1"/>
          </p:cNvPicPr>
          <p:nvPr/>
        </p:nvPicPr>
        <p:blipFill>
          <a:blip r:embed="rId3"/>
          <a:srcRect b="3049"/>
          <a:stretch>
            <a:fillRect/>
          </a:stretch>
        </p:blipFill>
        <p:spPr bwMode="auto">
          <a:xfrm>
            <a:off x="1198563" y="192088"/>
            <a:ext cx="6650037" cy="4760912"/>
          </a:xfrm>
          <a:prstGeom prst="rect">
            <a:avLst/>
          </a:prstGeom>
          <a:noFill/>
          <a:ln w="9525">
            <a:noFill/>
            <a:miter lim="800000"/>
            <a:headEnd/>
            <a:tailEnd/>
          </a:ln>
        </p:spPr>
      </p:pic>
      <p:sp>
        <p:nvSpPr>
          <p:cNvPr id="21507" name="TextBox 4"/>
          <p:cNvSpPr txBox="1">
            <a:spLocks noChangeArrowheads="1"/>
          </p:cNvSpPr>
          <p:nvPr/>
        </p:nvSpPr>
        <p:spPr bwMode="auto">
          <a:xfrm>
            <a:off x="533400" y="5048250"/>
            <a:ext cx="8001000" cy="1200150"/>
          </a:xfrm>
          <a:prstGeom prst="rect">
            <a:avLst/>
          </a:prstGeom>
          <a:noFill/>
          <a:ln w="9525">
            <a:noFill/>
            <a:miter lim="800000"/>
            <a:headEnd/>
            <a:tailEnd/>
          </a:ln>
        </p:spPr>
        <p:txBody>
          <a:bodyPr>
            <a:prstTxWarp prst="textNoShape">
              <a:avLst/>
            </a:prstTxWarp>
            <a:spAutoFit/>
          </a:bodyPr>
          <a:lstStyle/>
          <a:p>
            <a:r>
              <a:rPr lang="en-US" b="0"/>
              <a:t>By looking back through time we can study how galaxies first formed and how they evolved and why there is such a variety of galaxy types.</a:t>
            </a:r>
          </a:p>
        </p:txBody>
      </p:sp>
    </p:spTree>
  </p:cSld>
  <p:clrMapOvr>
    <a:masterClrMapping/>
  </p:clrMapOvr>
  <p:transition>
    <p:sndAc>
      <p:end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3554" name="Picture 13" descr="21_01_Figure"/>
          <p:cNvPicPr>
            <a:picLocks noChangeAspect="1" noChangeArrowheads="1"/>
          </p:cNvPicPr>
          <p:nvPr/>
        </p:nvPicPr>
        <p:blipFill>
          <a:blip r:embed="rId3"/>
          <a:srcRect b="3049"/>
          <a:stretch>
            <a:fillRect/>
          </a:stretch>
        </p:blipFill>
        <p:spPr bwMode="auto">
          <a:xfrm>
            <a:off x="1198563" y="192088"/>
            <a:ext cx="6650037" cy="4760912"/>
          </a:xfrm>
          <a:prstGeom prst="rect">
            <a:avLst/>
          </a:prstGeom>
          <a:noFill/>
          <a:ln w="9525">
            <a:noFill/>
            <a:miter lim="800000"/>
            <a:headEnd/>
            <a:tailEnd/>
          </a:ln>
        </p:spPr>
      </p:pic>
      <p:sp>
        <p:nvSpPr>
          <p:cNvPr id="23555" name="TextBox 4"/>
          <p:cNvSpPr txBox="1">
            <a:spLocks noChangeArrowheads="1"/>
          </p:cNvSpPr>
          <p:nvPr/>
        </p:nvSpPr>
        <p:spPr bwMode="auto">
          <a:xfrm>
            <a:off x="533400" y="5029200"/>
            <a:ext cx="8001000" cy="1570038"/>
          </a:xfrm>
          <a:prstGeom prst="rect">
            <a:avLst/>
          </a:prstGeom>
          <a:noFill/>
          <a:ln w="9525">
            <a:noFill/>
            <a:miter lim="800000"/>
            <a:headEnd/>
            <a:tailEnd/>
          </a:ln>
        </p:spPr>
        <p:txBody>
          <a:bodyPr>
            <a:prstTxWarp prst="textNoShape">
              <a:avLst/>
            </a:prstTxWarp>
            <a:spAutoFit/>
          </a:bodyPr>
          <a:lstStyle/>
          <a:p>
            <a:r>
              <a:rPr lang="en-US" b="0"/>
              <a:t>Based on Hubble observations we find that the first galaxies formed at about 1 billion years after the Big Bang. Our galaxy also probably started forming during this time. Several stars in the halo of our galaxy are about 13 billion years old.</a:t>
            </a:r>
          </a:p>
        </p:txBody>
      </p:sp>
    </p:spTree>
  </p:cSld>
  <p:clrMapOvr>
    <a:masterClrMapping/>
  </p:clrMapOvr>
  <p:transition>
    <p:sndAc>
      <p:end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25603" name="Picture 15" descr="21_02_Figure_Unanno"/>
          <p:cNvPicPr>
            <a:picLocks noChangeAspect="1" noChangeArrowheads="1"/>
          </p:cNvPicPr>
          <p:nvPr/>
        </p:nvPicPr>
        <p:blipFill>
          <a:blip r:embed="rId3"/>
          <a:srcRect b="2919"/>
          <a:stretch>
            <a:fillRect/>
          </a:stretch>
        </p:blipFill>
        <p:spPr bwMode="auto">
          <a:xfrm>
            <a:off x="209550" y="1198563"/>
            <a:ext cx="5380038" cy="4646612"/>
          </a:xfrm>
          <a:prstGeom prst="rect">
            <a:avLst/>
          </a:prstGeom>
          <a:noFill/>
          <a:ln w="9525">
            <a:noFill/>
            <a:miter lim="800000"/>
            <a:headEnd/>
            <a:tailEnd/>
          </a:ln>
        </p:spPr>
      </p:pic>
      <p:pic>
        <p:nvPicPr>
          <p:cNvPr id="25604" name="Picture 9" descr="InteractiveFig">
            <a:hlinkClick r:id="rId4"/>
          </p:cNvPr>
          <p:cNvPicPr>
            <a:picLocks noChangeAspect="1" noChangeArrowheads="1"/>
          </p:cNvPicPr>
          <p:nvPr/>
        </p:nvPicPr>
        <p:blipFill>
          <a:blip r:embed="rId5"/>
          <a:srcRect/>
          <a:stretch>
            <a:fillRect/>
          </a:stretch>
        </p:blipFill>
        <p:spPr bwMode="auto">
          <a:xfrm>
            <a:off x="4518025" y="5830888"/>
            <a:ext cx="1130300" cy="206375"/>
          </a:xfrm>
          <a:prstGeom prst="rect">
            <a:avLst/>
          </a:prstGeom>
          <a:noFill/>
          <a:ln w="9525">
            <a:noFill/>
            <a:miter lim="800000"/>
            <a:headEnd/>
            <a:tailEnd/>
          </a:ln>
        </p:spPr>
      </p:pic>
      <p:sp>
        <p:nvSpPr>
          <p:cNvPr id="25605" name="Rectangle 14"/>
          <p:cNvSpPr>
            <a:spLocks noGrp="1" noChangeArrowheads="1"/>
          </p:cNvSpPr>
          <p:nvPr>
            <p:ph type="body" idx="1"/>
          </p:nvPr>
        </p:nvSpPr>
        <p:spPr>
          <a:xfrm>
            <a:off x="5546725" y="1141413"/>
            <a:ext cx="3365500" cy="5106987"/>
          </a:xfrm>
        </p:spPr>
        <p:txBody>
          <a:bodyPr/>
          <a:lstStyle/>
          <a:p>
            <a:pPr eaLnBrk="1" hangingPunct="1"/>
            <a:r>
              <a:rPr lang="en-US" sz="2400">
                <a:ea typeface="ＭＳ Ｐゴシック" pitchFamily="-112" charset="-128"/>
                <a:cs typeface="ＭＳ Ｐゴシック" pitchFamily="-112" charset="-128"/>
              </a:rPr>
              <a:t>Our best models for galaxy formation assume:</a:t>
            </a:r>
          </a:p>
          <a:p>
            <a:pPr eaLnBrk="1" hangingPunct="1"/>
            <a:endParaRPr lang="en-US" sz="2400">
              <a:ea typeface="ＭＳ Ｐゴシック" pitchFamily="-112" charset="-128"/>
              <a:cs typeface="ＭＳ Ｐゴシック" pitchFamily="-112" charset="-128"/>
            </a:endParaRPr>
          </a:p>
          <a:p>
            <a:pPr lvl="1" eaLnBrk="1" hangingPunct="1"/>
            <a:r>
              <a:rPr lang="en-US" sz="2400"/>
              <a:t>Matter originally filled all of space almost uniformly.</a:t>
            </a:r>
          </a:p>
          <a:p>
            <a:pPr lvl="1" eaLnBrk="1" hangingPunct="1"/>
            <a:endParaRPr lang="en-US" sz="2400"/>
          </a:p>
          <a:p>
            <a:pPr lvl="1" eaLnBrk="1" hangingPunct="1"/>
            <a:r>
              <a:rPr lang="en-US" sz="2400"/>
              <a:t>Gravity of denser regions pulled in surrounding matter.</a:t>
            </a:r>
          </a:p>
        </p:txBody>
      </p:sp>
      <p:sp>
        <p:nvSpPr>
          <p:cNvPr id="25606" name="TextBox 5"/>
          <p:cNvSpPr txBox="1">
            <a:spLocks noChangeArrowheads="1"/>
          </p:cNvSpPr>
          <p:nvPr/>
        </p:nvSpPr>
        <p:spPr bwMode="auto">
          <a:xfrm>
            <a:off x="533400" y="228600"/>
            <a:ext cx="8077200" cy="461963"/>
          </a:xfrm>
          <a:prstGeom prst="rect">
            <a:avLst/>
          </a:prstGeom>
          <a:noFill/>
          <a:ln w="9525">
            <a:noFill/>
            <a:miter lim="800000"/>
            <a:headEnd/>
            <a:tailEnd/>
          </a:ln>
        </p:spPr>
        <p:txBody>
          <a:bodyPr>
            <a:prstTxWarp prst="textNoShape">
              <a:avLst/>
            </a:prstTxWarp>
            <a:spAutoFit/>
          </a:bodyPr>
          <a:lstStyle/>
          <a:p>
            <a:r>
              <a:rPr lang="en-US" b="0">
                <a:latin typeface="Arial" pitchFamily="-112" charset="0"/>
                <a:ea typeface="Arial" pitchFamily="-112" charset="0"/>
                <a:cs typeface="Arial" pitchFamily="-112" charset="0"/>
              </a:rPr>
              <a:t>We can study galaxy formation with numerical simulations </a:t>
            </a:r>
          </a:p>
        </p:txBody>
      </p:sp>
    </p:spTree>
  </p:cSld>
  <p:clrMapOvr>
    <a:masterClrMapping/>
  </p:clrMapOvr>
  <p:transition>
    <p:sndAc>
      <p:end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27651" name="Picture 8" descr="19_18_Figure-Unanno"/>
          <p:cNvPicPr>
            <a:picLocks noChangeAspect="1" noChangeArrowheads="1"/>
          </p:cNvPicPr>
          <p:nvPr/>
        </p:nvPicPr>
        <p:blipFill>
          <a:blip r:embed="rId3"/>
          <a:srcRect t="28766" b="47685"/>
          <a:stretch>
            <a:fillRect/>
          </a:stretch>
        </p:blipFill>
        <p:spPr bwMode="auto">
          <a:xfrm>
            <a:off x="225425" y="1704975"/>
            <a:ext cx="5260975" cy="3448050"/>
          </a:xfrm>
          <a:prstGeom prst="rect">
            <a:avLst/>
          </a:prstGeom>
          <a:noFill/>
          <a:ln w="9525">
            <a:noFill/>
            <a:miter lim="800000"/>
            <a:headEnd/>
            <a:tailEnd/>
          </a:ln>
        </p:spPr>
      </p:pic>
      <p:sp>
        <p:nvSpPr>
          <p:cNvPr id="27652" name="Rectangle 13"/>
          <p:cNvSpPr>
            <a:spLocks noGrp="1" noChangeArrowheads="1"/>
          </p:cNvSpPr>
          <p:nvPr>
            <p:ph type="body" idx="1"/>
          </p:nvPr>
        </p:nvSpPr>
        <p:spPr>
          <a:xfrm>
            <a:off x="5603875" y="1141413"/>
            <a:ext cx="2990850" cy="5106987"/>
          </a:xfrm>
        </p:spPr>
        <p:txBody>
          <a:bodyPr/>
          <a:lstStyle/>
          <a:p>
            <a:pPr eaLnBrk="1" hangingPunct="1">
              <a:lnSpc>
                <a:spcPct val="90000"/>
              </a:lnSpc>
            </a:pPr>
            <a:r>
              <a:rPr lang="en-US">
                <a:ea typeface="ＭＳ Ｐゴシック" pitchFamily="-112" charset="-128"/>
                <a:cs typeface="ＭＳ Ｐゴシック" pitchFamily="-112" charset="-128"/>
              </a:rPr>
              <a:t>Denser regions contracted, forming </a:t>
            </a:r>
            <a:r>
              <a:rPr lang="en-US" b="1" i="1">
                <a:ea typeface="ＭＳ Ｐゴシック" pitchFamily="-112" charset="-128"/>
                <a:cs typeface="ＭＳ Ｐゴシック" pitchFamily="-112" charset="-128"/>
              </a:rPr>
              <a:t>protogalactic clouds</a:t>
            </a:r>
            <a:r>
              <a:rPr lang="en-US">
                <a:ea typeface="ＭＳ Ｐゴシック" pitchFamily="-112" charset="-128"/>
                <a:cs typeface="ＭＳ Ｐゴシック" pitchFamily="-112" charset="-128"/>
              </a:rPr>
              <a:t>.</a:t>
            </a:r>
          </a:p>
          <a:p>
            <a:pPr eaLnBrk="1" hangingPunct="1">
              <a:lnSpc>
                <a:spcPct val="90000"/>
              </a:lnSpc>
            </a:pPr>
            <a:endParaRPr lang="en-US">
              <a:ea typeface="ＭＳ Ｐゴシック" pitchFamily="-112" charset="-128"/>
              <a:cs typeface="ＭＳ Ｐゴシック" pitchFamily="-112" charset="-128"/>
            </a:endParaRPr>
          </a:p>
          <a:p>
            <a:pPr eaLnBrk="1" hangingPunct="1">
              <a:lnSpc>
                <a:spcPct val="90000"/>
              </a:lnSpc>
            </a:pPr>
            <a:endParaRPr lang="en-US">
              <a:ea typeface="ＭＳ Ｐゴシック" pitchFamily="-112" charset="-128"/>
              <a:cs typeface="ＭＳ Ｐゴシック" pitchFamily="-112" charset="-128"/>
            </a:endParaRPr>
          </a:p>
          <a:p>
            <a:pPr eaLnBrk="1" hangingPunct="1">
              <a:lnSpc>
                <a:spcPct val="90000"/>
              </a:lnSpc>
            </a:pPr>
            <a:r>
              <a:rPr lang="en-US">
                <a:ea typeface="ＭＳ Ｐゴシック" pitchFamily="-112" charset="-128"/>
                <a:cs typeface="ＭＳ Ｐゴシック" pitchFamily="-112" charset="-128"/>
              </a:rPr>
              <a:t>Hydrogen and helium gas in these clouds formed the first stars.</a:t>
            </a:r>
          </a:p>
        </p:txBody>
      </p:sp>
    </p:spTree>
  </p:cSld>
  <p:clrMapOvr>
    <a:masterClrMapping/>
  </p:clrMapOvr>
  <p:transition>
    <p:sndAc>
      <p:end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29699" name="Picture 8" descr="19_18_Figure-Unanno"/>
          <p:cNvPicPr>
            <a:picLocks noChangeAspect="1" noChangeArrowheads="1"/>
          </p:cNvPicPr>
          <p:nvPr/>
        </p:nvPicPr>
        <p:blipFill>
          <a:blip r:embed="rId3"/>
          <a:srcRect t="57097" b="23552"/>
          <a:stretch>
            <a:fillRect/>
          </a:stretch>
        </p:blipFill>
        <p:spPr bwMode="auto">
          <a:xfrm>
            <a:off x="196850" y="1951038"/>
            <a:ext cx="5492750" cy="2959100"/>
          </a:xfrm>
          <a:prstGeom prst="rect">
            <a:avLst/>
          </a:prstGeom>
          <a:noFill/>
          <a:ln w="9525">
            <a:noFill/>
            <a:miter lim="800000"/>
            <a:headEnd/>
            <a:tailEnd/>
          </a:ln>
        </p:spPr>
      </p:pic>
      <p:sp>
        <p:nvSpPr>
          <p:cNvPr id="29700" name="Rectangle 13"/>
          <p:cNvSpPr>
            <a:spLocks noGrp="1" noChangeArrowheads="1"/>
          </p:cNvSpPr>
          <p:nvPr>
            <p:ph type="body" idx="1"/>
          </p:nvPr>
        </p:nvSpPr>
        <p:spPr>
          <a:xfrm>
            <a:off x="5621338" y="1141413"/>
            <a:ext cx="2973387" cy="5106987"/>
          </a:xfrm>
        </p:spPr>
        <p:txBody>
          <a:bodyPr/>
          <a:lstStyle/>
          <a:p>
            <a:pPr eaLnBrk="1" hangingPunct="1">
              <a:lnSpc>
                <a:spcPct val="90000"/>
              </a:lnSpc>
            </a:pPr>
            <a:r>
              <a:rPr lang="en-US" sz="2400">
                <a:ea typeface="ＭＳ Ｐゴシック" pitchFamily="-112" charset="-128"/>
                <a:cs typeface="ＭＳ Ｐゴシック" pitchFamily="-112" charset="-128"/>
              </a:rPr>
              <a:t>Supernova explosions from the first stars kept much of the gas from forming stars.</a:t>
            </a:r>
          </a:p>
          <a:p>
            <a:pPr eaLnBrk="1" hangingPunct="1">
              <a:lnSpc>
                <a:spcPct val="90000"/>
              </a:lnSpc>
            </a:pPr>
            <a:endParaRPr lang="en-US" sz="2400">
              <a:ea typeface="ＭＳ Ｐゴシック" pitchFamily="-112" charset="-128"/>
              <a:cs typeface="ＭＳ Ｐゴシック" pitchFamily="-112" charset="-128"/>
            </a:endParaRPr>
          </a:p>
          <a:p>
            <a:pPr eaLnBrk="1" hangingPunct="1">
              <a:lnSpc>
                <a:spcPct val="90000"/>
              </a:lnSpc>
            </a:pPr>
            <a:r>
              <a:rPr lang="en-US" sz="2400">
                <a:ea typeface="ＭＳ Ｐゴシック" pitchFamily="-112" charset="-128"/>
                <a:cs typeface="ＭＳ Ｐゴシック" pitchFamily="-112" charset="-128"/>
              </a:rPr>
              <a:t>Leftover gas settled into a spinning disk due to the </a:t>
            </a:r>
            <a:r>
              <a:rPr lang="en-US" sz="2400" b="1" i="1">
                <a:ea typeface="ＭＳ Ｐゴシック" pitchFamily="-112" charset="-128"/>
                <a:cs typeface="ＭＳ Ｐゴシック" pitchFamily="-112" charset="-128"/>
              </a:rPr>
              <a:t>conservation of angular momentum</a:t>
            </a:r>
            <a:r>
              <a:rPr lang="en-US" sz="2400">
                <a:ea typeface="ＭＳ Ｐゴシック" pitchFamily="-112" charset="-128"/>
                <a:cs typeface="ＭＳ Ｐゴシック" pitchFamily="-112" charset="-128"/>
              </a:rPr>
              <a:t>.</a:t>
            </a:r>
          </a:p>
        </p:txBody>
      </p:sp>
    </p:spTree>
  </p:cSld>
  <p:clrMapOvr>
    <a:masterClrMapping/>
  </p:clrMapOvr>
  <p:transition>
    <p:sndAc>
      <p:end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pPr>
              <a:defRPr/>
            </a:pPr>
            <a:r>
              <a:rPr lang="en-GB"/>
              <a:t>© 2014 Pearson Education, Inc.</a:t>
            </a:r>
          </a:p>
        </p:txBody>
      </p:sp>
      <p:pic>
        <p:nvPicPr>
          <p:cNvPr id="31747" name="Picture 18" descr="20_02_FigureB"/>
          <p:cNvPicPr>
            <a:picLocks noChangeAspect="1" noChangeArrowheads="1"/>
          </p:cNvPicPr>
          <p:nvPr/>
        </p:nvPicPr>
        <p:blipFill>
          <a:blip r:embed="rId3"/>
          <a:srcRect b="15987"/>
          <a:stretch>
            <a:fillRect/>
          </a:stretch>
        </p:blipFill>
        <p:spPr bwMode="auto">
          <a:xfrm>
            <a:off x="228600" y="1406525"/>
            <a:ext cx="3959225" cy="3797300"/>
          </a:xfrm>
          <a:prstGeom prst="rect">
            <a:avLst/>
          </a:prstGeom>
          <a:noFill/>
          <a:ln w="9525">
            <a:noFill/>
            <a:miter lim="800000"/>
            <a:headEnd/>
            <a:tailEnd/>
          </a:ln>
        </p:spPr>
      </p:pic>
      <p:pic>
        <p:nvPicPr>
          <p:cNvPr id="31748" name="Picture 19" descr="20_06_FigureA"/>
          <p:cNvPicPr>
            <a:picLocks noChangeAspect="1" noChangeArrowheads="1"/>
          </p:cNvPicPr>
          <p:nvPr/>
        </p:nvPicPr>
        <p:blipFill>
          <a:blip r:embed="rId4"/>
          <a:srcRect b="15948"/>
          <a:stretch>
            <a:fillRect/>
          </a:stretch>
        </p:blipFill>
        <p:spPr bwMode="auto">
          <a:xfrm>
            <a:off x="4538663" y="1416050"/>
            <a:ext cx="4289425" cy="3867150"/>
          </a:xfrm>
          <a:prstGeom prst="rect">
            <a:avLst/>
          </a:prstGeom>
          <a:noFill/>
          <a:ln w="9525">
            <a:noFill/>
            <a:miter lim="800000"/>
            <a:headEnd/>
            <a:tailEnd/>
          </a:ln>
        </p:spPr>
      </p:pic>
      <p:sp>
        <p:nvSpPr>
          <p:cNvPr id="31749" name="Text Box 5"/>
          <p:cNvSpPr txBox="1">
            <a:spLocks noChangeArrowheads="1"/>
          </p:cNvSpPr>
          <p:nvPr/>
        </p:nvSpPr>
        <p:spPr bwMode="auto">
          <a:xfrm>
            <a:off x="4572000" y="762000"/>
            <a:ext cx="777875" cy="457200"/>
          </a:xfrm>
          <a:prstGeom prst="rect">
            <a:avLst/>
          </a:prstGeom>
          <a:noFill/>
          <a:ln w="9525">
            <a:noFill/>
            <a:miter lim="800000"/>
            <a:headEnd/>
            <a:tailEnd/>
          </a:ln>
        </p:spPr>
        <p:txBody>
          <a:bodyPr wrap="none">
            <a:prstTxWarp prst="textNoShape">
              <a:avLst/>
            </a:prstTxWarp>
            <a:spAutoFit/>
          </a:bodyPr>
          <a:lstStyle/>
          <a:p>
            <a:pPr eaLnBrk="0" hangingPunct="0"/>
            <a:r>
              <a:rPr lang="en-US" b="0">
                <a:latin typeface="Arial" pitchFamily="-112" charset="0"/>
              </a:rPr>
              <a:t>M87</a:t>
            </a:r>
          </a:p>
        </p:txBody>
      </p:sp>
      <p:sp>
        <p:nvSpPr>
          <p:cNvPr id="31750" name="Text Box 6"/>
          <p:cNvSpPr txBox="1">
            <a:spLocks noChangeArrowheads="1"/>
          </p:cNvSpPr>
          <p:nvPr/>
        </p:nvSpPr>
        <p:spPr bwMode="auto">
          <a:xfrm>
            <a:off x="204788" y="746125"/>
            <a:ext cx="1624012" cy="457200"/>
          </a:xfrm>
          <a:prstGeom prst="rect">
            <a:avLst/>
          </a:prstGeom>
          <a:noFill/>
          <a:ln w="9525">
            <a:noFill/>
            <a:miter lim="800000"/>
            <a:headEnd/>
            <a:tailEnd/>
          </a:ln>
        </p:spPr>
        <p:txBody>
          <a:bodyPr wrap="none">
            <a:prstTxWarp prst="textNoShape">
              <a:avLst/>
            </a:prstTxWarp>
            <a:spAutoFit/>
          </a:bodyPr>
          <a:lstStyle/>
          <a:p>
            <a:pPr eaLnBrk="0" hangingPunct="0"/>
            <a:r>
              <a:rPr lang="en-US" b="0">
                <a:latin typeface="Arial" pitchFamily="-112" charset="0"/>
              </a:rPr>
              <a:t>NGC 4414</a:t>
            </a:r>
          </a:p>
        </p:txBody>
      </p:sp>
      <p:sp>
        <p:nvSpPr>
          <p:cNvPr id="31751" name="Rectangle 16"/>
          <p:cNvSpPr>
            <a:spLocks noGrp="1" noChangeArrowheads="1"/>
          </p:cNvSpPr>
          <p:nvPr>
            <p:ph type="body" idx="1"/>
          </p:nvPr>
        </p:nvSpPr>
        <p:spPr>
          <a:xfrm>
            <a:off x="365125" y="5340350"/>
            <a:ext cx="8229600" cy="908050"/>
          </a:xfrm>
        </p:spPr>
        <p:txBody>
          <a:bodyPr/>
          <a:lstStyle/>
          <a:p>
            <a:pPr eaLnBrk="1" hangingPunct="1">
              <a:lnSpc>
                <a:spcPct val="90000"/>
              </a:lnSpc>
            </a:pPr>
            <a:r>
              <a:rPr lang="en-US">
                <a:ea typeface="ＭＳ Ｐゴシック" pitchFamily="-112" charset="-128"/>
                <a:cs typeface="ＭＳ Ｐゴシック" pitchFamily="-112" charset="-128"/>
              </a:rPr>
              <a:t>But why do some galaxies end up looking so different?</a:t>
            </a:r>
          </a:p>
        </p:txBody>
      </p:sp>
    </p:spTree>
  </p:cSld>
  <p:clrMapOvr>
    <a:masterClrMapping/>
  </p:clrMapOvr>
  <p:transition>
    <p:sndAc>
      <p:end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33795" name="Rectangle 9"/>
          <p:cNvSpPr>
            <a:spLocks noGrp="1" noChangeArrowheads="1"/>
          </p:cNvSpPr>
          <p:nvPr>
            <p:ph type="title"/>
          </p:nvPr>
        </p:nvSpPr>
        <p:spPr/>
        <p:txBody>
          <a:bodyPr/>
          <a:lstStyle/>
          <a:p>
            <a:pPr eaLnBrk="1" hangingPunct="1"/>
            <a:r>
              <a:rPr lang="en-US"/>
              <a:t>What have we learned?</a:t>
            </a:r>
          </a:p>
        </p:txBody>
      </p:sp>
      <p:sp>
        <p:nvSpPr>
          <p:cNvPr id="33796" name="Rectangle 10"/>
          <p:cNvSpPr>
            <a:spLocks noGrp="1" noChangeArrowheads="1"/>
          </p:cNvSpPr>
          <p:nvPr>
            <p:ph type="body" idx="1"/>
          </p:nvPr>
        </p:nvSpPr>
        <p:spPr/>
        <p:txBody>
          <a:bodyPr/>
          <a:lstStyle/>
          <a:p>
            <a:pPr eaLnBrk="1" hangingPunct="1"/>
            <a:r>
              <a:rPr lang="en-US" b="1">
                <a:ea typeface="ＭＳ Ｐゴシック" pitchFamily="-112" charset="-128"/>
                <a:cs typeface="ＭＳ Ｐゴシック" pitchFamily="-112" charset="-128"/>
              </a:rPr>
              <a:t>How do we observe the life histories of galaxies?</a:t>
            </a:r>
            <a:endParaRPr lang="en-US">
              <a:ea typeface="ＭＳ Ｐゴシック" pitchFamily="-112" charset="-128"/>
              <a:cs typeface="ＭＳ Ｐゴシック" pitchFamily="-112" charset="-128"/>
            </a:endParaRPr>
          </a:p>
          <a:p>
            <a:pPr lvl="1" eaLnBrk="1" hangingPunct="1"/>
            <a:r>
              <a:rPr lang="en-US"/>
              <a:t>Deep observations of the universe show us the history of galaxies because we are seeing galaxies as they were at different ages.</a:t>
            </a:r>
          </a:p>
          <a:p>
            <a:pPr eaLnBrk="1" hangingPunct="1"/>
            <a:r>
              <a:rPr lang="en-US" b="1">
                <a:ea typeface="ＭＳ Ｐゴシック" pitchFamily="-112" charset="-128"/>
                <a:cs typeface="ＭＳ Ｐゴシック" pitchFamily="-112" charset="-128"/>
              </a:rPr>
              <a:t>How do we study galaxy formation?</a:t>
            </a:r>
            <a:endParaRPr lang="en-US">
              <a:ea typeface="ＭＳ Ｐゴシック" pitchFamily="-112" charset="-128"/>
              <a:cs typeface="ＭＳ Ｐゴシック" pitchFamily="-112" charset="-128"/>
            </a:endParaRPr>
          </a:p>
          <a:p>
            <a:pPr lvl="1" eaLnBrk="1" hangingPunct="1"/>
            <a:r>
              <a:rPr lang="en-US"/>
              <a:t>Our best models for galaxy formation assume that gravity made galaxies out of regions in the early universe that were slightly denser than their surroundings.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35843" name="Rectangle 9"/>
          <p:cNvSpPr>
            <a:spLocks noGrp="1" noChangeArrowheads="1"/>
          </p:cNvSpPr>
          <p:nvPr>
            <p:ph type="title"/>
          </p:nvPr>
        </p:nvSpPr>
        <p:spPr/>
        <p:txBody>
          <a:bodyPr/>
          <a:lstStyle/>
          <a:p>
            <a:pPr eaLnBrk="1" hangingPunct="1"/>
            <a:r>
              <a:rPr lang="en-US"/>
              <a:t>21.2 The Lives of Galaxies</a:t>
            </a:r>
          </a:p>
        </p:txBody>
      </p:sp>
      <p:sp>
        <p:nvSpPr>
          <p:cNvPr id="35844" name="Rectangle 10"/>
          <p:cNvSpPr>
            <a:spLocks noGrp="1" noChangeArrowheads="1"/>
          </p:cNvSpPr>
          <p:nvPr>
            <p:ph type="body" idx="1"/>
          </p:nvPr>
        </p:nvSpPr>
        <p:spPr/>
        <p:txBody>
          <a:bodyPr/>
          <a:lstStyle/>
          <a:p>
            <a:pPr eaLnBrk="1" hangingPunct="1"/>
            <a:r>
              <a:rPr lang="en-US">
                <a:ea typeface="ＭＳ Ｐゴシック" pitchFamily="-112" charset="-128"/>
                <a:cs typeface="ＭＳ Ｐゴシック" pitchFamily="-112" charset="-128"/>
              </a:rPr>
              <a:t>Our goals for learning:</a:t>
            </a:r>
          </a:p>
          <a:p>
            <a:pPr lvl="1" eaLnBrk="1" hangingPunct="1"/>
            <a:r>
              <a:rPr lang="en-US" b="1"/>
              <a:t>Why do galaxies differ?</a:t>
            </a:r>
          </a:p>
          <a:p>
            <a:pPr lvl="1" eaLnBrk="1" hangingPunct="1"/>
            <a:r>
              <a:rPr lang="en-US" b="1"/>
              <a:t>What are starbursts?</a:t>
            </a:r>
            <a:endParaRPr lang="en-US"/>
          </a:p>
          <a:p>
            <a:pPr eaLnBrk="1" hangingPunct="1"/>
            <a:endParaRPr lang="en-US">
              <a:ea typeface="ＭＳ Ｐゴシック" pitchFamily="-112" charset="-128"/>
              <a:cs typeface="ＭＳ Ｐゴシック" pitchFamily="-112"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37891" name="Rectangle 10"/>
          <p:cNvSpPr>
            <a:spLocks noGrp="1" noChangeArrowheads="1"/>
          </p:cNvSpPr>
          <p:nvPr>
            <p:ph type="title"/>
          </p:nvPr>
        </p:nvSpPr>
        <p:spPr/>
        <p:txBody>
          <a:bodyPr/>
          <a:lstStyle/>
          <a:p>
            <a:pPr eaLnBrk="1" hangingPunct="1"/>
            <a:r>
              <a:rPr lang="en-US"/>
              <a:t>Why do galaxies differ?</a:t>
            </a:r>
          </a:p>
        </p:txBody>
      </p:sp>
      <p:pic>
        <p:nvPicPr>
          <p:cNvPr id="37892" name="Picture 12" descr="21_03_FigureB_Unanno"/>
          <p:cNvPicPr>
            <a:picLocks noChangeAspect="1" noChangeArrowheads="1"/>
          </p:cNvPicPr>
          <p:nvPr/>
        </p:nvPicPr>
        <p:blipFill>
          <a:blip r:embed="rId3"/>
          <a:srcRect b="6403"/>
          <a:stretch>
            <a:fillRect/>
          </a:stretch>
        </p:blipFill>
        <p:spPr bwMode="auto">
          <a:xfrm>
            <a:off x="269875" y="762000"/>
            <a:ext cx="8602663" cy="2738438"/>
          </a:xfrm>
          <a:prstGeom prst="rect">
            <a:avLst/>
          </a:prstGeom>
          <a:noFill/>
          <a:ln w="9525">
            <a:noFill/>
            <a:miter lim="800000"/>
            <a:headEnd/>
            <a:tailEnd/>
          </a:ln>
        </p:spPr>
      </p:pic>
      <p:sp>
        <p:nvSpPr>
          <p:cNvPr id="37893" name="TextBox 4"/>
          <p:cNvSpPr txBox="1">
            <a:spLocks noChangeArrowheads="1"/>
          </p:cNvSpPr>
          <p:nvPr/>
        </p:nvSpPr>
        <p:spPr bwMode="auto">
          <a:xfrm>
            <a:off x="381000" y="3962400"/>
            <a:ext cx="8305800" cy="1200150"/>
          </a:xfrm>
          <a:prstGeom prst="rect">
            <a:avLst/>
          </a:prstGeom>
          <a:noFill/>
          <a:ln w="9525">
            <a:noFill/>
            <a:miter lim="800000"/>
            <a:headEnd/>
            <a:tailEnd/>
          </a:ln>
        </p:spPr>
        <p:txBody>
          <a:bodyPr>
            <a:prstTxWarp prst="textNoShape">
              <a:avLst/>
            </a:prstTxWarp>
            <a:spAutoFit/>
          </a:bodyPr>
          <a:lstStyle/>
          <a:p>
            <a:pPr marL="457200" indent="-457200">
              <a:buFontTx/>
              <a:buAutoNum type="arabicPeriod"/>
            </a:pPr>
            <a:r>
              <a:rPr lang="en-US" b="0"/>
              <a:t>Birth Conditions (rotation, density)</a:t>
            </a:r>
          </a:p>
          <a:p>
            <a:pPr marL="457200" indent="-457200">
              <a:buFontTx/>
              <a:buAutoNum type="arabicPeriod"/>
            </a:pPr>
            <a:endParaRPr lang="en-US" b="0"/>
          </a:p>
          <a:p>
            <a:pPr marL="457200" indent="-457200">
              <a:buFontTx/>
              <a:buAutoNum type="arabicPeriod"/>
            </a:pPr>
            <a:r>
              <a:rPr lang="en-US" b="0"/>
              <a:t> Mergers</a:t>
            </a:r>
          </a:p>
        </p:txBody>
      </p:sp>
    </p:spTree>
  </p:cSld>
  <p:clrMapOvr>
    <a:masterClrMapping/>
  </p:clrMapOvr>
  <p:transition>
    <p:sndAc>
      <p:end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GB"/>
              <a:t>© 2014 Pearson Education, Inc.</a:t>
            </a:r>
          </a:p>
        </p:txBody>
      </p:sp>
      <p:pic>
        <p:nvPicPr>
          <p:cNvPr id="39939" name="Picture 13" descr="21_03_FigureA_Unanno"/>
          <p:cNvPicPr>
            <a:picLocks noChangeAspect="1" noChangeArrowheads="1"/>
          </p:cNvPicPr>
          <p:nvPr/>
        </p:nvPicPr>
        <p:blipFill>
          <a:blip r:embed="rId3"/>
          <a:srcRect b="5461"/>
          <a:stretch>
            <a:fillRect/>
          </a:stretch>
        </p:blipFill>
        <p:spPr bwMode="auto">
          <a:xfrm>
            <a:off x="269875" y="1162050"/>
            <a:ext cx="8602663" cy="3187700"/>
          </a:xfrm>
          <a:prstGeom prst="rect">
            <a:avLst/>
          </a:prstGeom>
          <a:noFill/>
          <a:ln w="9525">
            <a:noFill/>
            <a:miter lim="800000"/>
            <a:headEnd/>
            <a:tailEnd/>
          </a:ln>
        </p:spPr>
      </p:pic>
      <p:pic>
        <p:nvPicPr>
          <p:cNvPr id="39940" name="Picture 13" descr="InteractiveFig">
            <a:hlinkClick r:id="rId4"/>
          </p:cNvPr>
          <p:cNvPicPr>
            <a:picLocks noChangeAspect="1" noChangeArrowheads="1"/>
          </p:cNvPicPr>
          <p:nvPr/>
        </p:nvPicPr>
        <p:blipFill>
          <a:blip r:embed="rId5"/>
          <a:srcRect/>
          <a:stretch>
            <a:fillRect/>
          </a:stretch>
        </p:blipFill>
        <p:spPr bwMode="auto">
          <a:xfrm>
            <a:off x="7797800" y="4352925"/>
            <a:ext cx="1130300" cy="206375"/>
          </a:xfrm>
          <a:prstGeom prst="rect">
            <a:avLst/>
          </a:prstGeom>
          <a:noFill/>
          <a:ln w="9525">
            <a:noFill/>
            <a:miter lim="800000"/>
            <a:headEnd/>
            <a:tailEnd/>
          </a:ln>
        </p:spPr>
      </p:pic>
      <p:sp>
        <p:nvSpPr>
          <p:cNvPr id="39941" name="Rectangle 11"/>
          <p:cNvSpPr>
            <a:spLocks noGrp="1" noChangeArrowheads="1"/>
          </p:cNvSpPr>
          <p:nvPr>
            <p:ph type="title"/>
          </p:nvPr>
        </p:nvSpPr>
        <p:spPr/>
        <p:txBody>
          <a:bodyPr/>
          <a:lstStyle/>
          <a:p>
            <a:pPr eaLnBrk="1" hangingPunct="1"/>
            <a:r>
              <a:rPr lang="en-US"/>
              <a:t>Conditions in Protogalactic Cloud?</a:t>
            </a:r>
          </a:p>
        </p:txBody>
      </p:sp>
      <p:sp>
        <p:nvSpPr>
          <p:cNvPr id="39942" name="Rectangle 12"/>
          <p:cNvSpPr>
            <a:spLocks noGrp="1" noChangeArrowheads="1"/>
          </p:cNvSpPr>
          <p:nvPr>
            <p:ph type="body" idx="1"/>
          </p:nvPr>
        </p:nvSpPr>
        <p:spPr>
          <a:xfrm>
            <a:off x="365125" y="4608513"/>
            <a:ext cx="8229600" cy="1639887"/>
          </a:xfrm>
        </p:spPr>
        <p:txBody>
          <a:bodyPr/>
          <a:lstStyle/>
          <a:p>
            <a:pPr eaLnBrk="1" hangingPunct="1"/>
            <a:r>
              <a:rPr lang="en-US" sz="2400" b="1" i="1">
                <a:ea typeface="ＭＳ Ｐゴシック" pitchFamily="-112" charset="-128"/>
                <a:cs typeface="ＭＳ Ｐゴシック" pitchFamily="-112" charset="-128"/>
              </a:rPr>
              <a:t>Spin:</a:t>
            </a:r>
            <a:r>
              <a:rPr lang="en-US" sz="2400">
                <a:ea typeface="ＭＳ Ｐゴシック" pitchFamily="-112" charset="-128"/>
                <a:cs typeface="ＭＳ Ｐゴシック" pitchFamily="-112" charset="-128"/>
              </a:rPr>
              <a:t> The initial angular momentum of the protogalactic cloud could determine the size of the resulting disk. Protogalactic clouds with large spin are likely to form a disk and the resulting galaxy will be spiral. </a:t>
            </a:r>
          </a:p>
        </p:txBody>
      </p:sp>
    </p:spTree>
  </p:cSld>
  <p:clrMapOvr>
    <a:masterClrMapping/>
  </p:clrMapOvr>
  <p:transition>
    <p:sndAc>
      <p:end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GB"/>
              <a:t>© 2014 Pearson Education, Inc.</a:t>
            </a:r>
          </a:p>
        </p:txBody>
      </p:sp>
      <p:sp>
        <p:nvSpPr>
          <p:cNvPr id="41987" name="Rectangle 12"/>
          <p:cNvSpPr>
            <a:spLocks noGrp="1" noChangeArrowheads="1"/>
          </p:cNvSpPr>
          <p:nvPr>
            <p:ph type="title"/>
          </p:nvPr>
        </p:nvSpPr>
        <p:spPr/>
        <p:txBody>
          <a:bodyPr/>
          <a:lstStyle/>
          <a:p>
            <a:pPr eaLnBrk="1" hangingPunct="1"/>
            <a:r>
              <a:rPr lang="en-US"/>
              <a:t>Conditions in Protogalactic Cloud?</a:t>
            </a:r>
          </a:p>
        </p:txBody>
      </p:sp>
      <p:sp>
        <p:nvSpPr>
          <p:cNvPr id="41988" name="Rectangle 13"/>
          <p:cNvSpPr>
            <a:spLocks noGrp="1" noChangeArrowheads="1"/>
          </p:cNvSpPr>
          <p:nvPr>
            <p:ph type="body" idx="1"/>
          </p:nvPr>
        </p:nvSpPr>
        <p:spPr>
          <a:xfrm>
            <a:off x="381000" y="4510088"/>
            <a:ext cx="8229600" cy="1738312"/>
          </a:xfrm>
        </p:spPr>
        <p:txBody>
          <a:bodyPr/>
          <a:lstStyle/>
          <a:p>
            <a:pPr eaLnBrk="1" hangingPunct="1"/>
            <a:r>
              <a:rPr lang="en-US" b="1" i="1">
                <a:ea typeface="ＭＳ Ｐゴシック" pitchFamily="-112" charset="-128"/>
                <a:cs typeface="ＭＳ Ｐゴシック" pitchFamily="-112" charset="-128"/>
              </a:rPr>
              <a:t>Density:</a:t>
            </a:r>
            <a:r>
              <a:rPr lang="en-US">
                <a:ea typeface="ＭＳ Ｐゴシック" pitchFamily="-112" charset="-128"/>
                <a:cs typeface="ＭＳ Ｐゴシック" pitchFamily="-112" charset="-128"/>
              </a:rPr>
              <a:t> </a:t>
            </a:r>
            <a:r>
              <a:rPr lang="en-US" b="1">
                <a:ea typeface="ＭＳ Ｐゴシック" pitchFamily="-112" charset="-128"/>
                <a:cs typeface="ＭＳ Ｐゴシック" pitchFamily="-112" charset="-128"/>
              </a:rPr>
              <a:t>Elliptical galaxies could come from dense protogalactic clouds </a:t>
            </a:r>
            <a:r>
              <a:rPr lang="en-US">
                <a:ea typeface="ＭＳ Ｐゴシック" pitchFamily="-112" charset="-128"/>
                <a:cs typeface="ＭＳ Ｐゴシック" pitchFamily="-112" charset="-128"/>
              </a:rPr>
              <a:t>that were able to cool and form stars before gas settled into a disk.</a:t>
            </a:r>
          </a:p>
        </p:txBody>
      </p:sp>
      <p:pic>
        <p:nvPicPr>
          <p:cNvPr id="41989" name="Picture 14" descr="21_03_FigureA_Unanno"/>
          <p:cNvPicPr>
            <a:picLocks noChangeAspect="1" noChangeArrowheads="1"/>
          </p:cNvPicPr>
          <p:nvPr/>
        </p:nvPicPr>
        <p:blipFill>
          <a:blip r:embed="rId3"/>
          <a:srcRect b="5461"/>
          <a:stretch>
            <a:fillRect/>
          </a:stretch>
        </p:blipFill>
        <p:spPr bwMode="auto">
          <a:xfrm>
            <a:off x="269875" y="1162050"/>
            <a:ext cx="8602663" cy="3187700"/>
          </a:xfrm>
          <a:prstGeom prst="rect">
            <a:avLst/>
          </a:prstGeom>
          <a:noFill/>
          <a:ln w="9525">
            <a:noFill/>
            <a:miter lim="800000"/>
            <a:headEnd/>
            <a:tailEnd/>
          </a:ln>
        </p:spPr>
      </p:pic>
      <p:pic>
        <p:nvPicPr>
          <p:cNvPr id="41990" name="Picture 13" descr="InteractiveFig">
            <a:hlinkClick r:id="rId4"/>
          </p:cNvPr>
          <p:cNvPicPr>
            <a:picLocks noChangeAspect="1" noChangeArrowheads="1"/>
          </p:cNvPicPr>
          <p:nvPr/>
        </p:nvPicPr>
        <p:blipFill>
          <a:blip r:embed="rId5"/>
          <a:srcRect/>
          <a:stretch>
            <a:fillRect/>
          </a:stretch>
        </p:blipFill>
        <p:spPr bwMode="auto">
          <a:xfrm>
            <a:off x="7796213" y="4352925"/>
            <a:ext cx="1130300" cy="206375"/>
          </a:xfrm>
          <a:prstGeom prst="rect">
            <a:avLst/>
          </a:prstGeom>
          <a:noFill/>
          <a:ln w="9525">
            <a:noFill/>
            <a:miter lim="800000"/>
            <a:headEnd/>
            <a:tailEnd/>
          </a:ln>
        </p:spPr>
      </p:pic>
    </p:spTree>
  </p:cSld>
  <p:clrMapOvr>
    <a:masterClrMapping/>
  </p:clrMapOvr>
  <p:transition>
    <p:sndAc>
      <p:end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sp>
        <p:nvSpPr>
          <p:cNvPr id="44035" name="Rectangle 12"/>
          <p:cNvSpPr>
            <a:spLocks noGrp="1" noChangeArrowheads="1"/>
          </p:cNvSpPr>
          <p:nvPr>
            <p:ph type="title"/>
          </p:nvPr>
        </p:nvSpPr>
        <p:spPr/>
        <p:txBody>
          <a:bodyPr/>
          <a:lstStyle/>
          <a:p>
            <a:pPr eaLnBrk="1" hangingPunct="1"/>
            <a:r>
              <a:rPr lang="en-US"/>
              <a:t>Distant Red Ellipticals</a:t>
            </a:r>
          </a:p>
        </p:txBody>
      </p:sp>
      <p:sp>
        <p:nvSpPr>
          <p:cNvPr id="44036" name="Rectangle 13"/>
          <p:cNvSpPr>
            <a:spLocks noGrp="1" noChangeArrowheads="1"/>
          </p:cNvSpPr>
          <p:nvPr>
            <p:ph type="body" idx="1"/>
          </p:nvPr>
        </p:nvSpPr>
        <p:spPr>
          <a:xfrm>
            <a:off x="5586413" y="1141413"/>
            <a:ext cx="3008312" cy="5106987"/>
          </a:xfrm>
        </p:spPr>
        <p:txBody>
          <a:bodyPr/>
          <a:lstStyle/>
          <a:p>
            <a:pPr eaLnBrk="1" hangingPunct="1"/>
            <a:r>
              <a:rPr lang="en-US">
                <a:ea typeface="ＭＳ Ｐゴシック" pitchFamily="-112" charset="-128"/>
                <a:cs typeface="ＭＳ Ｐゴシック" pitchFamily="-112" charset="-128"/>
              </a:rPr>
              <a:t>Observations of some distant red elliptical galaxies support the idea that most of their stars formed very early in the history of the universe.</a:t>
            </a:r>
          </a:p>
        </p:txBody>
      </p:sp>
      <p:pic>
        <p:nvPicPr>
          <p:cNvPr id="44037" name="Picture 14" descr="21_04_Figure"/>
          <p:cNvPicPr>
            <a:picLocks noChangeAspect="1" noChangeArrowheads="1"/>
          </p:cNvPicPr>
          <p:nvPr/>
        </p:nvPicPr>
        <p:blipFill>
          <a:blip r:embed="rId3"/>
          <a:srcRect/>
          <a:stretch>
            <a:fillRect/>
          </a:stretch>
        </p:blipFill>
        <p:spPr bwMode="auto">
          <a:xfrm>
            <a:off x="381000" y="1500188"/>
            <a:ext cx="4964113" cy="3863975"/>
          </a:xfrm>
          <a:prstGeom prst="rect">
            <a:avLst/>
          </a:prstGeom>
          <a:noFill/>
          <a:ln w="9525">
            <a:noFill/>
            <a:miter lim="800000"/>
            <a:headEnd/>
            <a:tailEnd/>
          </a:ln>
        </p:spPr>
      </p:pic>
    </p:spTree>
  </p:cSld>
  <p:clrMapOvr>
    <a:masterClrMapping/>
  </p:clrMapOvr>
  <p:transition>
    <p:sndAc>
      <p:end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46083" name="Rectangle 13"/>
          <p:cNvSpPr>
            <a:spLocks noGrp="1" noChangeArrowheads="1"/>
          </p:cNvSpPr>
          <p:nvPr>
            <p:ph type="body" idx="1"/>
          </p:nvPr>
        </p:nvSpPr>
        <p:spPr>
          <a:xfrm>
            <a:off x="365125" y="5613400"/>
            <a:ext cx="8229600" cy="635000"/>
          </a:xfrm>
        </p:spPr>
        <p:txBody>
          <a:bodyPr/>
          <a:lstStyle/>
          <a:p>
            <a:pPr eaLnBrk="1" hangingPunct="1"/>
            <a:r>
              <a:rPr lang="en-US">
                <a:ea typeface="ＭＳ Ｐゴシック" pitchFamily="-112" charset="-128"/>
                <a:cs typeface="ＭＳ Ｐゴシック" pitchFamily="-112" charset="-128"/>
              </a:rPr>
              <a:t>We must also consider the effects of collisions.</a:t>
            </a:r>
          </a:p>
        </p:txBody>
      </p:sp>
      <p:pic>
        <p:nvPicPr>
          <p:cNvPr id="46084" name="Picture 15" descr="21_05_Figure_Unanno"/>
          <p:cNvPicPr>
            <a:picLocks noChangeAspect="1" noChangeArrowheads="1"/>
          </p:cNvPicPr>
          <p:nvPr/>
        </p:nvPicPr>
        <p:blipFill>
          <a:blip r:embed="rId3"/>
          <a:srcRect b="3741"/>
          <a:stretch>
            <a:fillRect/>
          </a:stretch>
        </p:blipFill>
        <p:spPr bwMode="auto">
          <a:xfrm>
            <a:off x="269875" y="504825"/>
            <a:ext cx="8602663" cy="4983163"/>
          </a:xfrm>
          <a:prstGeom prst="rect">
            <a:avLst/>
          </a:prstGeom>
          <a:noFill/>
          <a:ln w="9525">
            <a:noFill/>
            <a:miter lim="800000"/>
            <a:headEnd/>
            <a:tailEnd/>
          </a:ln>
        </p:spPr>
      </p:pic>
    </p:spTree>
  </p:cSld>
  <p:clrMapOvr>
    <a:masterClrMapping/>
  </p:clrMapOvr>
  <p:transition>
    <p:sndAc>
      <p:end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48131" name="Picture 16" descr="21_01_Figure"/>
          <p:cNvPicPr>
            <a:picLocks noChangeAspect="1" noChangeArrowheads="1"/>
          </p:cNvPicPr>
          <p:nvPr/>
        </p:nvPicPr>
        <p:blipFill>
          <a:blip r:embed="rId3"/>
          <a:srcRect b="2733"/>
          <a:stretch>
            <a:fillRect/>
          </a:stretch>
        </p:blipFill>
        <p:spPr bwMode="auto">
          <a:xfrm>
            <a:off x="1069975" y="304800"/>
            <a:ext cx="6999288" cy="5027613"/>
          </a:xfrm>
          <a:prstGeom prst="rect">
            <a:avLst/>
          </a:prstGeom>
          <a:noFill/>
          <a:ln w="9525">
            <a:noFill/>
            <a:miter lim="800000"/>
            <a:headEnd/>
            <a:tailEnd/>
          </a:ln>
        </p:spPr>
      </p:pic>
      <p:sp>
        <p:nvSpPr>
          <p:cNvPr id="1979396" name="Line 4"/>
          <p:cNvSpPr>
            <a:spLocks noChangeShapeType="1"/>
          </p:cNvSpPr>
          <p:nvPr/>
        </p:nvSpPr>
        <p:spPr bwMode="auto">
          <a:xfrm flipV="1">
            <a:off x="1905000" y="4826000"/>
            <a:ext cx="0" cy="838200"/>
          </a:xfrm>
          <a:prstGeom prst="line">
            <a:avLst/>
          </a:prstGeom>
          <a:noFill/>
          <a:ln w="28575">
            <a:solidFill>
              <a:schemeClr val="accent2"/>
            </a:solidFill>
            <a:round/>
            <a:headEnd/>
            <a:tailEnd type="stealth" w="med" len="med"/>
          </a:ln>
          <a:effectLst/>
          <a:extLst>
            <a:ext uri="{909E8E84-426E-40dd-AFC4-6F175D3DCCD1}"/>
            <a:ext uri="{AF507438-7753-43e0-B8FC-AC1667EBCBE1}"/>
          </a:extLst>
        </p:spPr>
        <p:txBody>
          <a:bodyPr wrap="none" anchor="ctr"/>
          <a:lstStyle/>
          <a:p>
            <a:pPr>
              <a:defRPr/>
            </a:pPr>
            <a:endParaRPr lang="en-US">
              <a:latin typeface="Times New Roman" charset="0"/>
              <a:ea typeface="ＭＳ Ｐゴシック" charset="0"/>
              <a:cs typeface="+mn-cs"/>
            </a:endParaRPr>
          </a:p>
        </p:txBody>
      </p:sp>
      <p:sp>
        <p:nvSpPr>
          <p:cNvPr id="48133" name="Rectangle 24"/>
          <p:cNvSpPr>
            <a:spLocks noGrp="1" noChangeArrowheads="1"/>
          </p:cNvSpPr>
          <p:nvPr>
            <p:ph type="body" idx="1"/>
          </p:nvPr>
        </p:nvSpPr>
        <p:spPr>
          <a:xfrm>
            <a:off x="365125" y="5599113"/>
            <a:ext cx="8229600" cy="954087"/>
          </a:xfrm>
        </p:spPr>
        <p:txBody>
          <a:bodyPr/>
          <a:lstStyle/>
          <a:p>
            <a:pPr eaLnBrk="1" hangingPunct="1"/>
            <a:r>
              <a:rPr lang="en-US">
                <a:ea typeface="ＭＳ Ｐゴシック" pitchFamily="-112" charset="-128"/>
                <a:cs typeface="ＭＳ Ｐゴシック" pitchFamily="-112" charset="-128"/>
              </a:rPr>
              <a:t>Collisions were much more likely early in time because galaxies were closer together.</a:t>
            </a:r>
          </a:p>
        </p:txBody>
      </p:sp>
    </p:spTree>
  </p:cSld>
  <p:clrMapOvr>
    <a:masterClrMapping/>
  </p:clrMapOvr>
  <p:transition>
    <p:sndAc>
      <p:end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50179" name="Picture 9" descr="21_06_Figure"/>
          <p:cNvPicPr>
            <a:picLocks noChangeAspect="1" noChangeArrowheads="1"/>
          </p:cNvPicPr>
          <p:nvPr/>
        </p:nvPicPr>
        <p:blipFill>
          <a:blip r:embed="rId3"/>
          <a:srcRect b="3885"/>
          <a:stretch>
            <a:fillRect/>
          </a:stretch>
        </p:blipFill>
        <p:spPr bwMode="auto">
          <a:xfrm>
            <a:off x="758825" y="384175"/>
            <a:ext cx="7623175" cy="5102225"/>
          </a:xfrm>
          <a:prstGeom prst="rect">
            <a:avLst/>
          </a:prstGeom>
          <a:noFill/>
          <a:ln w="9525">
            <a:noFill/>
            <a:miter lim="800000"/>
            <a:headEnd/>
            <a:tailEnd/>
          </a:ln>
        </p:spPr>
      </p:pic>
      <p:sp>
        <p:nvSpPr>
          <p:cNvPr id="50180" name="Rectangle 13"/>
          <p:cNvSpPr>
            <a:spLocks noGrp="1" noChangeArrowheads="1"/>
          </p:cNvSpPr>
          <p:nvPr>
            <p:ph type="body" idx="1"/>
          </p:nvPr>
        </p:nvSpPr>
        <p:spPr>
          <a:xfrm>
            <a:off x="365125" y="5568950"/>
            <a:ext cx="8229600" cy="909638"/>
          </a:xfrm>
        </p:spPr>
        <p:txBody>
          <a:bodyPr/>
          <a:lstStyle/>
          <a:p>
            <a:pPr eaLnBrk="1" hangingPunct="1">
              <a:lnSpc>
                <a:spcPct val="90000"/>
              </a:lnSpc>
            </a:pPr>
            <a:r>
              <a:rPr lang="en-US">
                <a:ea typeface="ＭＳ Ｐゴシック" pitchFamily="-112" charset="-128"/>
                <a:cs typeface="ＭＳ Ｐゴシック" pitchFamily="-112" charset="-128"/>
              </a:rPr>
              <a:t>Many of the galaxies we see at great distances (and early times) do look violently disturbed.</a:t>
            </a:r>
          </a:p>
        </p:txBody>
      </p:sp>
    </p:spTree>
  </p:cSld>
  <p:clrMapOvr>
    <a:masterClrMapping/>
  </p:clrMapOvr>
  <p:transition>
    <p:sndAc>
      <p:end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52227" name="Rectangle 12"/>
          <p:cNvSpPr>
            <a:spLocks noGrp="1" noChangeArrowheads="1"/>
          </p:cNvSpPr>
          <p:nvPr>
            <p:ph type="body" idx="1"/>
          </p:nvPr>
        </p:nvSpPr>
        <p:spPr>
          <a:xfrm>
            <a:off x="365125" y="5349875"/>
            <a:ext cx="8229600" cy="898525"/>
          </a:xfrm>
        </p:spPr>
        <p:txBody>
          <a:bodyPr/>
          <a:lstStyle/>
          <a:p>
            <a:pPr eaLnBrk="1" hangingPunct="1">
              <a:lnSpc>
                <a:spcPct val="90000"/>
              </a:lnSpc>
            </a:pPr>
            <a:r>
              <a:rPr lang="en-US">
                <a:ea typeface="ＭＳ Ｐゴシック" pitchFamily="-112" charset="-128"/>
                <a:cs typeface="ＭＳ Ｐゴシック" pitchFamily="-112" charset="-128"/>
              </a:rPr>
              <a:t>The collisions we observe nearby trigger bursts of star formation.</a:t>
            </a:r>
          </a:p>
        </p:txBody>
      </p:sp>
      <p:pic>
        <p:nvPicPr>
          <p:cNvPr id="52228" name="Picture 13" descr="21_05_Figure_Anno"/>
          <p:cNvPicPr>
            <a:picLocks noChangeAspect="1" noChangeArrowheads="1"/>
          </p:cNvPicPr>
          <p:nvPr/>
        </p:nvPicPr>
        <p:blipFill>
          <a:blip r:embed="rId3"/>
          <a:srcRect b="3741"/>
          <a:stretch>
            <a:fillRect/>
          </a:stretch>
        </p:blipFill>
        <p:spPr bwMode="auto">
          <a:xfrm>
            <a:off x="798513" y="828675"/>
            <a:ext cx="7543800" cy="4368800"/>
          </a:xfrm>
          <a:prstGeom prst="rect">
            <a:avLst/>
          </a:prstGeom>
          <a:noFill/>
          <a:ln w="9525">
            <a:noFill/>
            <a:miter lim="800000"/>
            <a:headEnd/>
            <a:tailEnd/>
          </a:ln>
        </p:spPr>
      </p:pic>
    </p:spTree>
  </p:cSld>
  <p:clrMapOvr>
    <a:masterClrMapping/>
  </p:clrMapOvr>
  <p:transition>
    <p:sndAc>
      <p:end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54275" name="Picture 15" descr="21_07_Figure_Unanno"/>
          <p:cNvPicPr>
            <a:picLocks noChangeAspect="1" noChangeArrowheads="1"/>
          </p:cNvPicPr>
          <p:nvPr/>
        </p:nvPicPr>
        <p:blipFill>
          <a:blip r:embed="rId3"/>
          <a:srcRect b="6563"/>
          <a:stretch>
            <a:fillRect/>
          </a:stretch>
        </p:blipFill>
        <p:spPr bwMode="auto">
          <a:xfrm>
            <a:off x="269875" y="1817688"/>
            <a:ext cx="8602663" cy="2779712"/>
          </a:xfrm>
          <a:prstGeom prst="rect">
            <a:avLst/>
          </a:prstGeom>
          <a:noFill/>
          <a:ln w="9525">
            <a:noFill/>
            <a:miter lim="800000"/>
            <a:headEnd/>
            <a:tailEnd/>
          </a:ln>
        </p:spPr>
      </p:pic>
      <p:sp>
        <p:nvSpPr>
          <p:cNvPr id="54276" name="Rectangle 14"/>
          <p:cNvSpPr>
            <a:spLocks noGrp="1" noChangeArrowheads="1"/>
          </p:cNvSpPr>
          <p:nvPr>
            <p:ph type="body" idx="1"/>
          </p:nvPr>
        </p:nvSpPr>
        <p:spPr>
          <a:xfrm>
            <a:off x="365125" y="5057775"/>
            <a:ext cx="8229600" cy="1438275"/>
          </a:xfrm>
        </p:spPr>
        <p:txBody>
          <a:bodyPr/>
          <a:lstStyle/>
          <a:p>
            <a:pPr eaLnBrk="1" hangingPunct="1"/>
            <a:r>
              <a:rPr lang="en-US">
                <a:ea typeface="ＭＳ Ｐゴシック" pitchFamily="-112" charset="-128"/>
                <a:cs typeface="ＭＳ Ｐゴシック" pitchFamily="-112" charset="-128"/>
              </a:rPr>
              <a:t>Modeling such collisions on a computer shows that two spiral galaxies can merge to make an elliptical.</a:t>
            </a:r>
          </a:p>
        </p:txBody>
      </p:sp>
      <p:pic>
        <p:nvPicPr>
          <p:cNvPr id="54277" name="Picture 14" descr="InteractiveFig">
            <a:hlinkClick r:id="rId4"/>
          </p:cNvPr>
          <p:cNvPicPr>
            <a:picLocks noChangeAspect="1" noChangeArrowheads="1"/>
          </p:cNvPicPr>
          <p:nvPr/>
        </p:nvPicPr>
        <p:blipFill>
          <a:blip r:embed="rId5"/>
          <a:srcRect/>
          <a:stretch>
            <a:fillRect/>
          </a:stretch>
        </p:blipFill>
        <p:spPr bwMode="auto">
          <a:xfrm>
            <a:off x="7764463" y="4572000"/>
            <a:ext cx="1130300" cy="206375"/>
          </a:xfrm>
          <a:prstGeom prst="rect">
            <a:avLst/>
          </a:prstGeom>
          <a:noFill/>
          <a:ln w="9525">
            <a:noFill/>
            <a:miter lim="800000"/>
            <a:headEnd/>
            <a:tailEnd/>
          </a:ln>
        </p:spPr>
      </p:pic>
    </p:spTree>
  </p:cSld>
  <p:clrMapOvr>
    <a:masterClrMapping/>
  </p:clrMapOvr>
  <p:transition>
    <p:sndAc>
      <p:end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56323" name="Rectangle 13"/>
          <p:cNvSpPr>
            <a:spLocks noGrp="1" noChangeArrowheads="1"/>
          </p:cNvSpPr>
          <p:nvPr>
            <p:ph type="body" idx="1"/>
          </p:nvPr>
        </p:nvSpPr>
        <p:spPr>
          <a:xfrm>
            <a:off x="5549900" y="1141413"/>
            <a:ext cx="3044825" cy="5106987"/>
          </a:xfrm>
        </p:spPr>
        <p:txBody>
          <a:bodyPr/>
          <a:lstStyle/>
          <a:p>
            <a:pPr eaLnBrk="1" hangingPunct="1"/>
            <a:r>
              <a:rPr lang="en-US">
                <a:ea typeface="ＭＳ Ｐゴシック" pitchFamily="-112" charset="-128"/>
                <a:cs typeface="ＭＳ Ｐゴシック" pitchFamily="-112" charset="-128"/>
              </a:rPr>
              <a:t>Shells of stars observed around some elliptical galaxies are probably the remains of past collisions.</a:t>
            </a:r>
          </a:p>
          <a:p>
            <a:pPr eaLnBrk="1" hangingPunct="1"/>
            <a:endParaRPr lang="en-US">
              <a:ea typeface="ＭＳ Ｐゴシック" pitchFamily="-112" charset="-128"/>
              <a:cs typeface="ＭＳ Ｐゴシック" pitchFamily="-112" charset="-128"/>
            </a:endParaRPr>
          </a:p>
        </p:txBody>
      </p:sp>
      <p:pic>
        <p:nvPicPr>
          <p:cNvPr id="56324" name="Picture 16" descr="21_08_FigureA_Unanno"/>
          <p:cNvPicPr>
            <a:picLocks noChangeAspect="1" noChangeArrowheads="1"/>
          </p:cNvPicPr>
          <p:nvPr/>
        </p:nvPicPr>
        <p:blipFill>
          <a:blip r:embed="rId3"/>
          <a:srcRect b="14977"/>
          <a:stretch>
            <a:fillRect/>
          </a:stretch>
        </p:blipFill>
        <p:spPr bwMode="auto">
          <a:xfrm>
            <a:off x="211138" y="914400"/>
            <a:ext cx="5351462" cy="5222875"/>
          </a:xfrm>
          <a:prstGeom prst="rect">
            <a:avLst/>
          </a:prstGeom>
          <a:noFill/>
          <a:ln w="9525">
            <a:noFill/>
            <a:miter lim="800000"/>
            <a:headEnd/>
            <a:tailEnd/>
          </a:ln>
        </p:spPr>
      </p:pic>
    </p:spTree>
  </p:cSld>
  <p:clrMapOvr>
    <a:masterClrMapping/>
  </p:clrMapOvr>
  <p:transition>
    <p:sndAc>
      <p:end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58371" name="Rectangle 14"/>
          <p:cNvSpPr>
            <a:spLocks noGrp="1" noChangeArrowheads="1"/>
          </p:cNvSpPr>
          <p:nvPr>
            <p:ph type="body" idx="1"/>
          </p:nvPr>
        </p:nvSpPr>
        <p:spPr>
          <a:xfrm>
            <a:off x="4800600" y="1141413"/>
            <a:ext cx="3794125" cy="5106987"/>
          </a:xfrm>
        </p:spPr>
        <p:txBody>
          <a:bodyPr/>
          <a:lstStyle/>
          <a:p>
            <a:pPr eaLnBrk="1" hangingPunct="1"/>
            <a:r>
              <a:rPr lang="en-US" sz="2400" smtClean="0">
                <a:ea typeface="ＭＳ Ｐゴシック" pitchFamily="-112" charset="-128"/>
                <a:cs typeface="ＭＳ Ｐゴシック" pitchFamily="-112" charset="-128"/>
              </a:rPr>
              <a:t>A large fraction of elliptical galaxies is found near the centers of clusters of galaxies where we expect the merger rate to be higher higher due to the larger density of galaxies.</a:t>
            </a:r>
          </a:p>
        </p:txBody>
      </p:sp>
      <p:pic>
        <p:nvPicPr>
          <p:cNvPr id="58372" name="Picture 16" descr="21_08_FigureB_Unanno"/>
          <p:cNvPicPr>
            <a:picLocks noChangeAspect="1" noChangeArrowheads="1"/>
          </p:cNvPicPr>
          <p:nvPr/>
        </p:nvPicPr>
        <p:blipFill>
          <a:blip r:embed="rId3"/>
          <a:srcRect b="20268"/>
          <a:stretch>
            <a:fillRect/>
          </a:stretch>
        </p:blipFill>
        <p:spPr bwMode="auto">
          <a:xfrm>
            <a:off x="381000" y="1111250"/>
            <a:ext cx="4487863" cy="4375150"/>
          </a:xfrm>
          <a:prstGeom prst="rect">
            <a:avLst/>
          </a:prstGeom>
          <a:noFill/>
          <a:ln w="9525">
            <a:noFill/>
            <a:miter lim="800000"/>
            <a:headEnd/>
            <a:tailEnd/>
          </a:ln>
        </p:spPr>
      </p:pic>
    </p:spTree>
  </p:cSld>
  <p:clrMapOvr>
    <a:masterClrMapping/>
  </p:clrMapOvr>
  <p:transition>
    <p:sndAc>
      <p:end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60419" name="Rectangle 12"/>
          <p:cNvSpPr>
            <a:spLocks noGrp="1" noChangeArrowheads="1"/>
          </p:cNvSpPr>
          <p:nvPr>
            <p:ph type="body" idx="1"/>
          </p:nvPr>
        </p:nvSpPr>
        <p:spPr>
          <a:xfrm>
            <a:off x="4724400" y="1141413"/>
            <a:ext cx="4098925" cy="5106987"/>
          </a:xfrm>
        </p:spPr>
        <p:txBody>
          <a:bodyPr/>
          <a:lstStyle/>
          <a:p>
            <a:pPr eaLnBrk="1" hangingPunct="1"/>
            <a:r>
              <a:rPr lang="en-US" sz="2400">
                <a:ea typeface="ＭＳ Ｐゴシック" pitchFamily="-112" charset="-128"/>
                <a:cs typeface="ＭＳ Ｐゴシック" pitchFamily="-112" charset="-128"/>
              </a:rPr>
              <a:t>Giant elliptical galaxies at the centers of clusters seem to have consumed a number of smaller galaxies. This is because of multiple mergers near the center of the cluster.</a:t>
            </a:r>
          </a:p>
          <a:p>
            <a:pPr eaLnBrk="1" hangingPunct="1"/>
            <a:endParaRPr lang="en-US" sz="2400">
              <a:ea typeface="ＭＳ Ｐゴシック" pitchFamily="-112" charset="-128"/>
              <a:cs typeface="ＭＳ Ｐゴシック" pitchFamily="-112" charset="-128"/>
            </a:endParaRPr>
          </a:p>
        </p:txBody>
      </p:sp>
      <p:pic>
        <p:nvPicPr>
          <p:cNvPr id="60420" name="Picture 13" descr="21_08_FigureB_Unanno"/>
          <p:cNvPicPr>
            <a:picLocks noChangeAspect="1" noChangeArrowheads="1"/>
          </p:cNvPicPr>
          <p:nvPr/>
        </p:nvPicPr>
        <p:blipFill>
          <a:blip r:embed="rId3"/>
          <a:srcRect b="20268"/>
          <a:stretch>
            <a:fillRect/>
          </a:stretch>
        </p:blipFill>
        <p:spPr bwMode="auto">
          <a:xfrm>
            <a:off x="381000" y="812800"/>
            <a:ext cx="4246563" cy="4140200"/>
          </a:xfrm>
          <a:prstGeom prst="rect">
            <a:avLst/>
          </a:prstGeom>
          <a:noFill/>
          <a:ln w="9525">
            <a:noFill/>
            <a:miter lim="800000"/>
            <a:headEnd/>
            <a:tailEnd/>
          </a:ln>
        </p:spPr>
      </p:pic>
    </p:spTree>
  </p:cSld>
  <p:clrMapOvr>
    <a:masterClrMapping/>
  </p:clrMapOvr>
  <p:transition>
    <p:sndAc>
      <p:end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2466" name="Picture 8" descr="21_10_FigureA"/>
          <p:cNvPicPr>
            <a:picLocks noChangeAspect="1" noChangeArrowheads="1"/>
          </p:cNvPicPr>
          <p:nvPr/>
        </p:nvPicPr>
        <p:blipFill>
          <a:blip r:embed="rId3"/>
          <a:srcRect b="14369"/>
          <a:stretch>
            <a:fillRect/>
          </a:stretch>
        </p:blipFill>
        <p:spPr bwMode="auto">
          <a:xfrm>
            <a:off x="2057400" y="609600"/>
            <a:ext cx="4972050" cy="4960938"/>
          </a:xfrm>
          <a:prstGeom prst="rect">
            <a:avLst/>
          </a:prstGeom>
          <a:noFill/>
          <a:ln w="9525">
            <a:noFill/>
            <a:miter lim="800000"/>
            <a:headEnd/>
            <a:tailEnd/>
          </a:ln>
        </p:spPr>
      </p:pic>
      <p:sp>
        <p:nvSpPr>
          <p:cNvPr id="62467" name="TextBox 4"/>
          <p:cNvSpPr txBox="1">
            <a:spLocks noChangeArrowheads="1"/>
          </p:cNvSpPr>
          <p:nvPr/>
        </p:nvSpPr>
        <p:spPr bwMode="auto">
          <a:xfrm>
            <a:off x="1219200" y="5638800"/>
            <a:ext cx="7620000" cy="830263"/>
          </a:xfrm>
          <a:prstGeom prst="rect">
            <a:avLst/>
          </a:prstGeom>
          <a:noFill/>
          <a:ln w="9525">
            <a:noFill/>
            <a:miter lim="800000"/>
            <a:headEnd/>
            <a:tailEnd/>
          </a:ln>
        </p:spPr>
        <p:txBody>
          <a:bodyPr>
            <a:prstTxWarp prst="textNoShape">
              <a:avLst/>
            </a:prstTxWarp>
            <a:spAutoFit/>
          </a:bodyPr>
          <a:lstStyle/>
          <a:p>
            <a:r>
              <a:rPr lang="en-US" b="0"/>
              <a:t>Starburst galaxies are galaxies with large star formation rates (~ 100 M</a:t>
            </a:r>
            <a:r>
              <a:rPr lang="en-US" b="0" baseline="-25000">
                <a:latin typeface="Wingdings" pitchFamily="-112" charset="2"/>
                <a:ea typeface="Wingdings" pitchFamily="-112" charset="2"/>
                <a:cs typeface="Wingdings" pitchFamily="-112" charset="2"/>
              </a:rPr>
              <a:t></a:t>
            </a:r>
            <a:r>
              <a:rPr lang="en-US" b="0"/>
              <a:t>/year) </a:t>
            </a:r>
          </a:p>
        </p:txBody>
      </p:sp>
    </p:spTree>
  </p:cSld>
  <p:clrMapOvr>
    <a:masterClrMapping/>
  </p:clrMapOvr>
  <p:transition>
    <p:sndAc>
      <p:end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64515" name="Picture 14" descr="21_10_Figure_Unanno"/>
          <p:cNvPicPr>
            <a:picLocks noChangeAspect="1" noChangeArrowheads="1"/>
          </p:cNvPicPr>
          <p:nvPr/>
        </p:nvPicPr>
        <p:blipFill>
          <a:blip r:embed="rId3"/>
          <a:srcRect b="2657"/>
          <a:stretch>
            <a:fillRect/>
          </a:stretch>
        </p:blipFill>
        <p:spPr bwMode="auto">
          <a:xfrm>
            <a:off x="304800" y="685800"/>
            <a:ext cx="5957888" cy="5629275"/>
          </a:xfrm>
          <a:prstGeom prst="rect">
            <a:avLst/>
          </a:prstGeom>
          <a:noFill/>
          <a:ln w="9525">
            <a:noFill/>
            <a:miter lim="800000"/>
            <a:headEnd/>
            <a:tailEnd/>
          </a:ln>
        </p:spPr>
      </p:pic>
      <p:sp>
        <p:nvSpPr>
          <p:cNvPr id="64516" name="Rectangle 13"/>
          <p:cNvSpPr>
            <a:spLocks noGrp="1" noChangeArrowheads="1"/>
          </p:cNvSpPr>
          <p:nvPr>
            <p:ph type="body" idx="1"/>
          </p:nvPr>
        </p:nvSpPr>
        <p:spPr>
          <a:xfrm>
            <a:off x="6132513" y="1141413"/>
            <a:ext cx="2690812" cy="5106987"/>
          </a:xfrm>
        </p:spPr>
        <p:txBody>
          <a:bodyPr/>
          <a:lstStyle/>
          <a:p>
            <a:pPr eaLnBrk="1" hangingPunct="1"/>
            <a:r>
              <a:rPr lang="en-US">
                <a:ea typeface="ＭＳ Ｐゴシック" pitchFamily="-112" charset="-128"/>
                <a:cs typeface="ＭＳ Ｐゴシック" pitchFamily="-112" charset="-128"/>
              </a:rPr>
              <a:t>Starburst galaxies are forming stars so quickly that they would use up all their gas in less than a billion years.</a:t>
            </a:r>
          </a:p>
        </p:txBody>
      </p:sp>
    </p:spTree>
  </p:cSld>
  <p:clrMapOvr>
    <a:masterClrMapping/>
  </p:clrMapOvr>
  <p:transition>
    <p:sndAc>
      <p:end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GB"/>
              <a:t>© 2014 Pearson Education, Inc.</a:t>
            </a:r>
          </a:p>
        </p:txBody>
      </p:sp>
      <p:sp>
        <p:nvSpPr>
          <p:cNvPr id="66563" name="Rectangle 8"/>
          <p:cNvSpPr>
            <a:spLocks noChangeArrowheads="1"/>
          </p:cNvSpPr>
          <p:nvPr/>
        </p:nvSpPr>
        <p:spPr bwMode="auto">
          <a:xfrm>
            <a:off x="7315200" y="571500"/>
            <a:ext cx="1743075" cy="822325"/>
          </a:xfrm>
          <a:prstGeom prst="rect">
            <a:avLst/>
          </a:prstGeom>
          <a:noFill/>
          <a:ln w="9525">
            <a:noFill/>
            <a:miter lim="800000"/>
            <a:headEnd/>
            <a:tailEnd/>
          </a:ln>
        </p:spPr>
        <p:txBody>
          <a:bodyPr wrap="none">
            <a:prstTxWarp prst="textNoShape">
              <a:avLst/>
            </a:prstTxWarp>
            <a:spAutoFit/>
          </a:bodyPr>
          <a:lstStyle/>
          <a:p>
            <a:r>
              <a:rPr lang="en-US" b="0">
                <a:latin typeface="Arial" pitchFamily="-112" charset="0"/>
              </a:rPr>
              <a:t>Visible-light</a:t>
            </a:r>
          </a:p>
          <a:p>
            <a:r>
              <a:rPr lang="en-US" b="0">
                <a:latin typeface="Arial" pitchFamily="-112" charset="0"/>
              </a:rPr>
              <a:t>image</a:t>
            </a:r>
          </a:p>
        </p:txBody>
      </p:sp>
      <p:pic>
        <p:nvPicPr>
          <p:cNvPr id="66564" name="Picture 9" descr="21_10_FigureA"/>
          <p:cNvPicPr>
            <a:picLocks noChangeAspect="1" noChangeArrowheads="1"/>
          </p:cNvPicPr>
          <p:nvPr/>
        </p:nvPicPr>
        <p:blipFill>
          <a:blip r:embed="rId3"/>
          <a:srcRect b="14581"/>
          <a:stretch>
            <a:fillRect/>
          </a:stretch>
        </p:blipFill>
        <p:spPr bwMode="auto">
          <a:xfrm>
            <a:off x="2133600" y="381000"/>
            <a:ext cx="4876800" cy="4851400"/>
          </a:xfrm>
          <a:prstGeom prst="rect">
            <a:avLst/>
          </a:prstGeom>
          <a:noFill/>
          <a:ln w="9525">
            <a:noFill/>
            <a:miter lim="800000"/>
            <a:headEnd/>
            <a:tailEnd/>
          </a:ln>
        </p:spPr>
      </p:pic>
      <p:pic>
        <p:nvPicPr>
          <p:cNvPr id="66565" name="Picture 10" descr="InteractiveFig">
            <a:hlinkClick r:id="rId4"/>
          </p:cNvPr>
          <p:cNvPicPr>
            <a:picLocks noChangeAspect="1" noChangeArrowheads="1"/>
          </p:cNvPicPr>
          <p:nvPr/>
        </p:nvPicPr>
        <p:blipFill>
          <a:blip r:embed="rId5"/>
          <a:srcRect/>
          <a:stretch>
            <a:fillRect/>
          </a:stretch>
        </p:blipFill>
        <p:spPr bwMode="auto">
          <a:xfrm>
            <a:off x="5919788" y="5203825"/>
            <a:ext cx="1130300" cy="206375"/>
          </a:xfrm>
          <a:prstGeom prst="rect">
            <a:avLst/>
          </a:prstGeom>
          <a:noFill/>
          <a:ln w="9525">
            <a:noFill/>
            <a:miter lim="800000"/>
            <a:headEnd/>
            <a:tailEnd/>
          </a:ln>
        </p:spPr>
      </p:pic>
      <p:sp>
        <p:nvSpPr>
          <p:cNvPr id="66566" name="Rectangle 15"/>
          <p:cNvSpPr>
            <a:spLocks noGrp="1" noChangeArrowheads="1"/>
          </p:cNvSpPr>
          <p:nvPr>
            <p:ph type="body" idx="1"/>
          </p:nvPr>
        </p:nvSpPr>
        <p:spPr>
          <a:xfrm>
            <a:off x="365125" y="5568950"/>
            <a:ext cx="8688388" cy="944563"/>
          </a:xfrm>
        </p:spPr>
        <p:txBody>
          <a:bodyPr/>
          <a:lstStyle/>
          <a:p>
            <a:pPr eaLnBrk="1" hangingPunct="1">
              <a:lnSpc>
                <a:spcPct val="90000"/>
              </a:lnSpc>
            </a:pPr>
            <a:r>
              <a:rPr lang="en-US">
                <a:ea typeface="ＭＳ Ｐゴシック" pitchFamily="-112" charset="-128"/>
                <a:cs typeface="ＭＳ Ｐゴシック" pitchFamily="-112" charset="-128"/>
              </a:rPr>
              <a:t>Intensity of supernova explosions in starburst galaxies can drive galactic winds.</a:t>
            </a:r>
          </a:p>
        </p:txBody>
      </p:sp>
    </p:spTree>
  </p:cSld>
  <p:clrMapOvr>
    <a:masterClrMapping/>
  </p:clrMapOvr>
  <p:transition>
    <p:sndAc>
      <p:end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GB"/>
              <a:t>© 2014 Pearson Education, Inc.</a:t>
            </a:r>
          </a:p>
        </p:txBody>
      </p:sp>
      <p:pic>
        <p:nvPicPr>
          <p:cNvPr id="68611" name="Picture 15" descr="21_10_FigureB"/>
          <p:cNvPicPr>
            <a:picLocks noChangeAspect="1" noChangeArrowheads="1"/>
          </p:cNvPicPr>
          <p:nvPr/>
        </p:nvPicPr>
        <p:blipFill>
          <a:blip r:embed="rId3"/>
          <a:srcRect b="22227"/>
          <a:stretch>
            <a:fillRect/>
          </a:stretch>
        </p:blipFill>
        <p:spPr bwMode="auto">
          <a:xfrm>
            <a:off x="2138363" y="385763"/>
            <a:ext cx="4867275" cy="4867275"/>
          </a:xfrm>
          <a:prstGeom prst="rect">
            <a:avLst/>
          </a:prstGeom>
          <a:noFill/>
          <a:ln w="9525">
            <a:noFill/>
            <a:miter lim="800000"/>
            <a:headEnd/>
            <a:tailEnd/>
          </a:ln>
        </p:spPr>
      </p:pic>
      <p:sp>
        <p:nvSpPr>
          <p:cNvPr id="68612" name="Rectangle 5"/>
          <p:cNvSpPr>
            <a:spLocks noChangeArrowheads="1"/>
          </p:cNvSpPr>
          <p:nvPr/>
        </p:nvSpPr>
        <p:spPr bwMode="auto">
          <a:xfrm>
            <a:off x="7443788" y="501650"/>
            <a:ext cx="1014412" cy="822325"/>
          </a:xfrm>
          <a:prstGeom prst="rect">
            <a:avLst/>
          </a:prstGeom>
          <a:noFill/>
          <a:ln w="9525">
            <a:noFill/>
            <a:miter lim="800000"/>
            <a:headEnd/>
            <a:tailEnd/>
          </a:ln>
        </p:spPr>
        <p:txBody>
          <a:bodyPr wrap="none">
            <a:prstTxWarp prst="textNoShape">
              <a:avLst/>
            </a:prstTxWarp>
            <a:spAutoFit/>
          </a:bodyPr>
          <a:lstStyle/>
          <a:p>
            <a:r>
              <a:rPr lang="en-US" b="0">
                <a:latin typeface="Arial" pitchFamily="-112" charset="0"/>
              </a:rPr>
              <a:t>X-ray</a:t>
            </a:r>
          </a:p>
          <a:p>
            <a:r>
              <a:rPr lang="en-US" b="0">
                <a:latin typeface="Arial" pitchFamily="-112" charset="0"/>
              </a:rPr>
              <a:t>image</a:t>
            </a:r>
          </a:p>
        </p:txBody>
      </p:sp>
      <p:pic>
        <p:nvPicPr>
          <p:cNvPr id="68613" name="Picture 16" descr="InteractiveFig">
            <a:hlinkClick r:id="rId4"/>
          </p:cNvPr>
          <p:cNvPicPr>
            <a:picLocks noChangeAspect="1" noChangeArrowheads="1"/>
          </p:cNvPicPr>
          <p:nvPr/>
        </p:nvPicPr>
        <p:blipFill>
          <a:blip r:embed="rId5"/>
          <a:srcRect/>
          <a:stretch>
            <a:fillRect/>
          </a:stretch>
        </p:blipFill>
        <p:spPr bwMode="auto">
          <a:xfrm>
            <a:off x="5919788" y="5203825"/>
            <a:ext cx="1130300" cy="206375"/>
          </a:xfrm>
          <a:prstGeom prst="rect">
            <a:avLst/>
          </a:prstGeom>
          <a:noFill/>
          <a:ln w="9525">
            <a:noFill/>
            <a:miter lim="800000"/>
            <a:headEnd/>
            <a:tailEnd/>
          </a:ln>
        </p:spPr>
      </p:pic>
      <p:sp>
        <p:nvSpPr>
          <p:cNvPr id="68614" name="Rectangle 15"/>
          <p:cNvSpPr>
            <a:spLocks noGrp="1" noChangeArrowheads="1"/>
          </p:cNvSpPr>
          <p:nvPr>
            <p:ph type="body" idx="1"/>
          </p:nvPr>
        </p:nvSpPr>
        <p:spPr>
          <a:xfrm>
            <a:off x="365125" y="5464175"/>
            <a:ext cx="8229600" cy="784225"/>
          </a:xfrm>
        </p:spPr>
        <p:txBody>
          <a:bodyPr/>
          <a:lstStyle/>
          <a:p>
            <a:pPr eaLnBrk="1" hangingPunct="1">
              <a:lnSpc>
                <a:spcPct val="90000"/>
              </a:lnSpc>
            </a:pPr>
            <a:r>
              <a:rPr lang="en-US">
                <a:ea typeface="ＭＳ Ｐゴシック" pitchFamily="-112" charset="-128"/>
                <a:cs typeface="ＭＳ Ｐゴシック" pitchFamily="-112" charset="-128"/>
              </a:rPr>
              <a:t>Intensity of supernova explosions in starburst galaxies can drive galactic winds.</a:t>
            </a:r>
          </a:p>
        </p:txBody>
      </p:sp>
    </p:spTree>
  </p:cSld>
  <p:clrMapOvr>
    <a:masterClrMapping/>
  </p:clrMapOvr>
  <p:transition>
    <p:sndAc>
      <p:end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70659" name="Picture 13" descr="21_12_Figure"/>
          <p:cNvPicPr>
            <a:picLocks noChangeAspect="1" noChangeArrowheads="1"/>
          </p:cNvPicPr>
          <p:nvPr/>
        </p:nvPicPr>
        <p:blipFill>
          <a:blip r:embed="rId3"/>
          <a:srcRect/>
          <a:stretch>
            <a:fillRect/>
          </a:stretch>
        </p:blipFill>
        <p:spPr bwMode="auto">
          <a:xfrm>
            <a:off x="1011238" y="762000"/>
            <a:ext cx="7113587" cy="4319588"/>
          </a:xfrm>
          <a:prstGeom prst="rect">
            <a:avLst/>
          </a:prstGeom>
          <a:noFill/>
          <a:ln w="9525">
            <a:noFill/>
            <a:miter lim="800000"/>
            <a:headEnd/>
            <a:tailEnd/>
          </a:ln>
        </p:spPr>
      </p:pic>
      <p:sp>
        <p:nvSpPr>
          <p:cNvPr id="70660" name="Rectangle 12"/>
          <p:cNvSpPr>
            <a:spLocks noGrp="1" noChangeArrowheads="1"/>
          </p:cNvSpPr>
          <p:nvPr>
            <p:ph type="body" idx="1"/>
          </p:nvPr>
        </p:nvSpPr>
        <p:spPr>
          <a:xfrm>
            <a:off x="311150" y="5233988"/>
            <a:ext cx="8283575" cy="1014412"/>
          </a:xfrm>
        </p:spPr>
        <p:txBody>
          <a:bodyPr/>
          <a:lstStyle/>
          <a:p>
            <a:pPr eaLnBrk="1" hangingPunct="1"/>
            <a:r>
              <a:rPr lang="en-US">
                <a:ea typeface="ＭＳ Ｐゴシック" pitchFamily="-112" charset="-128"/>
                <a:cs typeface="ＭＳ Ｐゴシック" pitchFamily="-112" charset="-128"/>
              </a:rPr>
              <a:t>A galactic wind in a small galaxy can drive away most of its gas.</a:t>
            </a:r>
          </a:p>
        </p:txBody>
      </p:sp>
    </p:spTree>
  </p:cSld>
  <p:clrMapOvr>
    <a:masterClrMapping/>
  </p:clrMapOvr>
  <p:transition>
    <p:sndAc>
      <p:end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72707" name="Rectangle 9"/>
          <p:cNvSpPr>
            <a:spLocks noGrp="1" noChangeArrowheads="1"/>
          </p:cNvSpPr>
          <p:nvPr>
            <p:ph type="title"/>
          </p:nvPr>
        </p:nvSpPr>
        <p:spPr/>
        <p:txBody>
          <a:bodyPr/>
          <a:lstStyle/>
          <a:p>
            <a:pPr eaLnBrk="1" hangingPunct="1"/>
            <a:r>
              <a:rPr lang="en-US"/>
              <a:t>What have we learned?</a:t>
            </a:r>
          </a:p>
        </p:txBody>
      </p:sp>
      <p:sp>
        <p:nvSpPr>
          <p:cNvPr id="72708" name="Rectangle 10"/>
          <p:cNvSpPr>
            <a:spLocks noGrp="1" noChangeArrowheads="1"/>
          </p:cNvSpPr>
          <p:nvPr>
            <p:ph type="body" idx="1"/>
          </p:nvPr>
        </p:nvSpPr>
        <p:spPr/>
        <p:txBody>
          <a:bodyPr/>
          <a:lstStyle/>
          <a:p>
            <a:pPr eaLnBrk="1" hangingPunct="1"/>
            <a:r>
              <a:rPr lang="en-US" b="1">
                <a:ea typeface="ＭＳ Ｐゴシック" pitchFamily="-112" charset="-128"/>
                <a:cs typeface="ＭＳ Ｐゴシック" pitchFamily="-112" charset="-128"/>
              </a:rPr>
              <a:t>Why do galaxies differ?</a:t>
            </a:r>
            <a:endParaRPr lang="en-US">
              <a:ea typeface="ＭＳ Ｐゴシック" pitchFamily="-112" charset="-128"/>
              <a:cs typeface="ＭＳ Ｐゴシック" pitchFamily="-112" charset="-128"/>
            </a:endParaRPr>
          </a:p>
          <a:p>
            <a:pPr lvl="1" eaLnBrk="1" hangingPunct="1"/>
            <a:r>
              <a:rPr lang="en-US"/>
              <a:t>Some of the differences between galaxies may arise from the conditions in their protogalactic clouds.</a:t>
            </a:r>
          </a:p>
          <a:p>
            <a:pPr lvl="1" eaLnBrk="1" hangingPunct="1"/>
            <a:r>
              <a:rPr lang="en-US"/>
              <a:t>Collisions can play a major role because they can transform two spiral galaxies into an elliptical galaxy.</a:t>
            </a:r>
          </a:p>
          <a:p>
            <a:pPr eaLnBrk="1" hangingPunct="1"/>
            <a:r>
              <a:rPr lang="en-US" b="1">
                <a:ea typeface="ＭＳ Ｐゴシック" pitchFamily="-112" charset="-128"/>
                <a:cs typeface="ＭＳ Ｐゴシック" pitchFamily="-112" charset="-128"/>
              </a:rPr>
              <a:t>What are starbursts?</a:t>
            </a:r>
            <a:endParaRPr lang="en-US">
              <a:ea typeface="ＭＳ Ｐゴシック" pitchFamily="-112" charset="-128"/>
              <a:cs typeface="ＭＳ Ｐゴシック" pitchFamily="-112" charset="-128"/>
            </a:endParaRPr>
          </a:p>
          <a:p>
            <a:pPr lvl="1" eaLnBrk="1" hangingPunct="1"/>
            <a:r>
              <a:rPr lang="en-US"/>
              <a:t>A starburst galaxy is transforming its gas into stars much more rapidly than a normal galaxy.</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74755" name="Rectangle 9"/>
          <p:cNvSpPr>
            <a:spLocks noGrp="1" noChangeArrowheads="1"/>
          </p:cNvSpPr>
          <p:nvPr>
            <p:ph type="title"/>
          </p:nvPr>
        </p:nvSpPr>
        <p:spPr/>
        <p:txBody>
          <a:bodyPr/>
          <a:lstStyle/>
          <a:p>
            <a:pPr eaLnBrk="1" hangingPunct="1"/>
            <a:r>
              <a:rPr lang="en-US"/>
              <a:t>21.3 Quasars and Other Active Galactic Nuclei</a:t>
            </a:r>
          </a:p>
        </p:txBody>
      </p:sp>
      <p:sp>
        <p:nvSpPr>
          <p:cNvPr id="74756" name="Rectangle 10"/>
          <p:cNvSpPr>
            <a:spLocks noGrp="1" noChangeArrowheads="1"/>
          </p:cNvSpPr>
          <p:nvPr>
            <p:ph type="body" idx="1"/>
          </p:nvPr>
        </p:nvSpPr>
        <p:spPr/>
        <p:txBody>
          <a:bodyPr/>
          <a:lstStyle/>
          <a:p>
            <a:pPr eaLnBrk="1" hangingPunct="1"/>
            <a:r>
              <a:rPr lang="en-US">
                <a:ea typeface="ＭＳ Ｐゴシック" pitchFamily="-112" charset="-128"/>
                <a:cs typeface="ＭＳ Ｐゴシック" pitchFamily="-112" charset="-128"/>
              </a:rPr>
              <a:t>Our goals for learning:</a:t>
            </a:r>
          </a:p>
          <a:p>
            <a:pPr lvl="1" eaLnBrk="1" hangingPunct="1"/>
            <a:r>
              <a:rPr lang="en-US" b="1"/>
              <a:t>How are quasars powered?</a:t>
            </a:r>
          </a:p>
          <a:p>
            <a:pPr lvl="1" eaLnBrk="1" hangingPunct="1"/>
            <a:r>
              <a:rPr lang="en-US" b="1"/>
              <a:t>Do supermassive black holes really exist?</a:t>
            </a:r>
          </a:p>
          <a:p>
            <a:pPr lvl="1" eaLnBrk="1" hangingPunct="1"/>
            <a:r>
              <a:rPr lang="en-US" b="1"/>
              <a:t>How do quasars let us study gas between the galaxies?</a:t>
            </a:r>
          </a:p>
          <a:p>
            <a:pPr eaLnBrk="1" hangingPunct="1"/>
            <a:endParaRPr lang="en-US">
              <a:ea typeface="ＭＳ Ｐゴシック" pitchFamily="-112" charset="-128"/>
              <a:cs typeface="ＭＳ Ｐゴシック" pitchFamily="-112"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685800" y="304800"/>
            <a:ext cx="7848600" cy="457200"/>
          </a:xfrm>
          <a:prstGeom prst="rect">
            <a:avLst/>
          </a:prstGeom>
          <a:noFill/>
          <a:ln w="12700" cap="sq">
            <a:noFill/>
            <a:miter lim="800000"/>
            <a:headEnd type="none" w="sm" len="sm"/>
            <a:tailEnd type="none" w="sm" len="sm"/>
          </a:ln>
        </p:spPr>
        <p:txBody>
          <a:bodyPr anchor="ctr">
            <a:prstTxWarp prst="textNoShape">
              <a:avLst/>
            </a:prstTxWarp>
          </a:bodyPr>
          <a:lstStyle/>
          <a:p>
            <a:pPr algn="ctr" eaLnBrk="0" hangingPunct="0"/>
            <a:r>
              <a:rPr lang="en-US" sz="2800" b="0" dirty="0"/>
              <a:t>Quasars and Active Galaxies</a:t>
            </a:r>
            <a:endParaRPr kumimoji="1" lang="en-US" sz="2800" b="0" dirty="0">
              <a:latin typeface="Abadi MT Condensed Extra Bold" pitchFamily="-112" charset="0"/>
            </a:endParaRPr>
          </a:p>
        </p:txBody>
      </p:sp>
      <p:pic>
        <p:nvPicPr>
          <p:cNvPr id="76803" name="Picture 5"/>
          <p:cNvPicPr>
            <a:picLocks noChangeAspect="1"/>
          </p:cNvPicPr>
          <p:nvPr/>
        </p:nvPicPr>
        <p:blipFill>
          <a:blip r:embed="rId2"/>
          <a:srcRect/>
          <a:stretch>
            <a:fillRect/>
          </a:stretch>
        </p:blipFill>
        <p:spPr bwMode="auto">
          <a:xfrm>
            <a:off x="514350" y="1858963"/>
            <a:ext cx="3905250" cy="3017837"/>
          </a:xfrm>
          <a:prstGeom prst="rect">
            <a:avLst/>
          </a:prstGeom>
          <a:noFill/>
          <a:ln w="9525">
            <a:noFill/>
            <a:miter lim="800000"/>
            <a:headEnd/>
            <a:tailEnd/>
          </a:ln>
        </p:spPr>
      </p:pic>
      <p:pic>
        <p:nvPicPr>
          <p:cNvPr id="76804" name="Picture 6"/>
          <p:cNvPicPr>
            <a:picLocks noChangeAspect="1"/>
          </p:cNvPicPr>
          <p:nvPr/>
        </p:nvPicPr>
        <p:blipFill>
          <a:blip r:embed="rId3"/>
          <a:srcRect/>
          <a:stretch>
            <a:fillRect/>
          </a:stretch>
        </p:blipFill>
        <p:spPr bwMode="auto">
          <a:xfrm>
            <a:off x="4805363" y="1873250"/>
            <a:ext cx="3881437" cy="3003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826" name="Rectangle 4"/>
          <p:cNvSpPr>
            <a:spLocks noChangeArrowheads="1"/>
          </p:cNvSpPr>
          <p:nvPr/>
        </p:nvSpPr>
        <p:spPr bwMode="auto">
          <a:xfrm>
            <a:off x="685800" y="304800"/>
            <a:ext cx="7848600" cy="457200"/>
          </a:xfrm>
          <a:prstGeom prst="rect">
            <a:avLst/>
          </a:prstGeom>
          <a:noFill/>
          <a:ln w="12700" cap="sq">
            <a:noFill/>
            <a:miter lim="800000"/>
            <a:headEnd type="none" w="sm" len="sm"/>
            <a:tailEnd type="none" w="sm" len="sm"/>
          </a:ln>
        </p:spPr>
        <p:txBody>
          <a:bodyPr anchor="ctr">
            <a:prstTxWarp prst="textNoShape">
              <a:avLst/>
            </a:prstTxWarp>
          </a:bodyPr>
          <a:lstStyle/>
          <a:p>
            <a:pPr algn="ctr" eaLnBrk="0" hangingPunct="0"/>
            <a:r>
              <a:rPr lang="en-US" sz="2800" b="0">
                <a:solidFill>
                  <a:schemeClr val="bg2"/>
                </a:solidFill>
              </a:rPr>
              <a:t>The Discovery of Active Galactic Nuclei</a:t>
            </a:r>
            <a:endParaRPr kumimoji="1" lang="en-US" sz="2800" b="0">
              <a:solidFill>
                <a:schemeClr val="bg2"/>
              </a:solidFill>
              <a:latin typeface="Abadi MT Condensed Extra Bold" pitchFamily="-112" charset="0"/>
            </a:endParaRPr>
          </a:p>
        </p:txBody>
      </p:sp>
      <p:sp>
        <p:nvSpPr>
          <p:cNvPr id="77827" name="TextBox 5"/>
          <p:cNvSpPr txBox="1">
            <a:spLocks noChangeArrowheads="1"/>
          </p:cNvSpPr>
          <p:nvPr/>
        </p:nvSpPr>
        <p:spPr bwMode="auto">
          <a:xfrm>
            <a:off x="533400" y="1219200"/>
            <a:ext cx="4648200" cy="3170238"/>
          </a:xfrm>
          <a:prstGeom prst="rect">
            <a:avLst/>
          </a:prstGeom>
          <a:noFill/>
          <a:ln w="9525">
            <a:noFill/>
            <a:miter lim="800000"/>
            <a:headEnd/>
            <a:tailEnd/>
          </a:ln>
        </p:spPr>
        <p:txBody>
          <a:bodyPr>
            <a:prstTxWarp prst="textNoShape">
              <a:avLst/>
            </a:prstTxWarp>
            <a:spAutoFit/>
          </a:bodyPr>
          <a:lstStyle/>
          <a:p>
            <a:r>
              <a:rPr lang="en-US" sz="2000" b="0">
                <a:solidFill>
                  <a:srgbClr val="000000"/>
                </a:solidFill>
              </a:rPr>
              <a:t>Carl Seyfert at the Mount Wilson observatory in California first observed that a few percent of </a:t>
            </a:r>
            <a:r>
              <a:rPr lang="en-US" sz="2000">
                <a:solidFill>
                  <a:srgbClr val="000000"/>
                </a:solidFill>
              </a:rPr>
              <a:t>spiral galaxies </a:t>
            </a:r>
            <a:r>
              <a:rPr lang="en-US" sz="2000" b="0">
                <a:solidFill>
                  <a:srgbClr val="000000"/>
                </a:solidFill>
              </a:rPr>
              <a:t>contain intense blue nuclei.  Such spiral galaxies are now called </a:t>
            </a:r>
            <a:r>
              <a:rPr lang="en-US" sz="2000">
                <a:solidFill>
                  <a:srgbClr val="000000"/>
                </a:solidFill>
              </a:rPr>
              <a:t>Seyfert galaxies.</a:t>
            </a:r>
          </a:p>
          <a:p>
            <a:endParaRPr lang="en-US" sz="2000" b="0">
              <a:solidFill>
                <a:srgbClr val="000000"/>
              </a:solidFill>
            </a:endParaRPr>
          </a:p>
          <a:p>
            <a:r>
              <a:rPr lang="en-US" sz="2000" b="0">
                <a:solidFill>
                  <a:srgbClr val="000000"/>
                </a:solidFill>
              </a:rPr>
              <a:t>The spectra of Seyfert galaxies show strong emission lines of the type typically produced by ionized gas.</a:t>
            </a:r>
          </a:p>
          <a:p>
            <a:endParaRPr lang="en-US" sz="2000" b="0">
              <a:solidFill>
                <a:srgbClr val="000000"/>
              </a:solidFill>
            </a:endParaRPr>
          </a:p>
        </p:txBody>
      </p:sp>
      <p:pic>
        <p:nvPicPr>
          <p:cNvPr id="77828" name="Picture 6"/>
          <p:cNvPicPr>
            <a:picLocks noChangeAspect="1"/>
          </p:cNvPicPr>
          <p:nvPr/>
        </p:nvPicPr>
        <p:blipFill>
          <a:blip r:embed="rId2"/>
          <a:srcRect/>
          <a:stretch>
            <a:fillRect/>
          </a:stretch>
        </p:blipFill>
        <p:spPr bwMode="auto">
          <a:xfrm>
            <a:off x="5486400" y="1371600"/>
            <a:ext cx="3255963" cy="388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0" name="Rectangle 4"/>
          <p:cNvSpPr>
            <a:spLocks noChangeArrowheads="1"/>
          </p:cNvSpPr>
          <p:nvPr/>
        </p:nvSpPr>
        <p:spPr bwMode="auto">
          <a:xfrm>
            <a:off x="685800" y="304800"/>
            <a:ext cx="7848600" cy="457200"/>
          </a:xfrm>
          <a:prstGeom prst="rect">
            <a:avLst/>
          </a:prstGeom>
          <a:noFill/>
          <a:ln w="12700" cap="sq">
            <a:noFill/>
            <a:miter lim="800000"/>
            <a:headEnd type="none" w="sm" len="sm"/>
            <a:tailEnd type="none" w="sm" len="sm"/>
          </a:ln>
        </p:spPr>
        <p:txBody>
          <a:bodyPr anchor="ctr">
            <a:prstTxWarp prst="textNoShape">
              <a:avLst/>
            </a:prstTxWarp>
          </a:bodyPr>
          <a:lstStyle/>
          <a:p>
            <a:pPr algn="ctr" eaLnBrk="0" hangingPunct="0"/>
            <a:r>
              <a:rPr lang="en-US" sz="2800" b="0"/>
              <a:t>The Discovery of Active Galactic Nuclei</a:t>
            </a:r>
            <a:endParaRPr kumimoji="1" lang="en-US" sz="2800" b="0">
              <a:latin typeface="Abadi MT Condensed Extra Bold" pitchFamily="-112" charset="0"/>
            </a:endParaRPr>
          </a:p>
        </p:txBody>
      </p:sp>
      <p:pic>
        <p:nvPicPr>
          <p:cNvPr id="78851" name="Picture 6"/>
          <p:cNvPicPr>
            <a:picLocks noChangeAspect="1" noChangeArrowheads="1"/>
          </p:cNvPicPr>
          <p:nvPr/>
        </p:nvPicPr>
        <p:blipFill>
          <a:blip r:embed="rId2"/>
          <a:srcRect l="50780" b="48994"/>
          <a:stretch>
            <a:fillRect/>
          </a:stretch>
        </p:blipFill>
        <p:spPr bwMode="auto">
          <a:xfrm>
            <a:off x="228600" y="914400"/>
            <a:ext cx="3832225" cy="2825750"/>
          </a:xfrm>
          <a:prstGeom prst="rect">
            <a:avLst/>
          </a:prstGeom>
          <a:noFill/>
          <a:ln w="9525">
            <a:noFill/>
            <a:miter lim="800000"/>
            <a:headEnd/>
            <a:tailEnd/>
          </a:ln>
        </p:spPr>
      </p:pic>
      <p:pic>
        <p:nvPicPr>
          <p:cNvPr id="78852" name="Picture 8" descr="hydrogen-spectra.jpg"/>
          <p:cNvPicPr>
            <a:picLocks noChangeAspect="1"/>
          </p:cNvPicPr>
          <p:nvPr/>
        </p:nvPicPr>
        <p:blipFill>
          <a:blip r:embed="rId3"/>
          <a:srcRect l="2885" t="43201" r="5772" b="2057"/>
          <a:stretch>
            <a:fillRect/>
          </a:stretch>
        </p:blipFill>
        <p:spPr bwMode="auto">
          <a:xfrm>
            <a:off x="387350" y="4191000"/>
            <a:ext cx="4413250" cy="2433638"/>
          </a:xfrm>
          <a:prstGeom prst="rect">
            <a:avLst/>
          </a:prstGeom>
          <a:noFill/>
          <a:ln w="9525">
            <a:noFill/>
            <a:miter lim="800000"/>
            <a:headEnd/>
            <a:tailEnd/>
          </a:ln>
        </p:spPr>
      </p:pic>
      <p:sp>
        <p:nvSpPr>
          <p:cNvPr id="78853" name="TextBox 9"/>
          <p:cNvSpPr txBox="1">
            <a:spLocks noChangeArrowheads="1"/>
          </p:cNvSpPr>
          <p:nvPr/>
        </p:nvSpPr>
        <p:spPr bwMode="auto">
          <a:xfrm>
            <a:off x="4724400" y="838200"/>
            <a:ext cx="4343400" cy="5078413"/>
          </a:xfrm>
          <a:prstGeom prst="rect">
            <a:avLst/>
          </a:prstGeom>
          <a:noFill/>
          <a:ln w="9525">
            <a:noFill/>
            <a:miter lim="800000"/>
            <a:headEnd/>
            <a:tailEnd/>
          </a:ln>
        </p:spPr>
        <p:txBody>
          <a:bodyPr>
            <a:prstTxWarp prst="textNoShape">
              <a:avLst/>
            </a:prstTxWarp>
            <a:spAutoFit/>
          </a:bodyPr>
          <a:lstStyle/>
          <a:p>
            <a:r>
              <a:rPr lang="en-US" sz="2000" b="0">
                <a:solidFill>
                  <a:srgbClr val="000000"/>
                </a:solidFill>
              </a:rPr>
              <a:t>Seyfert galaxies are observationally grouped into ones that show broad and narrow emission lines (</a:t>
            </a:r>
            <a:r>
              <a:rPr lang="en-US" sz="2000">
                <a:solidFill>
                  <a:srgbClr val="000000"/>
                </a:solidFill>
              </a:rPr>
              <a:t>Type I Seyferts</a:t>
            </a:r>
            <a:r>
              <a:rPr lang="en-US" sz="2000" b="0">
                <a:solidFill>
                  <a:srgbClr val="000000"/>
                </a:solidFill>
              </a:rPr>
              <a:t>) and ones that show only narrow emission lines (</a:t>
            </a:r>
            <a:r>
              <a:rPr lang="en-US" sz="2000">
                <a:solidFill>
                  <a:srgbClr val="000000"/>
                </a:solidFill>
              </a:rPr>
              <a:t>Type II Seyferts</a:t>
            </a:r>
            <a:r>
              <a:rPr lang="en-US" sz="2000" b="0">
                <a:solidFill>
                  <a:srgbClr val="000000"/>
                </a:solidFill>
              </a:rPr>
              <a:t>)</a:t>
            </a:r>
          </a:p>
          <a:p>
            <a:endParaRPr lang="en-US" b="0">
              <a:solidFill>
                <a:srgbClr val="000000"/>
              </a:solidFill>
            </a:endParaRPr>
          </a:p>
          <a:p>
            <a:r>
              <a:rPr kumimoji="1" lang="en-US" sz="2000" b="0">
                <a:solidFill>
                  <a:srgbClr val="000000"/>
                </a:solidFill>
                <a:ea typeface="Times New Roman" pitchFamily="-112" charset="0"/>
                <a:cs typeface="Times New Roman" pitchFamily="-112" charset="0"/>
              </a:rPr>
              <a:t>The </a:t>
            </a:r>
            <a:r>
              <a:rPr kumimoji="1" lang="en-US" sz="2000">
                <a:solidFill>
                  <a:srgbClr val="000000"/>
                </a:solidFill>
                <a:ea typeface="Times New Roman" pitchFamily="-112" charset="0"/>
                <a:cs typeface="Times New Roman" pitchFamily="-112" charset="0"/>
              </a:rPr>
              <a:t>narrow lines </a:t>
            </a:r>
            <a:r>
              <a:rPr kumimoji="1" lang="en-US" sz="2000" b="0">
                <a:solidFill>
                  <a:srgbClr val="000000"/>
                </a:solidFill>
                <a:ea typeface="Times New Roman" pitchFamily="-112" charset="0"/>
                <a:cs typeface="Times New Roman" pitchFamily="-112" charset="0"/>
              </a:rPr>
              <a:t>are thought to be produced by low density ionized gas with n</a:t>
            </a:r>
            <a:r>
              <a:rPr kumimoji="1" lang="en-US" sz="2000" b="0" baseline="-25000">
                <a:solidFill>
                  <a:srgbClr val="000000"/>
                </a:solidFill>
                <a:ea typeface="Times New Roman" pitchFamily="-112" charset="0"/>
                <a:cs typeface="Times New Roman" pitchFamily="-112" charset="0"/>
              </a:rPr>
              <a:t>e</a:t>
            </a:r>
            <a:r>
              <a:rPr kumimoji="1" lang="en-US" sz="2000" b="0">
                <a:solidFill>
                  <a:srgbClr val="000000"/>
                </a:solidFill>
                <a:ea typeface="Times New Roman" pitchFamily="-112" charset="0"/>
                <a:cs typeface="Times New Roman" pitchFamily="-112" charset="0"/>
              </a:rPr>
              <a:t> ~10</a:t>
            </a:r>
            <a:r>
              <a:rPr kumimoji="1" lang="en-US" sz="2000" b="0" baseline="30000">
                <a:solidFill>
                  <a:srgbClr val="000000"/>
                </a:solidFill>
                <a:ea typeface="Times New Roman" pitchFamily="-112" charset="0"/>
                <a:cs typeface="Times New Roman" pitchFamily="-112" charset="0"/>
              </a:rPr>
              <a:t>3</a:t>
            </a:r>
            <a:r>
              <a:rPr kumimoji="1" lang="en-US" sz="2000" b="0">
                <a:solidFill>
                  <a:srgbClr val="000000"/>
                </a:solidFill>
                <a:ea typeface="Times New Roman" pitchFamily="-112" charset="0"/>
                <a:cs typeface="Times New Roman" pitchFamily="-112" charset="0"/>
              </a:rPr>
              <a:t> - 10</a:t>
            </a:r>
            <a:r>
              <a:rPr kumimoji="1" lang="en-US" sz="2000" b="0" baseline="30000">
                <a:solidFill>
                  <a:srgbClr val="000000"/>
                </a:solidFill>
                <a:ea typeface="Times New Roman" pitchFamily="-112" charset="0"/>
                <a:cs typeface="Times New Roman" pitchFamily="-112" charset="0"/>
              </a:rPr>
              <a:t>6</a:t>
            </a:r>
            <a:r>
              <a:rPr kumimoji="1" lang="en-US" sz="2000" b="0">
                <a:solidFill>
                  <a:srgbClr val="000000"/>
                </a:solidFill>
                <a:ea typeface="Times New Roman" pitchFamily="-112" charset="0"/>
                <a:cs typeface="Times New Roman" pitchFamily="-112" charset="0"/>
              </a:rPr>
              <a:t>cm</a:t>
            </a:r>
            <a:r>
              <a:rPr kumimoji="1" lang="en-US" sz="2000" b="0" baseline="30000">
                <a:solidFill>
                  <a:srgbClr val="000000"/>
                </a:solidFill>
                <a:ea typeface="Times New Roman" pitchFamily="-112" charset="0"/>
                <a:cs typeface="Times New Roman" pitchFamily="-112" charset="0"/>
              </a:rPr>
              <a:t>-3</a:t>
            </a:r>
            <a:r>
              <a:rPr kumimoji="1" lang="en-US" sz="2000" b="0">
                <a:solidFill>
                  <a:srgbClr val="000000"/>
                </a:solidFill>
                <a:ea typeface="Times New Roman" pitchFamily="-112" charset="0"/>
                <a:cs typeface="Times New Roman" pitchFamily="-112" charset="0"/>
              </a:rPr>
              <a:t> producing forbidden narrow lines with widths of ~100 km/s</a:t>
            </a:r>
            <a:r>
              <a:rPr lang="en-US" sz="2000" b="0">
                <a:solidFill>
                  <a:srgbClr val="000000"/>
                </a:solidFill>
                <a:ea typeface="Times New Roman" pitchFamily="-112" charset="0"/>
                <a:cs typeface="Times New Roman" pitchFamily="-112" charset="0"/>
              </a:rPr>
              <a:t> </a:t>
            </a:r>
          </a:p>
          <a:p>
            <a:endParaRPr lang="en-US" sz="2000" b="0">
              <a:solidFill>
                <a:srgbClr val="000000"/>
              </a:solidFill>
              <a:ea typeface="Times New Roman" pitchFamily="-112" charset="0"/>
              <a:cs typeface="Times New Roman" pitchFamily="-112" charset="0"/>
            </a:endParaRPr>
          </a:p>
          <a:p>
            <a:r>
              <a:rPr lang="en-US" sz="2000" b="0">
                <a:solidFill>
                  <a:srgbClr val="000000"/>
                </a:solidFill>
                <a:ea typeface="Times New Roman" pitchFamily="-112" charset="0"/>
                <a:cs typeface="Times New Roman" pitchFamily="-112" charset="0"/>
              </a:rPr>
              <a:t>The </a:t>
            </a:r>
            <a:r>
              <a:rPr lang="en-US" sz="2000">
                <a:solidFill>
                  <a:srgbClr val="000000"/>
                </a:solidFill>
                <a:ea typeface="Times New Roman" pitchFamily="-112" charset="0"/>
                <a:cs typeface="Times New Roman" pitchFamily="-112" charset="0"/>
              </a:rPr>
              <a:t>broad lines </a:t>
            </a:r>
            <a:r>
              <a:rPr lang="en-US" sz="2000" b="0">
                <a:solidFill>
                  <a:srgbClr val="000000"/>
                </a:solidFill>
                <a:ea typeface="Times New Roman" pitchFamily="-112" charset="0"/>
                <a:cs typeface="Times New Roman" pitchFamily="-112" charset="0"/>
              </a:rPr>
              <a:t>are thought to come from </a:t>
            </a:r>
            <a:r>
              <a:rPr kumimoji="1" lang="en-US" sz="2000" b="0">
                <a:solidFill>
                  <a:srgbClr val="000000"/>
                </a:solidFill>
                <a:ea typeface="Times New Roman" pitchFamily="-112" charset="0"/>
                <a:cs typeface="Times New Roman" pitchFamily="-112" charset="0"/>
              </a:rPr>
              <a:t>higher density ionized gas with n</a:t>
            </a:r>
            <a:r>
              <a:rPr kumimoji="1" lang="en-US" sz="2000" b="0" baseline="-25000">
                <a:solidFill>
                  <a:srgbClr val="000000"/>
                </a:solidFill>
                <a:ea typeface="Times New Roman" pitchFamily="-112" charset="0"/>
                <a:cs typeface="Times New Roman" pitchFamily="-112" charset="0"/>
              </a:rPr>
              <a:t>e</a:t>
            </a:r>
            <a:r>
              <a:rPr kumimoji="1" lang="en-US" sz="2000" b="0">
                <a:solidFill>
                  <a:srgbClr val="000000"/>
                </a:solidFill>
                <a:ea typeface="Times New Roman" pitchFamily="-112" charset="0"/>
                <a:cs typeface="Times New Roman" pitchFamily="-112" charset="0"/>
              </a:rPr>
              <a:t> &gt; 10</a:t>
            </a:r>
            <a:r>
              <a:rPr kumimoji="1" lang="en-US" sz="2000" b="0" baseline="30000">
                <a:solidFill>
                  <a:srgbClr val="000000"/>
                </a:solidFill>
                <a:ea typeface="Times New Roman" pitchFamily="-112" charset="0"/>
                <a:cs typeface="Times New Roman" pitchFamily="-112" charset="0"/>
              </a:rPr>
              <a:t>9</a:t>
            </a:r>
            <a:r>
              <a:rPr kumimoji="1" lang="en-US" sz="2000" b="0">
                <a:solidFill>
                  <a:srgbClr val="000000"/>
                </a:solidFill>
                <a:ea typeface="Times New Roman" pitchFamily="-112" charset="0"/>
                <a:cs typeface="Times New Roman" pitchFamily="-112" charset="0"/>
              </a:rPr>
              <a:t> cm</a:t>
            </a:r>
            <a:r>
              <a:rPr kumimoji="1" lang="en-US" sz="2000" b="0" baseline="30000">
                <a:solidFill>
                  <a:srgbClr val="000000"/>
                </a:solidFill>
                <a:ea typeface="Times New Roman" pitchFamily="-112" charset="0"/>
                <a:cs typeface="Times New Roman" pitchFamily="-112" charset="0"/>
              </a:rPr>
              <a:t>-3</a:t>
            </a:r>
            <a:r>
              <a:rPr kumimoji="1" lang="en-US" sz="2000" b="0">
                <a:solidFill>
                  <a:srgbClr val="000000"/>
                </a:solidFill>
                <a:ea typeface="Times New Roman" pitchFamily="-112" charset="0"/>
                <a:cs typeface="Times New Roman" pitchFamily="-112" charset="0"/>
              </a:rPr>
              <a:t> producing permitted lines with widths of up to 10</a:t>
            </a:r>
            <a:r>
              <a:rPr kumimoji="1" lang="en-US" sz="2000" b="0" baseline="30000">
                <a:solidFill>
                  <a:srgbClr val="000000"/>
                </a:solidFill>
                <a:ea typeface="Times New Roman" pitchFamily="-112" charset="0"/>
                <a:cs typeface="Times New Roman" pitchFamily="-112" charset="0"/>
              </a:rPr>
              <a:t>4</a:t>
            </a:r>
            <a:r>
              <a:rPr kumimoji="1" lang="en-US" sz="2000" b="0">
                <a:solidFill>
                  <a:srgbClr val="000000"/>
                </a:solidFill>
                <a:ea typeface="Times New Roman" pitchFamily="-112" charset="0"/>
                <a:cs typeface="Times New Roman" pitchFamily="-112" charset="0"/>
              </a:rPr>
              <a:t> km/s</a:t>
            </a:r>
            <a:endParaRPr lang="en-US" sz="2000" b="0">
              <a:solidFill>
                <a:srgbClr val="000000"/>
              </a:solidFill>
              <a:ea typeface="Times New Roman" pitchFamily="-112" charset="0"/>
              <a:cs typeface="Times New Roman" pitchFamily="-112"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874" name="Rectangle 4"/>
          <p:cNvSpPr>
            <a:spLocks noChangeArrowheads="1"/>
          </p:cNvSpPr>
          <p:nvPr/>
        </p:nvSpPr>
        <p:spPr bwMode="auto">
          <a:xfrm>
            <a:off x="685800" y="304800"/>
            <a:ext cx="7848600" cy="457200"/>
          </a:xfrm>
          <a:prstGeom prst="rect">
            <a:avLst/>
          </a:prstGeom>
          <a:noFill/>
          <a:ln w="12700" cap="sq">
            <a:noFill/>
            <a:miter lim="800000"/>
            <a:headEnd type="none" w="sm" len="sm"/>
            <a:tailEnd type="none" w="sm" len="sm"/>
          </a:ln>
        </p:spPr>
        <p:txBody>
          <a:bodyPr anchor="ctr">
            <a:prstTxWarp prst="textNoShape">
              <a:avLst/>
            </a:prstTxWarp>
          </a:bodyPr>
          <a:lstStyle/>
          <a:p>
            <a:pPr algn="ctr" eaLnBrk="0" hangingPunct="0"/>
            <a:r>
              <a:rPr lang="en-US" sz="2800" b="0"/>
              <a:t>The Discovery of Active Galactic Nuclei</a:t>
            </a:r>
            <a:endParaRPr kumimoji="1" lang="en-US" sz="2800" b="0">
              <a:latin typeface="Abadi MT Condensed Extra Bold" pitchFamily="-112" charset="0"/>
            </a:endParaRPr>
          </a:p>
        </p:txBody>
      </p:sp>
      <p:sp>
        <p:nvSpPr>
          <p:cNvPr id="79875" name="TextBox 10"/>
          <p:cNvSpPr txBox="1">
            <a:spLocks noChangeArrowheads="1"/>
          </p:cNvSpPr>
          <p:nvPr/>
        </p:nvSpPr>
        <p:spPr bwMode="auto">
          <a:xfrm>
            <a:off x="6692900" y="6642100"/>
            <a:ext cx="184150" cy="461963"/>
          </a:xfrm>
          <a:prstGeom prst="rect">
            <a:avLst/>
          </a:prstGeom>
          <a:noFill/>
          <a:ln w="9525">
            <a:noFill/>
            <a:miter lim="800000"/>
            <a:headEnd/>
            <a:tailEnd/>
          </a:ln>
        </p:spPr>
        <p:txBody>
          <a:bodyPr wrap="none">
            <a:prstTxWarp prst="textNoShape">
              <a:avLst/>
            </a:prstTxWarp>
            <a:spAutoFit/>
          </a:bodyPr>
          <a:lstStyle/>
          <a:p>
            <a:endParaRPr lang="en-US"/>
          </a:p>
        </p:txBody>
      </p:sp>
      <p:pic>
        <p:nvPicPr>
          <p:cNvPr id="79876" name="Picture 6"/>
          <p:cNvPicPr>
            <a:picLocks noChangeAspect="1"/>
          </p:cNvPicPr>
          <p:nvPr/>
        </p:nvPicPr>
        <p:blipFill>
          <a:blip r:embed="rId2"/>
          <a:srcRect/>
          <a:stretch>
            <a:fillRect/>
          </a:stretch>
        </p:blipFill>
        <p:spPr bwMode="auto">
          <a:xfrm>
            <a:off x="914400" y="990600"/>
            <a:ext cx="990600" cy="1239838"/>
          </a:xfrm>
          <a:prstGeom prst="rect">
            <a:avLst/>
          </a:prstGeom>
          <a:noFill/>
          <a:ln w="9525">
            <a:noFill/>
            <a:miter lim="800000"/>
            <a:headEnd/>
            <a:tailEnd/>
          </a:ln>
        </p:spPr>
      </p:pic>
      <p:pic>
        <p:nvPicPr>
          <p:cNvPr id="79877" name="Picture 11"/>
          <p:cNvPicPr>
            <a:picLocks noChangeAspect="1"/>
          </p:cNvPicPr>
          <p:nvPr/>
        </p:nvPicPr>
        <p:blipFill>
          <a:blip r:embed="rId3"/>
          <a:srcRect/>
          <a:stretch>
            <a:fillRect/>
          </a:stretch>
        </p:blipFill>
        <p:spPr bwMode="auto">
          <a:xfrm>
            <a:off x="911225" y="2438400"/>
            <a:ext cx="993775" cy="1519238"/>
          </a:xfrm>
          <a:prstGeom prst="rect">
            <a:avLst/>
          </a:prstGeom>
          <a:noFill/>
          <a:ln w="9525">
            <a:noFill/>
            <a:miter lim="800000"/>
            <a:headEnd/>
            <a:tailEnd/>
          </a:ln>
        </p:spPr>
      </p:pic>
      <p:sp>
        <p:nvSpPr>
          <p:cNvPr id="79878" name="TextBox 12"/>
          <p:cNvSpPr txBox="1">
            <a:spLocks noChangeArrowheads="1"/>
          </p:cNvSpPr>
          <p:nvPr/>
        </p:nvSpPr>
        <p:spPr bwMode="auto">
          <a:xfrm>
            <a:off x="2286000" y="1143000"/>
            <a:ext cx="6096000" cy="2554288"/>
          </a:xfrm>
          <a:prstGeom prst="rect">
            <a:avLst/>
          </a:prstGeom>
          <a:noFill/>
          <a:ln w="9525">
            <a:noFill/>
            <a:miter lim="800000"/>
            <a:headEnd/>
            <a:tailEnd/>
          </a:ln>
        </p:spPr>
        <p:txBody>
          <a:bodyPr>
            <a:prstTxWarp prst="textNoShape">
              <a:avLst/>
            </a:prstTxWarp>
            <a:spAutoFit/>
          </a:bodyPr>
          <a:lstStyle/>
          <a:p>
            <a:r>
              <a:rPr lang="en-US" sz="2000" b="0">
                <a:solidFill>
                  <a:srgbClr val="000000"/>
                </a:solidFill>
              </a:rPr>
              <a:t>The Armenian astronomer Markarian discovered that some </a:t>
            </a:r>
            <a:r>
              <a:rPr lang="en-US" sz="2000">
                <a:solidFill>
                  <a:srgbClr val="000000"/>
                </a:solidFill>
              </a:rPr>
              <a:t>elliptical galaxies </a:t>
            </a:r>
            <a:r>
              <a:rPr lang="en-US" sz="2000" b="0">
                <a:solidFill>
                  <a:srgbClr val="000000"/>
                </a:solidFill>
              </a:rPr>
              <a:t>also harbor bright blue nuclei.</a:t>
            </a:r>
          </a:p>
          <a:p>
            <a:endParaRPr lang="en-US" sz="2000" b="0">
              <a:solidFill>
                <a:srgbClr val="000000"/>
              </a:solidFill>
            </a:endParaRPr>
          </a:p>
          <a:p>
            <a:endParaRPr lang="en-US" sz="2000" b="0">
              <a:solidFill>
                <a:srgbClr val="000000"/>
              </a:solidFill>
            </a:endParaRPr>
          </a:p>
          <a:p>
            <a:r>
              <a:rPr lang="en-US" sz="2000" b="0">
                <a:solidFill>
                  <a:srgbClr val="000000"/>
                </a:solidFill>
              </a:rPr>
              <a:t>In 1954 Walter Baade of the Mount Wilson and Palomar Observatories was able to identify that a faint galaxy at a redshift of 0.05 was associated with the bright </a:t>
            </a:r>
            <a:r>
              <a:rPr lang="en-US" sz="2000">
                <a:solidFill>
                  <a:srgbClr val="000000"/>
                </a:solidFill>
              </a:rPr>
              <a:t>radio source Cygnus A</a:t>
            </a:r>
            <a:r>
              <a:rPr lang="en-US" sz="2000" b="0">
                <a:solidFill>
                  <a:srgbClr val="000000"/>
                </a:solidFill>
              </a:rPr>
              <a:t>. </a:t>
            </a:r>
          </a:p>
        </p:txBody>
      </p:sp>
      <p:pic>
        <p:nvPicPr>
          <p:cNvPr id="79879" name="Picture 13" descr="c05-f06.pdf"/>
          <p:cNvPicPr>
            <a:picLocks noChangeAspect="1"/>
          </p:cNvPicPr>
          <p:nvPr/>
        </p:nvPicPr>
        <p:blipFill>
          <a:blip r:embed="rId4"/>
          <a:srcRect/>
          <a:stretch>
            <a:fillRect/>
          </a:stretch>
        </p:blipFill>
        <p:spPr bwMode="auto">
          <a:xfrm>
            <a:off x="914400" y="4267200"/>
            <a:ext cx="4419600" cy="2060575"/>
          </a:xfrm>
          <a:prstGeom prst="rect">
            <a:avLst/>
          </a:prstGeom>
          <a:noFill/>
          <a:ln w="9525">
            <a:noFill/>
            <a:miter lim="800000"/>
            <a:headEnd/>
            <a:tailEnd/>
          </a:ln>
        </p:spPr>
      </p:pic>
      <p:sp>
        <p:nvSpPr>
          <p:cNvPr id="79880" name="TextBox 14"/>
          <p:cNvSpPr txBox="1">
            <a:spLocks noChangeArrowheads="1"/>
          </p:cNvSpPr>
          <p:nvPr/>
        </p:nvSpPr>
        <p:spPr bwMode="auto">
          <a:xfrm>
            <a:off x="5486400" y="4114800"/>
            <a:ext cx="3352800" cy="2246313"/>
          </a:xfrm>
          <a:prstGeom prst="rect">
            <a:avLst/>
          </a:prstGeom>
          <a:noFill/>
          <a:ln w="9525">
            <a:noFill/>
            <a:miter lim="800000"/>
            <a:headEnd/>
            <a:tailEnd/>
          </a:ln>
        </p:spPr>
        <p:txBody>
          <a:bodyPr>
            <a:prstTxWarp prst="textNoShape">
              <a:avLst/>
            </a:prstTxWarp>
            <a:spAutoFit/>
          </a:bodyPr>
          <a:lstStyle/>
          <a:p>
            <a:r>
              <a:rPr lang="en-US" sz="2000" b="0">
                <a:solidFill>
                  <a:srgbClr val="000000"/>
                </a:solidFill>
              </a:rPr>
              <a:t>Soon after Baade’s discovery radio observations showed that the radio emission was emanating from two distinct patches placed symmetrically about the galaxy at ¼ million light-years on each-side. </a:t>
            </a:r>
            <a:endParaRPr lang="en-US" sz="200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8" name="Rectangle 4"/>
          <p:cNvSpPr>
            <a:spLocks noChangeArrowheads="1"/>
          </p:cNvSpPr>
          <p:nvPr/>
        </p:nvSpPr>
        <p:spPr bwMode="auto">
          <a:xfrm>
            <a:off x="685800" y="304800"/>
            <a:ext cx="7848600" cy="457200"/>
          </a:xfrm>
          <a:prstGeom prst="rect">
            <a:avLst/>
          </a:prstGeom>
          <a:noFill/>
          <a:ln w="12700" cap="sq">
            <a:noFill/>
            <a:miter lim="800000"/>
            <a:headEnd type="none" w="sm" len="sm"/>
            <a:tailEnd type="none" w="sm" len="sm"/>
          </a:ln>
        </p:spPr>
        <p:txBody>
          <a:bodyPr anchor="ctr">
            <a:prstTxWarp prst="textNoShape">
              <a:avLst/>
            </a:prstTxWarp>
          </a:bodyPr>
          <a:lstStyle/>
          <a:p>
            <a:pPr algn="ctr" eaLnBrk="0" hangingPunct="0"/>
            <a:r>
              <a:rPr lang="en-US" sz="2800" b="0"/>
              <a:t>The Discovery of Quasars</a:t>
            </a:r>
            <a:endParaRPr kumimoji="1" lang="en-US" sz="2800" b="0">
              <a:latin typeface="Abadi MT Condensed Extra Bold" pitchFamily="-112" charset="0"/>
            </a:endParaRPr>
          </a:p>
        </p:txBody>
      </p:sp>
      <p:sp>
        <p:nvSpPr>
          <p:cNvPr id="80899" name="TextBox 10"/>
          <p:cNvSpPr txBox="1">
            <a:spLocks noChangeArrowheads="1"/>
          </p:cNvSpPr>
          <p:nvPr/>
        </p:nvSpPr>
        <p:spPr bwMode="auto">
          <a:xfrm>
            <a:off x="6692900" y="6642100"/>
            <a:ext cx="184150" cy="461963"/>
          </a:xfrm>
          <a:prstGeom prst="rect">
            <a:avLst/>
          </a:prstGeom>
          <a:noFill/>
          <a:ln w="9525">
            <a:noFill/>
            <a:miter lim="800000"/>
            <a:headEnd/>
            <a:tailEnd/>
          </a:ln>
        </p:spPr>
        <p:txBody>
          <a:bodyPr wrap="none">
            <a:prstTxWarp prst="textNoShape">
              <a:avLst/>
            </a:prstTxWarp>
            <a:spAutoFit/>
          </a:bodyPr>
          <a:lstStyle/>
          <a:p>
            <a:endParaRPr lang="en-US"/>
          </a:p>
        </p:txBody>
      </p:sp>
      <p:sp>
        <p:nvSpPr>
          <p:cNvPr id="80900" name="Text Box 4"/>
          <p:cNvSpPr txBox="1">
            <a:spLocks noChangeArrowheads="1"/>
          </p:cNvSpPr>
          <p:nvPr/>
        </p:nvSpPr>
        <p:spPr bwMode="auto">
          <a:xfrm>
            <a:off x="304800" y="914400"/>
            <a:ext cx="5638800" cy="2862263"/>
          </a:xfrm>
          <a:prstGeom prst="rect">
            <a:avLst/>
          </a:prstGeom>
          <a:noFill/>
          <a:ln w="12700" cap="sq">
            <a:noFill/>
            <a:miter lim="800000"/>
            <a:headEnd type="none" w="sm" len="sm"/>
            <a:tailEnd type="none" w="sm" len="sm"/>
          </a:ln>
        </p:spPr>
        <p:txBody>
          <a:bodyPr>
            <a:prstTxWarp prst="textNoShape">
              <a:avLst/>
            </a:prstTxWarp>
            <a:spAutoFit/>
          </a:bodyPr>
          <a:lstStyle/>
          <a:p>
            <a:pPr>
              <a:spcBef>
                <a:spcPct val="50000"/>
              </a:spcBef>
            </a:pPr>
            <a:r>
              <a:rPr lang="en-US" sz="1800" b="0">
                <a:solidFill>
                  <a:srgbClr val="000000"/>
                </a:solidFill>
              </a:rPr>
              <a:t>In 1963 Hazard using the Parkes Radio Telescope obtained an accurate position of the </a:t>
            </a:r>
            <a:r>
              <a:rPr lang="en-US" sz="1800">
                <a:solidFill>
                  <a:srgbClr val="000000"/>
                </a:solidFill>
              </a:rPr>
              <a:t>radio source 3C 273. </a:t>
            </a:r>
            <a:endParaRPr lang="en-US" sz="1800">
              <a:solidFill>
                <a:srgbClr val="000000"/>
              </a:solidFill>
              <a:ea typeface="Times New Roman" pitchFamily="-112" charset="0"/>
              <a:cs typeface="Times New Roman" pitchFamily="-112" charset="0"/>
            </a:endParaRPr>
          </a:p>
          <a:p>
            <a:pPr>
              <a:spcBef>
                <a:spcPct val="50000"/>
              </a:spcBef>
            </a:pPr>
            <a:r>
              <a:rPr lang="en-US" sz="1800" b="0">
                <a:solidFill>
                  <a:srgbClr val="000000"/>
                </a:solidFill>
                <a:ea typeface="Times New Roman" pitchFamily="-112" charset="0"/>
                <a:cs typeface="Times New Roman" pitchFamily="-112" charset="0"/>
              </a:rPr>
              <a:t>The accurate position of 3C 273 allowed Maarten Schmidt to locate the optical counterpart of 3C 273 and obtain its optical  spectrum.</a:t>
            </a:r>
          </a:p>
          <a:p>
            <a:pPr>
              <a:spcBef>
                <a:spcPct val="50000"/>
              </a:spcBef>
            </a:pPr>
            <a:r>
              <a:rPr lang="en-US" sz="1800" b="0">
                <a:solidFill>
                  <a:srgbClr val="000000"/>
                </a:solidFill>
                <a:ea typeface="Times New Roman" pitchFamily="-112" charset="0"/>
                <a:cs typeface="Times New Roman" pitchFamily="-112" charset="0"/>
              </a:rPr>
              <a:t>The first breakthrough that lead to the understanding of </a:t>
            </a:r>
            <a:r>
              <a:rPr lang="en-US" sz="1800">
                <a:solidFill>
                  <a:srgbClr val="000000"/>
                </a:solidFill>
                <a:ea typeface="Times New Roman" pitchFamily="-112" charset="0"/>
                <a:cs typeface="Times New Roman" pitchFamily="-112" charset="0"/>
              </a:rPr>
              <a:t>quasars</a:t>
            </a:r>
            <a:r>
              <a:rPr lang="en-US" sz="1800" b="0">
                <a:solidFill>
                  <a:srgbClr val="000000"/>
                </a:solidFill>
                <a:ea typeface="Times New Roman" pitchFamily="-112" charset="0"/>
                <a:cs typeface="Times New Roman" pitchFamily="-112" charset="0"/>
              </a:rPr>
              <a:t> was the realization by Maarten Schmidt that the emission lines detected in 3C 273 were significantly redshifted Balmer lines.</a:t>
            </a:r>
          </a:p>
        </p:txBody>
      </p:sp>
      <p:pic>
        <p:nvPicPr>
          <p:cNvPr id="80901" name="Picture 6"/>
          <p:cNvPicPr>
            <a:picLocks noChangeAspect="1" noChangeArrowheads="1"/>
          </p:cNvPicPr>
          <p:nvPr/>
        </p:nvPicPr>
        <p:blipFill>
          <a:blip r:embed="rId2"/>
          <a:srcRect/>
          <a:stretch>
            <a:fillRect/>
          </a:stretch>
        </p:blipFill>
        <p:spPr bwMode="auto">
          <a:xfrm>
            <a:off x="6181725" y="914400"/>
            <a:ext cx="2124075" cy="3057525"/>
          </a:xfrm>
          <a:prstGeom prst="rect">
            <a:avLst/>
          </a:prstGeom>
          <a:noFill/>
          <a:ln w="9525">
            <a:noFill/>
            <a:miter lim="800000"/>
            <a:headEnd/>
            <a:tailEnd/>
          </a:ln>
        </p:spPr>
      </p:pic>
      <p:pic>
        <p:nvPicPr>
          <p:cNvPr id="80902" name="Picture 7"/>
          <p:cNvPicPr>
            <a:picLocks noChangeAspect="1" noChangeArrowheads="1"/>
          </p:cNvPicPr>
          <p:nvPr/>
        </p:nvPicPr>
        <p:blipFill>
          <a:blip r:embed="rId3"/>
          <a:srcRect/>
          <a:stretch>
            <a:fillRect/>
          </a:stretch>
        </p:blipFill>
        <p:spPr bwMode="auto">
          <a:xfrm>
            <a:off x="4284663" y="3962400"/>
            <a:ext cx="4859337" cy="2524125"/>
          </a:xfrm>
          <a:prstGeom prst="rect">
            <a:avLst/>
          </a:prstGeom>
          <a:noFill/>
          <a:ln w="9525">
            <a:noFill/>
            <a:miter lim="800000"/>
            <a:headEnd/>
            <a:tailEnd/>
          </a:ln>
        </p:spPr>
      </p:pic>
      <p:pic>
        <p:nvPicPr>
          <p:cNvPr id="80903" name="Picture 8"/>
          <p:cNvPicPr>
            <a:picLocks noChangeAspect="1" noChangeArrowheads="1"/>
          </p:cNvPicPr>
          <p:nvPr/>
        </p:nvPicPr>
        <p:blipFill>
          <a:blip r:embed="rId4"/>
          <a:srcRect/>
          <a:stretch>
            <a:fillRect/>
          </a:stretch>
        </p:blipFill>
        <p:spPr bwMode="auto">
          <a:xfrm>
            <a:off x="1676400" y="4495800"/>
            <a:ext cx="1828800" cy="1778000"/>
          </a:xfrm>
          <a:prstGeom prst="rect">
            <a:avLst/>
          </a:prstGeom>
          <a:noFill/>
          <a:ln w="9525">
            <a:noFill/>
            <a:miter lim="800000"/>
            <a:headEnd/>
            <a:tailEnd/>
          </a:ln>
        </p:spPr>
      </p:pic>
      <p:sp>
        <p:nvSpPr>
          <p:cNvPr id="80904" name="Text Box 9"/>
          <p:cNvSpPr txBox="1">
            <a:spLocks noChangeArrowheads="1"/>
          </p:cNvSpPr>
          <p:nvPr/>
        </p:nvSpPr>
        <p:spPr bwMode="auto">
          <a:xfrm>
            <a:off x="2189163" y="6291263"/>
            <a:ext cx="782637" cy="338137"/>
          </a:xfrm>
          <a:prstGeom prst="rect">
            <a:avLst/>
          </a:prstGeom>
          <a:noFill/>
          <a:ln w="12700" cap="sq">
            <a:noFill/>
            <a:miter lim="800000"/>
            <a:headEnd type="none" w="sm" len="sm"/>
            <a:tailEnd type="none" w="sm" len="sm"/>
          </a:ln>
        </p:spPr>
        <p:txBody>
          <a:bodyPr wrap="none">
            <a:prstTxWarp prst="textNoShape">
              <a:avLst/>
            </a:prstTxWarp>
            <a:spAutoFit/>
          </a:bodyPr>
          <a:lstStyle/>
          <a:p>
            <a:r>
              <a:rPr lang="en-US" sz="1600" b="0">
                <a:solidFill>
                  <a:srgbClr val="000000"/>
                </a:solidFill>
                <a:ea typeface="Times New Roman" pitchFamily="-112" charset="0"/>
                <a:cs typeface="Times New Roman" pitchFamily="-112" charset="0"/>
              </a:rPr>
              <a:t>3C 273</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2" name="Rectangle 4"/>
          <p:cNvSpPr>
            <a:spLocks noChangeArrowheads="1"/>
          </p:cNvSpPr>
          <p:nvPr/>
        </p:nvSpPr>
        <p:spPr bwMode="auto">
          <a:xfrm>
            <a:off x="685800" y="304800"/>
            <a:ext cx="7848600" cy="457200"/>
          </a:xfrm>
          <a:prstGeom prst="rect">
            <a:avLst/>
          </a:prstGeom>
          <a:noFill/>
          <a:ln w="12700" cap="sq">
            <a:noFill/>
            <a:miter lim="800000"/>
            <a:headEnd type="none" w="sm" len="sm"/>
            <a:tailEnd type="none" w="sm" len="sm"/>
          </a:ln>
        </p:spPr>
        <p:txBody>
          <a:bodyPr anchor="ctr">
            <a:prstTxWarp prst="textNoShape">
              <a:avLst/>
            </a:prstTxWarp>
          </a:bodyPr>
          <a:lstStyle/>
          <a:p>
            <a:pPr algn="ctr" eaLnBrk="0" hangingPunct="0"/>
            <a:r>
              <a:rPr lang="en-US" sz="2800" b="0"/>
              <a:t>The Discovery of Quasars</a:t>
            </a:r>
            <a:endParaRPr kumimoji="1" lang="en-US" sz="2800" b="0">
              <a:latin typeface="Abadi MT Condensed Extra Bold" pitchFamily="-112" charset="0"/>
            </a:endParaRPr>
          </a:p>
        </p:txBody>
      </p:sp>
      <p:sp>
        <p:nvSpPr>
          <p:cNvPr id="81923" name="TextBox 10"/>
          <p:cNvSpPr txBox="1">
            <a:spLocks noChangeArrowheads="1"/>
          </p:cNvSpPr>
          <p:nvPr/>
        </p:nvSpPr>
        <p:spPr bwMode="auto">
          <a:xfrm>
            <a:off x="6692900" y="6642100"/>
            <a:ext cx="184150" cy="461963"/>
          </a:xfrm>
          <a:prstGeom prst="rect">
            <a:avLst/>
          </a:prstGeom>
          <a:noFill/>
          <a:ln w="9525">
            <a:noFill/>
            <a:miter lim="800000"/>
            <a:headEnd/>
            <a:tailEnd/>
          </a:ln>
        </p:spPr>
        <p:txBody>
          <a:bodyPr wrap="none">
            <a:prstTxWarp prst="textNoShape">
              <a:avLst/>
            </a:prstTxWarp>
            <a:spAutoFit/>
          </a:bodyPr>
          <a:lstStyle/>
          <a:p>
            <a:endParaRPr lang="en-US"/>
          </a:p>
        </p:txBody>
      </p:sp>
      <p:pic>
        <p:nvPicPr>
          <p:cNvPr id="81924" name="Picture 11"/>
          <p:cNvPicPr>
            <a:picLocks noChangeAspect="1"/>
          </p:cNvPicPr>
          <p:nvPr/>
        </p:nvPicPr>
        <p:blipFill>
          <a:blip r:embed="rId2"/>
          <a:srcRect/>
          <a:stretch>
            <a:fillRect/>
          </a:stretch>
        </p:blipFill>
        <p:spPr bwMode="auto">
          <a:xfrm>
            <a:off x="4160838" y="914400"/>
            <a:ext cx="4760912" cy="3657600"/>
          </a:xfrm>
          <a:prstGeom prst="rect">
            <a:avLst/>
          </a:prstGeom>
          <a:noFill/>
          <a:ln w="9525">
            <a:noFill/>
            <a:miter lim="800000"/>
            <a:headEnd/>
            <a:tailEnd/>
          </a:ln>
        </p:spPr>
      </p:pic>
      <p:sp>
        <p:nvSpPr>
          <p:cNvPr id="81925" name="TextBox 12"/>
          <p:cNvSpPr txBox="1">
            <a:spLocks noChangeArrowheads="1"/>
          </p:cNvSpPr>
          <p:nvPr/>
        </p:nvSpPr>
        <p:spPr bwMode="auto">
          <a:xfrm>
            <a:off x="152400" y="990600"/>
            <a:ext cx="4038600" cy="5632450"/>
          </a:xfrm>
          <a:prstGeom prst="rect">
            <a:avLst/>
          </a:prstGeom>
          <a:noFill/>
          <a:ln w="9525">
            <a:noFill/>
            <a:miter lim="800000"/>
            <a:headEnd/>
            <a:tailEnd/>
          </a:ln>
        </p:spPr>
        <p:txBody>
          <a:bodyPr>
            <a:prstTxWarp prst="textNoShape">
              <a:avLst/>
            </a:prstTxWarp>
            <a:spAutoFit/>
          </a:bodyPr>
          <a:lstStyle/>
          <a:p>
            <a:r>
              <a:rPr lang="en-US" b="0">
                <a:solidFill>
                  <a:srgbClr val="000000"/>
                </a:solidFill>
              </a:rPr>
              <a:t>The large distances of quasars was revealed by their redshifts.</a:t>
            </a:r>
          </a:p>
          <a:p>
            <a:endParaRPr lang="en-US" b="0">
              <a:solidFill>
                <a:srgbClr val="000000"/>
              </a:solidFill>
            </a:endParaRPr>
          </a:p>
          <a:p>
            <a:r>
              <a:rPr lang="en-US">
                <a:solidFill>
                  <a:srgbClr val="000000"/>
                </a:solidFill>
              </a:rPr>
              <a:t>Caution:</a:t>
            </a:r>
            <a:r>
              <a:rPr lang="en-US" b="0">
                <a:solidFill>
                  <a:srgbClr val="000000"/>
                </a:solidFill>
              </a:rPr>
              <a:t> When a photon travels from a distant object to us the Universe is expanding during its travel so the distance between the object and us has increased by the time the photon gets to us.</a:t>
            </a:r>
          </a:p>
          <a:p>
            <a:r>
              <a:rPr lang="en-US" b="0">
                <a:solidFill>
                  <a:srgbClr val="000000"/>
                </a:solidFill>
              </a:rPr>
              <a:t>The relationship between redshift and distance depends on the cosmological model assumed for the expansion of the Universe!</a:t>
            </a:r>
          </a:p>
        </p:txBody>
      </p:sp>
      <p:sp>
        <p:nvSpPr>
          <p:cNvPr id="81926" name="TextBox 13"/>
          <p:cNvSpPr txBox="1">
            <a:spLocks noChangeArrowheads="1"/>
          </p:cNvSpPr>
          <p:nvPr/>
        </p:nvSpPr>
        <p:spPr bwMode="auto">
          <a:xfrm>
            <a:off x="4343400" y="4535488"/>
            <a:ext cx="4572000" cy="2246312"/>
          </a:xfrm>
          <a:prstGeom prst="rect">
            <a:avLst/>
          </a:prstGeom>
          <a:noFill/>
          <a:ln w="9525">
            <a:noFill/>
            <a:miter lim="800000"/>
            <a:headEnd/>
            <a:tailEnd/>
          </a:ln>
        </p:spPr>
        <p:txBody>
          <a:bodyPr>
            <a:prstTxWarp prst="textNoShape">
              <a:avLst/>
            </a:prstTxWarp>
            <a:spAutoFit/>
          </a:bodyPr>
          <a:lstStyle/>
          <a:p>
            <a:r>
              <a:rPr lang="en-US" sz="2000" b="0">
                <a:solidFill>
                  <a:srgbClr val="000000"/>
                </a:solidFill>
              </a:rPr>
              <a:t>Maarten Schmidt from Caltech first realized that the emissions lines in 3C 273 were significantly redshifted Balmer lines. </a:t>
            </a:r>
          </a:p>
          <a:p>
            <a:endParaRPr lang="en-US" sz="2000" b="0">
              <a:solidFill>
                <a:srgbClr val="000000"/>
              </a:solidFill>
            </a:endParaRPr>
          </a:p>
          <a:p>
            <a:r>
              <a:rPr lang="en-US" sz="2000" b="0">
                <a:solidFill>
                  <a:srgbClr val="000000"/>
                </a:solidFill>
              </a:rPr>
              <a:t>Schmidt determined that 3C 273 has a </a:t>
            </a:r>
          </a:p>
          <a:p>
            <a:r>
              <a:rPr lang="en-US" sz="2000" b="0">
                <a:solidFill>
                  <a:srgbClr val="000000"/>
                </a:solidFill>
              </a:rPr>
              <a:t>redshift of </a:t>
            </a:r>
            <a:r>
              <a:rPr lang="en-US" sz="2000" b="0" i="1">
                <a:solidFill>
                  <a:srgbClr val="000000"/>
                </a:solidFill>
              </a:rPr>
              <a:t>z</a:t>
            </a:r>
            <a:r>
              <a:rPr lang="en-US" sz="2000" b="0">
                <a:solidFill>
                  <a:srgbClr val="000000"/>
                </a:solidFill>
              </a:rPr>
              <a:t> = 0.158 which corresponds to a comoving distance of ~ 2 ×10</a:t>
            </a:r>
            <a:r>
              <a:rPr lang="en-US" sz="2000" b="0" baseline="30000">
                <a:solidFill>
                  <a:srgbClr val="000000"/>
                </a:solidFill>
              </a:rPr>
              <a:t>9</a:t>
            </a:r>
            <a:r>
              <a:rPr lang="en-US" sz="2000" b="0">
                <a:solidFill>
                  <a:srgbClr val="000000"/>
                </a:solidFill>
              </a:rPr>
              <a:t> ly.</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946" name="Rectangle 4"/>
          <p:cNvSpPr>
            <a:spLocks noChangeArrowheads="1"/>
          </p:cNvSpPr>
          <p:nvPr/>
        </p:nvSpPr>
        <p:spPr bwMode="auto">
          <a:xfrm>
            <a:off x="685800" y="304800"/>
            <a:ext cx="7848600" cy="457200"/>
          </a:xfrm>
          <a:prstGeom prst="rect">
            <a:avLst/>
          </a:prstGeom>
          <a:noFill/>
          <a:ln w="12700" cap="sq">
            <a:noFill/>
            <a:miter lim="800000"/>
            <a:headEnd type="none" w="sm" len="sm"/>
            <a:tailEnd type="none" w="sm" len="sm"/>
          </a:ln>
        </p:spPr>
        <p:txBody>
          <a:bodyPr anchor="ctr">
            <a:prstTxWarp prst="textNoShape">
              <a:avLst/>
            </a:prstTxWarp>
          </a:bodyPr>
          <a:lstStyle/>
          <a:p>
            <a:pPr algn="ctr" eaLnBrk="0" hangingPunct="0"/>
            <a:r>
              <a:rPr lang="en-US" sz="2800" b="0"/>
              <a:t>The Discovery of Quasars</a:t>
            </a:r>
            <a:endParaRPr kumimoji="1" lang="en-US" sz="2800" b="0">
              <a:latin typeface="Abadi MT Condensed Extra Bold" pitchFamily="-112" charset="0"/>
            </a:endParaRPr>
          </a:p>
        </p:txBody>
      </p:sp>
      <p:sp>
        <p:nvSpPr>
          <p:cNvPr id="82947" name="TextBox 10"/>
          <p:cNvSpPr txBox="1">
            <a:spLocks noChangeArrowheads="1"/>
          </p:cNvSpPr>
          <p:nvPr/>
        </p:nvSpPr>
        <p:spPr bwMode="auto">
          <a:xfrm>
            <a:off x="6692900" y="6642100"/>
            <a:ext cx="184150" cy="461963"/>
          </a:xfrm>
          <a:prstGeom prst="rect">
            <a:avLst/>
          </a:prstGeom>
          <a:noFill/>
          <a:ln w="9525">
            <a:noFill/>
            <a:miter lim="800000"/>
            <a:headEnd/>
            <a:tailEnd/>
          </a:ln>
        </p:spPr>
        <p:txBody>
          <a:bodyPr wrap="none">
            <a:prstTxWarp prst="textNoShape">
              <a:avLst/>
            </a:prstTxWarp>
            <a:spAutoFit/>
          </a:bodyPr>
          <a:lstStyle/>
          <a:p>
            <a:endParaRPr lang="en-US"/>
          </a:p>
        </p:txBody>
      </p:sp>
      <p:sp>
        <p:nvSpPr>
          <p:cNvPr id="82948" name="TextBox 6"/>
          <p:cNvSpPr txBox="1">
            <a:spLocks noChangeArrowheads="1"/>
          </p:cNvSpPr>
          <p:nvPr/>
        </p:nvSpPr>
        <p:spPr bwMode="auto">
          <a:xfrm>
            <a:off x="609600" y="990600"/>
            <a:ext cx="4114800" cy="5078413"/>
          </a:xfrm>
          <a:prstGeom prst="rect">
            <a:avLst/>
          </a:prstGeom>
          <a:noFill/>
          <a:ln w="9525">
            <a:noFill/>
            <a:miter lim="800000"/>
            <a:headEnd/>
            <a:tailEnd/>
          </a:ln>
        </p:spPr>
        <p:txBody>
          <a:bodyPr>
            <a:prstTxWarp prst="textNoShape">
              <a:avLst/>
            </a:prstTxWarp>
            <a:spAutoFit/>
          </a:bodyPr>
          <a:lstStyle/>
          <a:p>
            <a:r>
              <a:rPr lang="en-US" sz="2000" b="0">
                <a:solidFill>
                  <a:srgbClr val="000000"/>
                </a:solidFill>
              </a:rPr>
              <a:t>Quasars are more luminous versions of Seyfert galaxies. HST observations found that quasars reside in galaxies.</a:t>
            </a:r>
          </a:p>
          <a:p>
            <a:endParaRPr lang="en-US" sz="2000" b="0">
              <a:solidFill>
                <a:srgbClr val="000000"/>
              </a:solidFill>
            </a:endParaRPr>
          </a:p>
          <a:p>
            <a:r>
              <a:rPr lang="en-US" sz="2000" b="0">
                <a:solidFill>
                  <a:srgbClr val="000000"/>
                </a:solidFill>
              </a:rPr>
              <a:t>About 10% of quasars are </a:t>
            </a:r>
            <a:r>
              <a:rPr lang="en-US" sz="2000">
                <a:solidFill>
                  <a:srgbClr val="000000"/>
                </a:solidFill>
              </a:rPr>
              <a:t>radio loud </a:t>
            </a:r>
            <a:r>
              <a:rPr lang="en-US" sz="2000" b="0">
                <a:solidFill>
                  <a:srgbClr val="000000"/>
                </a:solidFill>
              </a:rPr>
              <a:t>and ~90% </a:t>
            </a:r>
            <a:r>
              <a:rPr lang="en-US" sz="2000">
                <a:solidFill>
                  <a:srgbClr val="000000"/>
                </a:solidFill>
              </a:rPr>
              <a:t>radio quiet</a:t>
            </a:r>
            <a:r>
              <a:rPr lang="en-US" sz="2000" b="0">
                <a:solidFill>
                  <a:srgbClr val="000000"/>
                </a:solidFill>
              </a:rPr>
              <a:t>. </a:t>
            </a:r>
          </a:p>
          <a:p>
            <a:endParaRPr lang="en-US" sz="2000" b="0">
              <a:solidFill>
                <a:srgbClr val="000000"/>
              </a:solidFill>
            </a:endParaRPr>
          </a:p>
          <a:p>
            <a:r>
              <a:rPr lang="en-US" sz="2000" b="0">
                <a:solidFill>
                  <a:srgbClr val="000000"/>
                </a:solidFill>
              </a:rPr>
              <a:t>Quasar luminosities are calculated from distances inferred from redshifts, the apparent brightnesses and using the inverse square law.</a:t>
            </a:r>
          </a:p>
          <a:p>
            <a:endParaRPr lang="en-US" sz="2000" b="0">
              <a:solidFill>
                <a:srgbClr val="000000"/>
              </a:solidFill>
            </a:endParaRPr>
          </a:p>
          <a:p>
            <a:r>
              <a:rPr lang="en-US" sz="2000" b="0">
                <a:solidFill>
                  <a:srgbClr val="000000"/>
                </a:solidFill>
              </a:rPr>
              <a:t>The average luminosity of 3C 273 is about 10</a:t>
            </a:r>
            <a:r>
              <a:rPr lang="en-US" sz="2000" b="0" baseline="30000">
                <a:solidFill>
                  <a:srgbClr val="000000"/>
                </a:solidFill>
              </a:rPr>
              <a:t>40</a:t>
            </a:r>
            <a:r>
              <a:rPr lang="en-US" sz="2000" b="0">
                <a:solidFill>
                  <a:srgbClr val="000000"/>
                </a:solidFill>
              </a:rPr>
              <a:t> watts (L</a:t>
            </a:r>
            <a:r>
              <a:rPr lang="en-US" sz="2000" b="0" baseline="-25000">
                <a:solidFill>
                  <a:srgbClr val="000000"/>
                </a:solidFill>
                <a:latin typeface="Wingdings" pitchFamily="-112" charset="2"/>
                <a:ea typeface="Wingdings" pitchFamily="-112" charset="2"/>
                <a:cs typeface="Wingdings" pitchFamily="-112" charset="2"/>
              </a:rPr>
              <a:t></a:t>
            </a:r>
            <a:r>
              <a:rPr lang="en-US" sz="2000" b="0">
                <a:solidFill>
                  <a:srgbClr val="000000"/>
                </a:solidFill>
              </a:rPr>
              <a:t>~3.9×10</a:t>
            </a:r>
            <a:r>
              <a:rPr lang="en-US" sz="2000" b="0" baseline="30000">
                <a:solidFill>
                  <a:srgbClr val="000000"/>
                </a:solidFill>
              </a:rPr>
              <a:t>26</a:t>
            </a:r>
            <a:r>
              <a:rPr lang="en-US" sz="2000" b="0">
                <a:solidFill>
                  <a:srgbClr val="000000"/>
                </a:solidFill>
              </a:rPr>
              <a:t> watts and L</a:t>
            </a:r>
            <a:r>
              <a:rPr lang="en-US" sz="2000" b="0" baseline="-25000">
                <a:solidFill>
                  <a:srgbClr val="000000"/>
                </a:solidFill>
              </a:rPr>
              <a:t>Milky Way </a:t>
            </a:r>
            <a:r>
              <a:rPr lang="en-US" sz="2000" b="0">
                <a:solidFill>
                  <a:srgbClr val="000000"/>
                </a:solidFill>
              </a:rPr>
              <a:t>~ 10</a:t>
            </a:r>
            <a:r>
              <a:rPr lang="en-US" sz="2000" b="0" baseline="30000">
                <a:solidFill>
                  <a:srgbClr val="000000"/>
                </a:solidFill>
              </a:rPr>
              <a:t>37</a:t>
            </a:r>
            <a:r>
              <a:rPr lang="en-US" sz="2000" b="0">
                <a:solidFill>
                  <a:srgbClr val="000000"/>
                </a:solidFill>
              </a:rPr>
              <a:t> watts)</a:t>
            </a:r>
          </a:p>
          <a:p>
            <a:endParaRPr lang="en-US" b="0">
              <a:solidFill>
                <a:srgbClr val="000000"/>
              </a:solidFill>
            </a:endParaRPr>
          </a:p>
        </p:txBody>
      </p:sp>
      <p:pic>
        <p:nvPicPr>
          <p:cNvPr id="82949" name="Picture 6"/>
          <p:cNvPicPr>
            <a:picLocks noChangeAspect="1" noChangeArrowheads="1"/>
          </p:cNvPicPr>
          <p:nvPr/>
        </p:nvPicPr>
        <p:blipFill>
          <a:blip r:embed="rId2"/>
          <a:srcRect/>
          <a:stretch>
            <a:fillRect/>
          </a:stretch>
        </p:blipFill>
        <p:spPr bwMode="auto">
          <a:xfrm>
            <a:off x="4881563" y="1090613"/>
            <a:ext cx="4110037" cy="3252787"/>
          </a:xfrm>
          <a:prstGeom prst="rect">
            <a:avLst/>
          </a:prstGeom>
          <a:noFill/>
          <a:ln w="9525">
            <a:noFill/>
            <a:miter lim="800000"/>
            <a:headEnd/>
            <a:tailEnd/>
          </a:ln>
        </p:spPr>
      </p:pic>
      <p:sp>
        <p:nvSpPr>
          <p:cNvPr id="82950" name="TextBox 8"/>
          <p:cNvSpPr txBox="1">
            <a:spLocks noChangeArrowheads="1"/>
          </p:cNvSpPr>
          <p:nvPr/>
        </p:nvSpPr>
        <p:spPr bwMode="auto">
          <a:xfrm>
            <a:off x="4800600" y="4572000"/>
            <a:ext cx="4191000" cy="1938338"/>
          </a:xfrm>
          <a:prstGeom prst="rect">
            <a:avLst/>
          </a:prstGeom>
          <a:noFill/>
          <a:ln w="9525">
            <a:noFill/>
            <a:miter lim="800000"/>
            <a:headEnd/>
            <a:tailEnd/>
          </a:ln>
        </p:spPr>
        <p:txBody>
          <a:bodyPr>
            <a:prstTxWarp prst="textNoShape">
              <a:avLst/>
            </a:prstTxWarp>
            <a:spAutoFit/>
          </a:bodyPr>
          <a:lstStyle/>
          <a:p>
            <a:r>
              <a:rPr lang="en-US" sz="2000" b="0">
                <a:solidFill>
                  <a:srgbClr val="000000"/>
                </a:solidFill>
              </a:rPr>
              <a:t>Most </a:t>
            </a:r>
            <a:r>
              <a:rPr lang="en-US" sz="2000">
                <a:solidFill>
                  <a:srgbClr val="000000"/>
                </a:solidFill>
              </a:rPr>
              <a:t>radio-loud quasars </a:t>
            </a:r>
            <a:r>
              <a:rPr lang="en-US" sz="2000" b="0">
                <a:solidFill>
                  <a:srgbClr val="000000"/>
                </a:solidFill>
              </a:rPr>
              <a:t>reside in the centers of </a:t>
            </a:r>
            <a:r>
              <a:rPr lang="en-US" sz="2000">
                <a:solidFill>
                  <a:srgbClr val="000000"/>
                </a:solidFill>
              </a:rPr>
              <a:t>elliptical galaxies</a:t>
            </a:r>
            <a:r>
              <a:rPr lang="en-US" sz="2000" b="0">
                <a:solidFill>
                  <a:srgbClr val="000000"/>
                </a:solidFill>
              </a:rPr>
              <a:t>. Nearby (z &lt; 0.2) radio-quiet quasars reside mostly in spiral galaxies and distant (z &gt; 0.2) radio-quiet quasars reside in either spiral or elliptical galaxies.</a:t>
            </a: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970" name="Rectangle 4"/>
          <p:cNvSpPr>
            <a:spLocks noChangeArrowheads="1"/>
          </p:cNvSpPr>
          <p:nvPr/>
        </p:nvSpPr>
        <p:spPr bwMode="auto">
          <a:xfrm>
            <a:off x="685800" y="304800"/>
            <a:ext cx="7848600" cy="457200"/>
          </a:xfrm>
          <a:prstGeom prst="rect">
            <a:avLst/>
          </a:prstGeom>
          <a:noFill/>
          <a:ln w="12700" cap="sq">
            <a:noFill/>
            <a:miter lim="800000"/>
            <a:headEnd type="none" w="sm" len="sm"/>
            <a:tailEnd type="none" w="sm" len="sm"/>
          </a:ln>
        </p:spPr>
        <p:txBody>
          <a:bodyPr anchor="ctr">
            <a:prstTxWarp prst="textNoShape">
              <a:avLst/>
            </a:prstTxWarp>
          </a:bodyPr>
          <a:lstStyle/>
          <a:p>
            <a:pPr algn="ctr" eaLnBrk="0" hangingPunct="0"/>
            <a:r>
              <a:rPr lang="en-US" sz="2800" b="0"/>
              <a:t>Evolution of Quasars</a:t>
            </a:r>
            <a:endParaRPr kumimoji="1" lang="en-US" sz="2800" b="0">
              <a:latin typeface="Abadi MT Condensed Extra Bold" pitchFamily="-112" charset="0"/>
            </a:endParaRPr>
          </a:p>
        </p:txBody>
      </p:sp>
      <p:sp>
        <p:nvSpPr>
          <p:cNvPr id="83971" name="TextBox 10"/>
          <p:cNvSpPr txBox="1">
            <a:spLocks noChangeArrowheads="1"/>
          </p:cNvSpPr>
          <p:nvPr/>
        </p:nvSpPr>
        <p:spPr bwMode="auto">
          <a:xfrm>
            <a:off x="6692900" y="6642100"/>
            <a:ext cx="184150" cy="461963"/>
          </a:xfrm>
          <a:prstGeom prst="rect">
            <a:avLst/>
          </a:prstGeom>
          <a:noFill/>
          <a:ln w="9525">
            <a:noFill/>
            <a:miter lim="800000"/>
            <a:headEnd/>
            <a:tailEnd/>
          </a:ln>
        </p:spPr>
        <p:txBody>
          <a:bodyPr wrap="none">
            <a:prstTxWarp prst="textNoShape">
              <a:avLst/>
            </a:prstTxWarp>
            <a:spAutoFit/>
          </a:bodyPr>
          <a:lstStyle/>
          <a:p>
            <a:endParaRPr lang="en-US"/>
          </a:p>
        </p:txBody>
      </p:sp>
      <p:pic>
        <p:nvPicPr>
          <p:cNvPr id="83972" name="Picture 9"/>
          <p:cNvPicPr>
            <a:picLocks noChangeAspect="1"/>
          </p:cNvPicPr>
          <p:nvPr/>
        </p:nvPicPr>
        <p:blipFill>
          <a:blip r:embed="rId2"/>
          <a:srcRect/>
          <a:stretch>
            <a:fillRect/>
          </a:stretch>
        </p:blipFill>
        <p:spPr bwMode="auto">
          <a:xfrm>
            <a:off x="1752600" y="850900"/>
            <a:ext cx="5613400" cy="4711700"/>
          </a:xfrm>
          <a:prstGeom prst="rect">
            <a:avLst/>
          </a:prstGeom>
          <a:noFill/>
          <a:ln w="9525">
            <a:noFill/>
            <a:miter lim="800000"/>
            <a:headEnd/>
            <a:tailEnd/>
          </a:ln>
        </p:spPr>
      </p:pic>
      <p:sp>
        <p:nvSpPr>
          <p:cNvPr id="83973" name="TextBox 11"/>
          <p:cNvSpPr txBox="1">
            <a:spLocks noChangeArrowheads="1"/>
          </p:cNvSpPr>
          <p:nvPr/>
        </p:nvSpPr>
        <p:spPr bwMode="auto">
          <a:xfrm>
            <a:off x="457200" y="5715000"/>
            <a:ext cx="8534400" cy="1016000"/>
          </a:xfrm>
          <a:prstGeom prst="rect">
            <a:avLst/>
          </a:prstGeom>
          <a:noFill/>
          <a:ln w="9525">
            <a:noFill/>
            <a:miter lim="800000"/>
            <a:headEnd/>
            <a:tailEnd/>
          </a:ln>
        </p:spPr>
        <p:txBody>
          <a:bodyPr>
            <a:prstTxWarp prst="textNoShape">
              <a:avLst/>
            </a:prstTxWarp>
            <a:spAutoFit/>
          </a:bodyPr>
          <a:lstStyle/>
          <a:p>
            <a:r>
              <a:rPr lang="en-US" sz="2000" b="0">
                <a:solidFill>
                  <a:srgbClr val="000000"/>
                </a:solidFill>
              </a:rPr>
              <a:t>There are no quasars nearby. The nearest quasar known is ~ 800 million ly away. The number density of quasars peaked around redshift of 3-4 corresponding to a look back time of about 10 billion years.</a:t>
            </a: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994" name="Rectangle 4"/>
          <p:cNvSpPr>
            <a:spLocks noChangeArrowheads="1"/>
          </p:cNvSpPr>
          <p:nvPr/>
        </p:nvSpPr>
        <p:spPr bwMode="auto">
          <a:xfrm>
            <a:off x="685800" y="304800"/>
            <a:ext cx="7848600" cy="457200"/>
          </a:xfrm>
          <a:prstGeom prst="rect">
            <a:avLst/>
          </a:prstGeom>
          <a:noFill/>
          <a:ln w="12700" cap="sq">
            <a:noFill/>
            <a:miter lim="800000"/>
            <a:headEnd type="none" w="sm" len="sm"/>
            <a:tailEnd type="none" w="sm" len="sm"/>
          </a:ln>
        </p:spPr>
        <p:txBody>
          <a:bodyPr anchor="ctr">
            <a:prstTxWarp prst="textNoShape">
              <a:avLst/>
            </a:prstTxWarp>
          </a:bodyPr>
          <a:lstStyle/>
          <a:p>
            <a:pPr algn="ctr" eaLnBrk="0" hangingPunct="0"/>
            <a:r>
              <a:rPr lang="en-US" sz="2800" b="0"/>
              <a:t>Radio Galaxies</a:t>
            </a:r>
            <a:endParaRPr kumimoji="1" lang="en-US" sz="2800" b="0">
              <a:latin typeface="Abadi MT Condensed Extra Bold" pitchFamily="-112" charset="0"/>
            </a:endParaRPr>
          </a:p>
        </p:txBody>
      </p:sp>
      <p:sp>
        <p:nvSpPr>
          <p:cNvPr id="84995" name="TextBox 10"/>
          <p:cNvSpPr txBox="1">
            <a:spLocks noChangeArrowheads="1"/>
          </p:cNvSpPr>
          <p:nvPr/>
        </p:nvSpPr>
        <p:spPr bwMode="auto">
          <a:xfrm>
            <a:off x="6692900" y="6642100"/>
            <a:ext cx="184150" cy="461963"/>
          </a:xfrm>
          <a:prstGeom prst="rect">
            <a:avLst/>
          </a:prstGeom>
          <a:noFill/>
          <a:ln w="9525">
            <a:noFill/>
            <a:miter lim="800000"/>
            <a:headEnd/>
            <a:tailEnd/>
          </a:ln>
        </p:spPr>
        <p:txBody>
          <a:bodyPr wrap="none">
            <a:prstTxWarp prst="textNoShape">
              <a:avLst/>
            </a:prstTxWarp>
            <a:spAutoFit/>
          </a:bodyPr>
          <a:lstStyle/>
          <a:p>
            <a:endParaRPr lang="en-US"/>
          </a:p>
        </p:txBody>
      </p:sp>
      <p:pic>
        <p:nvPicPr>
          <p:cNvPr id="84996" name="Picture 5"/>
          <p:cNvPicPr>
            <a:picLocks noChangeAspect="1"/>
          </p:cNvPicPr>
          <p:nvPr/>
        </p:nvPicPr>
        <p:blipFill>
          <a:blip r:embed="rId2"/>
          <a:srcRect/>
          <a:stretch>
            <a:fillRect/>
          </a:stretch>
        </p:blipFill>
        <p:spPr bwMode="auto">
          <a:xfrm>
            <a:off x="1066800" y="946150"/>
            <a:ext cx="7331075" cy="3549650"/>
          </a:xfrm>
          <a:prstGeom prst="rect">
            <a:avLst/>
          </a:prstGeom>
          <a:noFill/>
          <a:ln w="9525">
            <a:noFill/>
            <a:miter lim="800000"/>
            <a:headEnd/>
            <a:tailEnd/>
          </a:ln>
        </p:spPr>
      </p:pic>
      <p:sp>
        <p:nvSpPr>
          <p:cNvPr id="84997" name="TextBox 6"/>
          <p:cNvSpPr txBox="1">
            <a:spLocks noChangeArrowheads="1"/>
          </p:cNvSpPr>
          <p:nvPr/>
        </p:nvSpPr>
        <p:spPr bwMode="auto">
          <a:xfrm>
            <a:off x="228600" y="4724400"/>
            <a:ext cx="8686800" cy="1938338"/>
          </a:xfrm>
          <a:prstGeom prst="rect">
            <a:avLst/>
          </a:prstGeom>
          <a:noFill/>
          <a:ln w="9525">
            <a:noFill/>
            <a:miter lim="800000"/>
            <a:headEnd/>
            <a:tailEnd/>
          </a:ln>
        </p:spPr>
        <p:txBody>
          <a:bodyPr>
            <a:prstTxWarp prst="textNoShape">
              <a:avLst/>
            </a:prstTxWarp>
            <a:spAutoFit/>
          </a:bodyPr>
          <a:lstStyle/>
          <a:p>
            <a:r>
              <a:rPr lang="en-US" b="0">
                <a:solidFill>
                  <a:srgbClr val="000000"/>
                </a:solidFill>
              </a:rPr>
              <a:t>Certain galaxies (especially elliptical ones) have strong radio sources in their centers and resemble dim radio-loud quasars. Such galaxies that emit large amounts of radio waves are called </a:t>
            </a:r>
            <a:r>
              <a:rPr lang="en-US">
                <a:solidFill>
                  <a:srgbClr val="000000"/>
                </a:solidFill>
              </a:rPr>
              <a:t>radio galaxies. </a:t>
            </a:r>
            <a:r>
              <a:rPr lang="en-US" b="0">
                <a:solidFill>
                  <a:srgbClr val="000000"/>
                </a:solidFill>
              </a:rPr>
              <a:t>In the center of elliptical galaxy M87 lies a strong compact radio (~ 7 ly) source. A jet extends outwards some 1000 ly. </a:t>
            </a: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6018" name="TextBox 10"/>
          <p:cNvSpPr txBox="1">
            <a:spLocks noChangeArrowheads="1"/>
          </p:cNvSpPr>
          <p:nvPr/>
        </p:nvSpPr>
        <p:spPr bwMode="auto">
          <a:xfrm>
            <a:off x="6692900" y="6642100"/>
            <a:ext cx="184150" cy="461963"/>
          </a:xfrm>
          <a:prstGeom prst="rect">
            <a:avLst/>
          </a:prstGeom>
          <a:noFill/>
          <a:ln w="9525">
            <a:noFill/>
            <a:miter lim="800000"/>
            <a:headEnd/>
            <a:tailEnd/>
          </a:ln>
        </p:spPr>
        <p:txBody>
          <a:bodyPr wrap="none">
            <a:prstTxWarp prst="textNoShape">
              <a:avLst/>
            </a:prstTxWarp>
            <a:spAutoFit/>
          </a:bodyPr>
          <a:lstStyle/>
          <a:p>
            <a:endParaRPr lang="en-US"/>
          </a:p>
        </p:txBody>
      </p:sp>
      <p:sp>
        <p:nvSpPr>
          <p:cNvPr id="86019" name="Rectangle 2"/>
          <p:cNvSpPr>
            <a:spLocks noChangeArrowheads="1"/>
          </p:cNvSpPr>
          <p:nvPr/>
        </p:nvSpPr>
        <p:spPr bwMode="auto">
          <a:xfrm>
            <a:off x="762000" y="304800"/>
            <a:ext cx="7848600" cy="457200"/>
          </a:xfrm>
          <a:prstGeom prst="rect">
            <a:avLst/>
          </a:prstGeom>
          <a:noFill/>
          <a:ln w="12700" cap="sq">
            <a:noFill/>
            <a:miter lim="800000"/>
            <a:headEnd type="none" w="sm" len="sm"/>
            <a:tailEnd type="none" w="sm" len="sm"/>
          </a:ln>
        </p:spPr>
        <p:txBody>
          <a:bodyPr anchor="ctr">
            <a:prstTxWarp prst="textNoShape">
              <a:avLst/>
            </a:prstTxWarp>
          </a:bodyPr>
          <a:lstStyle/>
          <a:p>
            <a:pPr algn="ctr" eaLnBrk="0" hangingPunct="0"/>
            <a:r>
              <a:rPr lang="en-US" sz="2800" b="0">
                <a:solidFill>
                  <a:schemeClr val="bg2"/>
                </a:solidFill>
              </a:rPr>
              <a:t>Jets and Radio Lobes in Radio Galaxies</a:t>
            </a:r>
            <a:endParaRPr kumimoji="1" lang="en-US" sz="2800" b="0">
              <a:solidFill>
                <a:schemeClr val="bg2"/>
              </a:solidFill>
              <a:latin typeface="Abadi MT Condensed Extra Bold" pitchFamily="-112" charset="0"/>
            </a:endParaRPr>
          </a:p>
        </p:txBody>
      </p:sp>
      <p:pic>
        <p:nvPicPr>
          <p:cNvPr id="86020" name="Picture 8"/>
          <p:cNvPicPr>
            <a:picLocks noChangeAspect="1"/>
          </p:cNvPicPr>
          <p:nvPr/>
        </p:nvPicPr>
        <p:blipFill>
          <a:blip r:embed="rId2"/>
          <a:srcRect/>
          <a:stretch>
            <a:fillRect/>
          </a:stretch>
        </p:blipFill>
        <p:spPr bwMode="auto">
          <a:xfrm>
            <a:off x="327025" y="914400"/>
            <a:ext cx="8588375" cy="2819400"/>
          </a:xfrm>
          <a:prstGeom prst="rect">
            <a:avLst/>
          </a:prstGeom>
          <a:noFill/>
          <a:ln w="9525">
            <a:noFill/>
            <a:miter lim="800000"/>
            <a:headEnd/>
            <a:tailEnd/>
          </a:ln>
        </p:spPr>
      </p:pic>
      <p:sp>
        <p:nvSpPr>
          <p:cNvPr id="86021" name="TextBox 9"/>
          <p:cNvSpPr txBox="1">
            <a:spLocks noChangeArrowheads="1"/>
          </p:cNvSpPr>
          <p:nvPr/>
        </p:nvSpPr>
        <p:spPr bwMode="auto">
          <a:xfrm>
            <a:off x="457200" y="3733800"/>
            <a:ext cx="8382000" cy="2554288"/>
          </a:xfrm>
          <a:prstGeom prst="rect">
            <a:avLst/>
          </a:prstGeom>
          <a:noFill/>
          <a:ln w="9525">
            <a:noFill/>
            <a:miter lim="800000"/>
            <a:headEnd/>
            <a:tailEnd/>
          </a:ln>
        </p:spPr>
        <p:txBody>
          <a:bodyPr>
            <a:prstTxWarp prst="textNoShape">
              <a:avLst/>
            </a:prstTxWarp>
            <a:spAutoFit/>
          </a:bodyPr>
          <a:lstStyle/>
          <a:p>
            <a:r>
              <a:rPr lang="en-US" sz="2000" b="0">
                <a:solidFill>
                  <a:srgbClr val="000000"/>
                </a:solidFill>
              </a:rPr>
              <a:t>Images of Centaurus A. </a:t>
            </a:r>
            <a:r>
              <a:rPr lang="en-US" sz="2000">
                <a:solidFill>
                  <a:srgbClr val="000000"/>
                </a:solidFill>
              </a:rPr>
              <a:t>Jets of charged particles </a:t>
            </a:r>
            <a:r>
              <a:rPr lang="en-US" sz="2000" b="0">
                <a:solidFill>
                  <a:srgbClr val="000000"/>
                </a:solidFill>
              </a:rPr>
              <a:t>are often ejected from the centers of radio galaxies. When these jets collide with dense clouds in the intergalactic medium they convert their kinetic energy into electromagnetic radiation that appears as bright </a:t>
            </a:r>
            <a:r>
              <a:rPr lang="en-US" sz="2000">
                <a:solidFill>
                  <a:srgbClr val="000000"/>
                </a:solidFill>
              </a:rPr>
              <a:t>lobes</a:t>
            </a:r>
            <a:r>
              <a:rPr lang="en-US" sz="2000" b="0">
                <a:solidFill>
                  <a:srgbClr val="000000"/>
                </a:solidFill>
              </a:rPr>
              <a:t> on either side of the galaxy.</a:t>
            </a:r>
          </a:p>
          <a:p>
            <a:endParaRPr lang="en-US" sz="2000" b="0">
              <a:solidFill>
                <a:srgbClr val="000000"/>
              </a:solidFill>
            </a:endParaRPr>
          </a:p>
          <a:p>
            <a:r>
              <a:rPr lang="en-US" sz="2000" b="0">
                <a:solidFill>
                  <a:srgbClr val="000000"/>
                </a:solidFill>
              </a:rPr>
              <a:t>The emission from the jets and lobes is partially polarized supporting the model of relativistic charged particles being accelerated in these jets. The distance between the lobes can be &gt;10 times larger than the size of the galaxy.</a:t>
            </a: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87043" name="Rectangle 13"/>
          <p:cNvSpPr>
            <a:spLocks noGrp="1" noChangeArrowheads="1"/>
          </p:cNvSpPr>
          <p:nvPr>
            <p:ph type="body" idx="1"/>
          </p:nvPr>
        </p:nvSpPr>
        <p:spPr>
          <a:xfrm>
            <a:off x="365125" y="4564063"/>
            <a:ext cx="8229600" cy="1684337"/>
          </a:xfrm>
        </p:spPr>
        <p:txBody>
          <a:bodyPr/>
          <a:lstStyle/>
          <a:p>
            <a:pPr eaLnBrk="1" hangingPunct="1">
              <a:lnSpc>
                <a:spcPct val="90000"/>
              </a:lnSpc>
            </a:pPr>
            <a:r>
              <a:rPr lang="en-US" b="1" i="1">
                <a:ea typeface="ＭＳ Ｐゴシック" pitchFamily="-112" charset="-128"/>
                <a:cs typeface="ＭＳ Ｐゴシック" pitchFamily="-112" charset="-128"/>
              </a:rPr>
              <a:t>Radio galaxies</a:t>
            </a:r>
            <a:r>
              <a:rPr lang="en-US">
                <a:ea typeface="ＭＳ Ｐゴシック" pitchFamily="-112" charset="-128"/>
                <a:cs typeface="ＭＳ Ｐゴシック" pitchFamily="-112" charset="-128"/>
              </a:rPr>
              <a:t> contain active nuclei shooting out vast jets of plasma that emits radio waves coming from electrons that move at near light speed.</a:t>
            </a:r>
          </a:p>
        </p:txBody>
      </p:sp>
      <p:pic>
        <p:nvPicPr>
          <p:cNvPr id="87044" name="Picture 14" descr="21_16_Figure"/>
          <p:cNvPicPr>
            <a:picLocks noChangeAspect="1" noChangeArrowheads="1"/>
          </p:cNvPicPr>
          <p:nvPr/>
        </p:nvPicPr>
        <p:blipFill>
          <a:blip r:embed="rId3"/>
          <a:srcRect b="4634"/>
          <a:stretch>
            <a:fillRect/>
          </a:stretch>
        </p:blipFill>
        <p:spPr bwMode="auto">
          <a:xfrm>
            <a:off x="269875" y="334963"/>
            <a:ext cx="8602663" cy="4017962"/>
          </a:xfrm>
          <a:prstGeom prst="rect">
            <a:avLst/>
          </a:prstGeom>
          <a:noFill/>
          <a:ln w="9525">
            <a:noFill/>
            <a:miter lim="800000"/>
            <a:headEnd/>
            <a:tailEnd/>
          </a:ln>
        </p:spPr>
      </p:pic>
    </p:spTree>
  </p:cSld>
  <p:clrMapOvr>
    <a:masterClrMapping/>
  </p:clrMapOvr>
  <p:transition>
    <p:sndAc>
      <p:endSnd/>
    </p:sndAc>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89091" name="Picture 10" descr="21_17_FigureB"/>
          <p:cNvPicPr>
            <a:picLocks noChangeAspect="1" noChangeArrowheads="1"/>
          </p:cNvPicPr>
          <p:nvPr/>
        </p:nvPicPr>
        <p:blipFill>
          <a:blip r:embed="rId3"/>
          <a:srcRect b="12878"/>
          <a:stretch>
            <a:fillRect/>
          </a:stretch>
        </p:blipFill>
        <p:spPr bwMode="auto">
          <a:xfrm>
            <a:off x="838200" y="515938"/>
            <a:ext cx="7467600" cy="4394200"/>
          </a:xfrm>
          <a:prstGeom prst="rect">
            <a:avLst/>
          </a:prstGeom>
          <a:noFill/>
          <a:ln w="9525">
            <a:noFill/>
            <a:miter lim="800000"/>
            <a:headEnd/>
            <a:tailEnd/>
          </a:ln>
        </p:spPr>
      </p:pic>
      <p:sp>
        <p:nvSpPr>
          <p:cNvPr id="89092" name="Text Box 2"/>
          <p:cNvSpPr txBox="1">
            <a:spLocks noChangeArrowheads="1"/>
          </p:cNvSpPr>
          <p:nvPr/>
        </p:nvSpPr>
        <p:spPr bwMode="auto">
          <a:xfrm>
            <a:off x="152400" y="5213350"/>
            <a:ext cx="8778875" cy="457200"/>
          </a:xfrm>
          <a:prstGeom prst="rect">
            <a:avLst/>
          </a:prstGeom>
          <a:noFill/>
          <a:ln w="9525">
            <a:noFill/>
            <a:miter lim="800000"/>
            <a:headEnd/>
            <a:tailEnd/>
          </a:ln>
        </p:spPr>
        <p:txBody>
          <a:bodyPr>
            <a:prstTxWarp prst="textNoShape">
              <a:avLst/>
            </a:prstTxWarp>
            <a:spAutoFit/>
          </a:bodyPr>
          <a:lstStyle/>
          <a:p>
            <a:pPr eaLnBrk="0" hangingPunct="0"/>
            <a:endParaRPr lang="en-US" b="0" i="1"/>
          </a:p>
        </p:txBody>
      </p:sp>
      <p:sp>
        <p:nvSpPr>
          <p:cNvPr id="89093" name="Rectangle 14"/>
          <p:cNvSpPr>
            <a:spLocks noGrp="1" noChangeArrowheads="1"/>
          </p:cNvSpPr>
          <p:nvPr>
            <p:ph type="body" idx="1"/>
          </p:nvPr>
        </p:nvSpPr>
        <p:spPr>
          <a:xfrm>
            <a:off x="365125" y="5251450"/>
            <a:ext cx="8229600" cy="996950"/>
          </a:xfrm>
        </p:spPr>
        <p:txBody>
          <a:bodyPr/>
          <a:lstStyle/>
          <a:p>
            <a:pPr eaLnBrk="1" hangingPunct="1"/>
            <a:r>
              <a:rPr lang="en-US">
                <a:ea typeface="ＭＳ Ｐゴシック" pitchFamily="-112" charset="-128"/>
                <a:cs typeface="ＭＳ Ｐゴシック" pitchFamily="-112" charset="-128"/>
              </a:rPr>
              <a:t>The lobes of radio galaxies can extend over hundreds of thousands of light-years.</a:t>
            </a:r>
          </a:p>
        </p:txBody>
      </p:sp>
    </p:spTree>
  </p:cSld>
  <p:clrMapOvr>
    <a:masterClrMapping/>
  </p:clrMapOvr>
  <p:transition>
    <p:sndAc>
      <p:endSnd/>
    </p:sndAc>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91139" name="Rectangle 13"/>
          <p:cNvSpPr>
            <a:spLocks noGrp="1" noChangeArrowheads="1"/>
          </p:cNvSpPr>
          <p:nvPr>
            <p:ph type="body" idx="1"/>
          </p:nvPr>
        </p:nvSpPr>
        <p:spPr>
          <a:xfrm>
            <a:off x="4565650" y="700088"/>
            <a:ext cx="4029075" cy="5548312"/>
          </a:xfrm>
        </p:spPr>
        <p:txBody>
          <a:bodyPr/>
          <a:lstStyle/>
          <a:p>
            <a:pPr eaLnBrk="1" hangingPunct="1"/>
            <a:r>
              <a:rPr lang="en-US">
                <a:ea typeface="ＭＳ Ｐゴシック" pitchFamily="-112" charset="-128"/>
                <a:cs typeface="ＭＳ Ｐゴシック" pitchFamily="-112" charset="-128"/>
              </a:rPr>
              <a:t>An active galactic nucleus can shoot out blobs of plasma moving at nearly the speed of light.</a:t>
            </a:r>
          </a:p>
          <a:p>
            <a:pPr eaLnBrk="1" hangingPunct="1"/>
            <a:endParaRPr lang="en-US">
              <a:ea typeface="ＭＳ Ｐゴシック" pitchFamily="-112" charset="-128"/>
              <a:cs typeface="ＭＳ Ｐゴシック" pitchFamily="-112" charset="-128"/>
            </a:endParaRPr>
          </a:p>
          <a:p>
            <a:pPr eaLnBrk="1" hangingPunct="1"/>
            <a:endParaRPr lang="en-US">
              <a:ea typeface="ＭＳ Ｐゴシック" pitchFamily="-112" charset="-128"/>
              <a:cs typeface="ＭＳ Ｐゴシック" pitchFamily="-112" charset="-128"/>
            </a:endParaRPr>
          </a:p>
          <a:p>
            <a:pPr eaLnBrk="1" hangingPunct="1"/>
            <a:r>
              <a:rPr lang="en-US">
                <a:ea typeface="ＭＳ Ｐゴシック" pitchFamily="-112" charset="-128"/>
                <a:cs typeface="ＭＳ Ｐゴシック" pitchFamily="-112" charset="-128"/>
              </a:rPr>
              <a:t>These ejection speeds suggests the presence of a black hole.</a:t>
            </a:r>
          </a:p>
        </p:txBody>
      </p:sp>
      <p:pic>
        <p:nvPicPr>
          <p:cNvPr id="91140" name="Picture 14" descr="21_18_Figure"/>
          <p:cNvPicPr>
            <a:picLocks noChangeAspect="1" noChangeArrowheads="1"/>
          </p:cNvPicPr>
          <p:nvPr/>
        </p:nvPicPr>
        <p:blipFill>
          <a:blip r:embed="rId3"/>
          <a:srcRect b="2657"/>
          <a:stretch>
            <a:fillRect/>
          </a:stretch>
        </p:blipFill>
        <p:spPr bwMode="auto">
          <a:xfrm>
            <a:off x="360363" y="414338"/>
            <a:ext cx="3686175" cy="6034087"/>
          </a:xfrm>
          <a:prstGeom prst="rect">
            <a:avLst/>
          </a:prstGeom>
          <a:noFill/>
          <a:ln w="9525">
            <a:noFill/>
            <a:miter lim="800000"/>
            <a:headEnd/>
            <a:tailEnd/>
          </a:ln>
        </p:spPr>
      </p:pic>
    </p:spTree>
  </p:cSld>
  <p:clrMapOvr>
    <a:masterClrMapping/>
  </p:clrMapOvr>
  <p:transition>
    <p:sndAc>
      <p:endSnd/>
    </p:sndAc>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93187" name="Picture 7" descr="21_19_Figure"/>
          <p:cNvPicPr>
            <a:picLocks noChangeAspect="1" noChangeArrowheads="1"/>
          </p:cNvPicPr>
          <p:nvPr/>
        </p:nvPicPr>
        <p:blipFill>
          <a:blip r:embed="rId3"/>
          <a:srcRect b="2748"/>
          <a:stretch>
            <a:fillRect/>
          </a:stretch>
        </p:blipFill>
        <p:spPr bwMode="auto">
          <a:xfrm>
            <a:off x="301625" y="425450"/>
            <a:ext cx="6057900" cy="6032500"/>
          </a:xfrm>
          <a:prstGeom prst="rect">
            <a:avLst/>
          </a:prstGeom>
          <a:noFill/>
          <a:ln w="9525">
            <a:noFill/>
            <a:miter lim="800000"/>
            <a:headEnd/>
            <a:tailEnd/>
          </a:ln>
        </p:spPr>
      </p:pic>
      <p:sp>
        <p:nvSpPr>
          <p:cNvPr id="93188" name="Rectangle 14"/>
          <p:cNvSpPr>
            <a:spLocks noGrp="1" noChangeArrowheads="1"/>
          </p:cNvSpPr>
          <p:nvPr>
            <p:ph type="body" idx="1"/>
          </p:nvPr>
        </p:nvSpPr>
        <p:spPr>
          <a:xfrm>
            <a:off x="6397625" y="1141413"/>
            <a:ext cx="2566988" cy="5106987"/>
          </a:xfrm>
        </p:spPr>
        <p:txBody>
          <a:bodyPr/>
          <a:lstStyle/>
          <a:p>
            <a:pPr eaLnBrk="1" hangingPunct="1"/>
            <a:r>
              <a:rPr lang="en-US">
                <a:ea typeface="ＭＳ Ｐゴシック" pitchFamily="-112" charset="-128"/>
                <a:cs typeface="ＭＳ Ｐゴシック" pitchFamily="-112" charset="-128"/>
              </a:rPr>
              <a:t>Radio galaxies don't appear as quasars because dusty gas clouds block our view of the accretion disk.</a:t>
            </a:r>
          </a:p>
        </p:txBody>
      </p:sp>
    </p:spTree>
  </p:cSld>
  <p:clrMapOvr>
    <a:masterClrMapping/>
  </p:clrMapOvr>
  <p:transition>
    <p:sndAc>
      <p:endSnd/>
    </p:sndAc>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235" name="Title 1"/>
          <p:cNvSpPr>
            <a:spLocks noGrp="1"/>
          </p:cNvSpPr>
          <p:nvPr>
            <p:ph type="title"/>
          </p:nvPr>
        </p:nvSpPr>
        <p:spPr/>
        <p:txBody>
          <a:bodyPr/>
          <a:lstStyle/>
          <a:p>
            <a:pPr eaLnBrk="1" hangingPunct="1"/>
            <a:r>
              <a:rPr lang="en-US" smtClean="0"/>
              <a:t>Beaming</a:t>
            </a:r>
          </a:p>
        </p:txBody>
      </p:sp>
      <p:sp>
        <p:nvSpPr>
          <p:cNvPr id="95236" name="TextBox 4"/>
          <p:cNvSpPr txBox="1">
            <a:spLocks noChangeArrowheads="1"/>
          </p:cNvSpPr>
          <p:nvPr/>
        </p:nvSpPr>
        <p:spPr bwMode="auto">
          <a:xfrm>
            <a:off x="228600" y="762000"/>
            <a:ext cx="3886200" cy="3046413"/>
          </a:xfrm>
          <a:prstGeom prst="rect">
            <a:avLst/>
          </a:prstGeom>
          <a:noFill/>
          <a:ln w="9525">
            <a:noFill/>
            <a:miter lim="800000"/>
            <a:headEnd/>
            <a:tailEnd/>
          </a:ln>
        </p:spPr>
        <p:txBody>
          <a:bodyPr>
            <a:prstTxWarp prst="textNoShape">
              <a:avLst/>
            </a:prstTxWarp>
            <a:spAutoFit/>
          </a:bodyPr>
          <a:lstStyle/>
          <a:p>
            <a:r>
              <a:rPr lang="en-US" b="0">
                <a:solidFill>
                  <a:srgbClr val="000000"/>
                </a:solidFill>
              </a:rPr>
              <a:t>The luminosity of a jet is increased due to various relativistic effects including beaming and time dilation.</a:t>
            </a:r>
          </a:p>
          <a:p>
            <a:endParaRPr lang="en-US" b="0">
              <a:solidFill>
                <a:srgbClr val="000000"/>
              </a:solidFill>
            </a:endParaRPr>
          </a:p>
          <a:p>
            <a:r>
              <a:rPr lang="en-US" b="0">
                <a:solidFill>
                  <a:srgbClr val="000000"/>
                </a:solidFill>
              </a:rPr>
              <a:t>Beaming Angle:</a:t>
            </a:r>
          </a:p>
          <a:p>
            <a:r>
              <a:rPr lang="en-US" b="0">
                <a:solidFill>
                  <a:srgbClr val="000000"/>
                </a:solidFill>
              </a:rPr>
              <a:t>Half of the opening angle</a:t>
            </a:r>
          </a:p>
          <a:p>
            <a:r>
              <a:rPr lang="en-US" b="0">
                <a:solidFill>
                  <a:srgbClr val="000000"/>
                </a:solidFill>
              </a:rPr>
              <a:t>is </a:t>
            </a:r>
            <a:r>
              <a:rPr lang="en-US" b="0">
                <a:solidFill>
                  <a:srgbClr val="000000"/>
                </a:solidFill>
                <a:latin typeface="Symbol" pitchFamily="-112" charset="2"/>
                <a:ea typeface="Symbol" pitchFamily="-112" charset="2"/>
                <a:cs typeface="Symbol" pitchFamily="-112" charset="2"/>
              </a:rPr>
              <a:t>q </a:t>
            </a:r>
            <a:r>
              <a:rPr lang="en-US" b="0">
                <a:solidFill>
                  <a:srgbClr val="000000"/>
                </a:solidFill>
              </a:rPr>
              <a:t>= 1/</a:t>
            </a:r>
            <a:r>
              <a:rPr lang="en-US" b="0">
                <a:solidFill>
                  <a:srgbClr val="000000"/>
                </a:solidFill>
                <a:latin typeface="Symbol" pitchFamily="-112" charset="2"/>
                <a:ea typeface="Symbol" pitchFamily="-112" charset="2"/>
                <a:cs typeface="Symbol" pitchFamily="-112" charset="2"/>
              </a:rPr>
              <a:t>g</a:t>
            </a:r>
            <a:r>
              <a:rPr lang="en-US" b="0">
                <a:solidFill>
                  <a:srgbClr val="000000"/>
                </a:solidFill>
              </a:rPr>
              <a:t>,</a:t>
            </a:r>
          </a:p>
        </p:txBody>
      </p:sp>
      <p:pic>
        <p:nvPicPr>
          <p:cNvPr id="95237" name="Picture 5"/>
          <p:cNvPicPr>
            <a:picLocks noChangeAspect="1"/>
          </p:cNvPicPr>
          <p:nvPr/>
        </p:nvPicPr>
        <p:blipFill>
          <a:blip r:embed="rId3"/>
          <a:srcRect/>
          <a:stretch>
            <a:fillRect/>
          </a:stretch>
        </p:blipFill>
        <p:spPr bwMode="auto">
          <a:xfrm>
            <a:off x="4381500" y="1143000"/>
            <a:ext cx="4381500" cy="2717800"/>
          </a:xfrm>
          <a:prstGeom prst="rect">
            <a:avLst/>
          </a:prstGeom>
          <a:noFill/>
          <a:ln w="9525">
            <a:noFill/>
            <a:miter lim="800000"/>
            <a:headEnd/>
            <a:tailEnd/>
          </a:ln>
        </p:spPr>
      </p:pic>
      <p:sp>
        <p:nvSpPr>
          <p:cNvPr id="95238" name="TextBox 6"/>
          <p:cNvSpPr txBox="1">
            <a:spLocks noChangeArrowheads="1"/>
          </p:cNvSpPr>
          <p:nvPr/>
        </p:nvSpPr>
        <p:spPr bwMode="auto">
          <a:xfrm>
            <a:off x="4419600" y="4038600"/>
            <a:ext cx="4343400" cy="2308225"/>
          </a:xfrm>
          <a:prstGeom prst="rect">
            <a:avLst/>
          </a:prstGeom>
          <a:noFill/>
          <a:ln w="9525">
            <a:noFill/>
            <a:miter lim="800000"/>
            <a:headEnd/>
            <a:tailEnd/>
          </a:ln>
        </p:spPr>
        <p:txBody>
          <a:bodyPr>
            <a:prstTxWarp prst="textNoShape">
              <a:avLst/>
            </a:prstTxWarp>
            <a:spAutoFit/>
          </a:bodyPr>
          <a:lstStyle/>
          <a:p>
            <a:r>
              <a:rPr lang="en-US" sz="2000" b="0">
                <a:solidFill>
                  <a:srgbClr val="000000"/>
                </a:solidFill>
              </a:rPr>
              <a:t>A sphere at rest emits photons in all directions (not all are shown). If the sphere is moving at relativistic speeds then we would observe these same photons to be emitted from a cone centered around the direction of motion.</a:t>
            </a:r>
          </a:p>
          <a:p>
            <a:endParaRPr lang="en-US"/>
          </a:p>
        </p:txBody>
      </p:sp>
      <p:graphicFrame>
        <p:nvGraphicFramePr>
          <p:cNvPr id="95234" name="Object 2"/>
          <p:cNvGraphicFramePr>
            <a:graphicFrameLocks noChangeAspect="1"/>
          </p:cNvGraphicFramePr>
          <p:nvPr/>
        </p:nvGraphicFramePr>
        <p:xfrm>
          <a:off x="762000" y="4267200"/>
          <a:ext cx="2365375" cy="1600200"/>
        </p:xfrm>
        <a:graphic>
          <a:graphicData uri="http://schemas.openxmlformats.org/presentationml/2006/ole">
            <p:oleObj spid="_x0000_s95234" name="Equation" r:id="rId4" imgW="863600" imgH="660400" progId="Equation.3">
              <p:embed/>
            </p:oleObj>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6258" name="Title 1"/>
          <p:cNvSpPr>
            <a:spLocks noGrp="1"/>
          </p:cNvSpPr>
          <p:nvPr>
            <p:ph type="title"/>
          </p:nvPr>
        </p:nvSpPr>
        <p:spPr/>
        <p:txBody>
          <a:bodyPr/>
          <a:lstStyle/>
          <a:p>
            <a:pPr eaLnBrk="1" hangingPunct="1"/>
            <a:r>
              <a:rPr lang="en-US" smtClean="0"/>
              <a:t>Properties of AGN</a:t>
            </a:r>
          </a:p>
        </p:txBody>
      </p:sp>
      <p:pic>
        <p:nvPicPr>
          <p:cNvPr id="96259" name="Picture 4" descr="c05-f010.pdf"/>
          <p:cNvPicPr>
            <a:picLocks noChangeAspect="1"/>
          </p:cNvPicPr>
          <p:nvPr/>
        </p:nvPicPr>
        <p:blipFill>
          <a:blip r:embed="rId2"/>
          <a:srcRect/>
          <a:stretch>
            <a:fillRect/>
          </a:stretch>
        </p:blipFill>
        <p:spPr bwMode="auto">
          <a:xfrm>
            <a:off x="1746250" y="838200"/>
            <a:ext cx="5691188" cy="3048000"/>
          </a:xfrm>
          <a:prstGeom prst="rect">
            <a:avLst/>
          </a:prstGeom>
          <a:noFill/>
          <a:ln w="9525">
            <a:noFill/>
            <a:miter lim="800000"/>
            <a:headEnd/>
            <a:tailEnd/>
          </a:ln>
        </p:spPr>
      </p:pic>
      <p:sp>
        <p:nvSpPr>
          <p:cNvPr id="96260" name="TextBox 5"/>
          <p:cNvSpPr txBox="1">
            <a:spLocks noChangeArrowheads="1"/>
          </p:cNvSpPr>
          <p:nvPr/>
        </p:nvSpPr>
        <p:spPr bwMode="auto">
          <a:xfrm>
            <a:off x="685800" y="3922713"/>
            <a:ext cx="8001000" cy="2554287"/>
          </a:xfrm>
          <a:prstGeom prst="rect">
            <a:avLst/>
          </a:prstGeom>
          <a:noFill/>
          <a:ln w="9525">
            <a:noFill/>
            <a:miter lim="800000"/>
            <a:headEnd/>
            <a:tailEnd/>
          </a:ln>
        </p:spPr>
        <p:txBody>
          <a:bodyPr>
            <a:prstTxWarp prst="textNoShape">
              <a:avLst/>
            </a:prstTxWarp>
            <a:spAutoFit/>
          </a:bodyPr>
          <a:lstStyle/>
          <a:p>
            <a:r>
              <a:rPr lang="en-US" sz="2000" b="0">
                <a:solidFill>
                  <a:srgbClr val="000000"/>
                </a:solidFill>
              </a:rPr>
              <a:t>The surface of </a:t>
            </a:r>
            <a:r>
              <a:rPr lang="en-US" sz="2000">
                <a:solidFill>
                  <a:srgbClr val="000000"/>
                </a:solidFill>
              </a:rPr>
              <a:t>stars emit approximately blackbody radiation </a:t>
            </a:r>
            <a:r>
              <a:rPr lang="en-US" sz="2000" b="0">
                <a:solidFill>
                  <a:srgbClr val="000000"/>
                </a:solidFill>
              </a:rPr>
              <a:t>whose spectrum has a characteristic shape and peaks at shorter wavelengths for hotter bodies. </a:t>
            </a:r>
          </a:p>
          <a:p>
            <a:r>
              <a:rPr lang="en-US" sz="2000">
                <a:solidFill>
                  <a:srgbClr val="000000"/>
                </a:solidFill>
              </a:rPr>
              <a:t>A  spectrum of a quasar</a:t>
            </a:r>
            <a:r>
              <a:rPr lang="en-US" sz="2000" b="0">
                <a:solidFill>
                  <a:srgbClr val="000000"/>
                </a:solidFill>
              </a:rPr>
              <a:t>, however, shows that energy </a:t>
            </a:r>
            <a:r>
              <a:rPr lang="en-US" sz="2000">
                <a:solidFill>
                  <a:srgbClr val="000000"/>
                </a:solidFill>
              </a:rPr>
              <a:t>is distributed over a much broader range of wavelengths</a:t>
            </a:r>
            <a:r>
              <a:rPr lang="en-US" sz="2000" b="0">
                <a:solidFill>
                  <a:srgbClr val="000000"/>
                </a:solidFill>
              </a:rPr>
              <a:t>. This is because several regions of different temperature contribute to the total spectrum and also because some of the emission comes from processes (such as synchrotron radiation) that do not have a well defined temperature. </a:t>
            </a: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pPr eaLnBrk="1" hangingPunct="1"/>
            <a:r>
              <a:rPr lang="en-US" smtClean="0"/>
              <a:t>Properties of AGN</a:t>
            </a:r>
          </a:p>
        </p:txBody>
      </p:sp>
      <p:sp>
        <p:nvSpPr>
          <p:cNvPr id="97283" name="TextBox 8"/>
          <p:cNvSpPr txBox="1">
            <a:spLocks noChangeArrowheads="1"/>
          </p:cNvSpPr>
          <p:nvPr/>
        </p:nvSpPr>
        <p:spPr bwMode="auto">
          <a:xfrm>
            <a:off x="533400" y="1238250"/>
            <a:ext cx="8153400" cy="4400550"/>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Thermal radiation </a:t>
            </a:r>
            <a:r>
              <a:rPr lang="en-US" sz="2000" b="0">
                <a:solidFill>
                  <a:srgbClr val="000000"/>
                </a:solidFill>
              </a:rPr>
              <a:t>is caused by the random thermal motion of the atoms </a:t>
            </a:r>
          </a:p>
          <a:p>
            <a:r>
              <a:rPr lang="en-US" sz="2000" b="0">
                <a:solidFill>
                  <a:srgbClr val="000000"/>
                </a:solidFill>
              </a:rPr>
              <a:t>and molecules that make up the emitting object. Any body with some temperature emits thermal radiation. </a:t>
            </a:r>
            <a:r>
              <a:rPr lang="en-US" sz="2000">
                <a:solidFill>
                  <a:srgbClr val="000000"/>
                </a:solidFill>
              </a:rPr>
              <a:t>The wavelength of the peak of the spectrum decreases with increasing temperature.</a:t>
            </a:r>
          </a:p>
          <a:p>
            <a:endParaRPr lang="en-US" sz="2000" b="0">
              <a:solidFill>
                <a:srgbClr val="000000"/>
              </a:solidFill>
            </a:endParaRPr>
          </a:p>
          <a:p>
            <a:r>
              <a:rPr lang="en-US" sz="2000" b="0">
                <a:solidFill>
                  <a:srgbClr val="000000"/>
                </a:solidFill>
              </a:rPr>
              <a:t>The spectra of stars resemble that of a blackbody spectrum. Superimposed on this are usually absorption lines. The spectrum of a normal galaxy is just the sum of the spectra of the stars in the galaxy smeared by the Doppler effect.</a:t>
            </a:r>
          </a:p>
          <a:p>
            <a:endParaRPr lang="en-US" sz="2000" b="0">
              <a:solidFill>
                <a:srgbClr val="000000"/>
              </a:solidFill>
            </a:endParaRPr>
          </a:p>
          <a:p>
            <a:r>
              <a:rPr lang="en-US" sz="2000">
                <a:solidFill>
                  <a:srgbClr val="000000"/>
                </a:solidFill>
              </a:rPr>
              <a:t>Non thermal radiation </a:t>
            </a:r>
            <a:r>
              <a:rPr lang="en-US" sz="2000" b="0">
                <a:solidFill>
                  <a:srgbClr val="000000"/>
                </a:solidFill>
              </a:rPr>
              <a:t>is radiation other than that emitted by a heated body </a:t>
            </a:r>
          </a:p>
          <a:p>
            <a:r>
              <a:rPr lang="en-US" sz="2000" b="0">
                <a:solidFill>
                  <a:srgbClr val="000000"/>
                </a:solidFill>
              </a:rPr>
              <a:t>One type of non thermal radiation is called </a:t>
            </a:r>
            <a:r>
              <a:rPr lang="en-US" sz="2000">
                <a:solidFill>
                  <a:srgbClr val="000000"/>
                </a:solidFill>
              </a:rPr>
              <a:t>synchrotron</a:t>
            </a:r>
            <a:r>
              <a:rPr lang="en-US" sz="2000" b="0">
                <a:solidFill>
                  <a:srgbClr val="000000"/>
                </a:solidFill>
              </a:rPr>
              <a:t> and is produced by </a:t>
            </a:r>
            <a:r>
              <a:rPr lang="en-US" sz="2000">
                <a:solidFill>
                  <a:srgbClr val="000000"/>
                </a:solidFill>
              </a:rPr>
              <a:t>relativistic</a:t>
            </a:r>
            <a:r>
              <a:rPr lang="en-US" sz="2000" b="0">
                <a:solidFill>
                  <a:srgbClr val="000000"/>
                </a:solidFill>
              </a:rPr>
              <a:t> electric charges accelerating in a strong magnetic field.</a:t>
            </a:r>
          </a:p>
          <a:p>
            <a:endParaRPr lang="en-US" sz="2000" b="0">
              <a:solidFill>
                <a:srgbClr val="000000"/>
              </a:solidFill>
            </a:endParaRPr>
          </a:p>
          <a:p>
            <a:r>
              <a:rPr lang="en-US" sz="2000">
                <a:solidFill>
                  <a:srgbClr val="000000"/>
                </a:solidFill>
              </a:rPr>
              <a:t>Relativistic</a:t>
            </a:r>
            <a:r>
              <a:rPr lang="en-US" sz="2000" b="0">
                <a:solidFill>
                  <a:srgbClr val="000000"/>
                </a:solidFill>
              </a:rPr>
              <a:t> means anything traveling close to the speed of light.</a:t>
            </a: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8306" name="Title 1"/>
          <p:cNvSpPr>
            <a:spLocks noGrp="1"/>
          </p:cNvSpPr>
          <p:nvPr>
            <p:ph type="title"/>
          </p:nvPr>
        </p:nvSpPr>
        <p:spPr/>
        <p:txBody>
          <a:bodyPr/>
          <a:lstStyle/>
          <a:p>
            <a:pPr eaLnBrk="1" hangingPunct="1"/>
            <a:r>
              <a:rPr lang="en-US" smtClean="0"/>
              <a:t>Variability of AGN</a:t>
            </a:r>
          </a:p>
        </p:txBody>
      </p:sp>
      <p:pic>
        <p:nvPicPr>
          <p:cNvPr id="98307" name="Picture 3"/>
          <p:cNvPicPr>
            <a:picLocks noChangeAspect="1"/>
          </p:cNvPicPr>
          <p:nvPr/>
        </p:nvPicPr>
        <p:blipFill>
          <a:blip r:embed="rId2"/>
          <a:srcRect/>
          <a:stretch>
            <a:fillRect/>
          </a:stretch>
        </p:blipFill>
        <p:spPr bwMode="auto">
          <a:xfrm>
            <a:off x="1828800" y="838200"/>
            <a:ext cx="5795963" cy="3546475"/>
          </a:xfrm>
          <a:prstGeom prst="rect">
            <a:avLst/>
          </a:prstGeom>
          <a:noFill/>
          <a:ln w="9525">
            <a:noFill/>
            <a:miter lim="800000"/>
            <a:headEnd/>
            <a:tailEnd/>
          </a:ln>
        </p:spPr>
      </p:pic>
      <p:sp>
        <p:nvSpPr>
          <p:cNvPr id="98308" name="TextBox 4"/>
          <p:cNvSpPr txBox="1">
            <a:spLocks noChangeArrowheads="1"/>
          </p:cNvSpPr>
          <p:nvPr/>
        </p:nvSpPr>
        <p:spPr bwMode="auto">
          <a:xfrm>
            <a:off x="685800" y="4419600"/>
            <a:ext cx="8153400" cy="2246313"/>
          </a:xfrm>
          <a:prstGeom prst="rect">
            <a:avLst/>
          </a:prstGeom>
          <a:noFill/>
          <a:ln w="9525">
            <a:noFill/>
            <a:miter lim="800000"/>
            <a:headEnd/>
            <a:tailEnd/>
          </a:ln>
        </p:spPr>
        <p:txBody>
          <a:bodyPr>
            <a:prstTxWarp prst="textNoShape">
              <a:avLst/>
            </a:prstTxWarp>
            <a:spAutoFit/>
          </a:bodyPr>
          <a:lstStyle/>
          <a:p>
            <a:r>
              <a:rPr lang="en-US" sz="2000" b="0">
                <a:solidFill>
                  <a:srgbClr val="000000"/>
                </a:solidFill>
              </a:rPr>
              <a:t>This graph shows variations over a 29-year period in the apparent brightness of the quasar 3C 273. One property that is common in most types of AGN is variability. If a source of size D</a:t>
            </a:r>
            <a:r>
              <a:rPr lang="en-US" sz="2000" b="0" baseline="-25000">
                <a:solidFill>
                  <a:srgbClr val="000000"/>
                </a:solidFill>
              </a:rPr>
              <a:t>source</a:t>
            </a:r>
            <a:r>
              <a:rPr lang="en-US" sz="2000" b="0">
                <a:solidFill>
                  <a:srgbClr val="000000"/>
                </a:solidFill>
              </a:rPr>
              <a:t> varies significantly over a time interval t</a:t>
            </a:r>
            <a:r>
              <a:rPr lang="en-US" sz="2000" b="0" baseline="-25000">
                <a:solidFill>
                  <a:srgbClr val="000000"/>
                </a:solidFill>
              </a:rPr>
              <a:t>var </a:t>
            </a:r>
            <a:r>
              <a:rPr lang="en-US" sz="2000" b="0">
                <a:solidFill>
                  <a:srgbClr val="000000"/>
                </a:solidFill>
              </a:rPr>
              <a:t>(rest frame) then the size of the source is smaller than the distance light travels in that time interval. </a:t>
            </a:r>
          </a:p>
          <a:p>
            <a:r>
              <a:rPr lang="en-US" sz="2000" b="0">
                <a:solidFill>
                  <a:srgbClr val="000000"/>
                </a:solidFill>
              </a:rPr>
              <a:t>         D</a:t>
            </a:r>
            <a:r>
              <a:rPr lang="en-US" sz="2000" b="0" baseline="-25000">
                <a:solidFill>
                  <a:srgbClr val="000000"/>
                </a:solidFill>
              </a:rPr>
              <a:t>source </a:t>
            </a:r>
            <a:r>
              <a:rPr lang="en-US" sz="2000" b="0">
                <a:solidFill>
                  <a:srgbClr val="000000"/>
                </a:solidFill>
              </a:rPr>
              <a:t>&lt; c t</a:t>
            </a:r>
            <a:r>
              <a:rPr lang="en-US" sz="2000" b="0" baseline="-25000">
                <a:solidFill>
                  <a:srgbClr val="000000"/>
                </a:solidFill>
              </a:rPr>
              <a:t>var</a:t>
            </a:r>
            <a:r>
              <a:rPr lang="en-US" sz="2000" b="0">
                <a:solidFill>
                  <a:srgbClr val="000000"/>
                </a:solidFill>
              </a:rPr>
              <a:t> = ct</a:t>
            </a:r>
            <a:r>
              <a:rPr lang="en-US" sz="2000" b="0" baseline="-25000">
                <a:solidFill>
                  <a:srgbClr val="000000"/>
                </a:solidFill>
              </a:rPr>
              <a:t>obs</a:t>
            </a:r>
            <a:r>
              <a:rPr lang="en-US" sz="2000" b="0">
                <a:solidFill>
                  <a:srgbClr val="000000"/>
                </a:solidFill>
              </a:rPr>
              <a:t>/(1+z), were t</a:t>
            </a:r>
            <a:r>
              <a:rPr lang="en-US" sz="2000" b="0" baseline="-25000">
                <a:solidFill>
                  <a:srgbClr val="000000"/>
                </a:solidFill>
              </a:rPr>
              <a:t>var</a:t>
            </a:r>
            <a:r>
              <a:rPr lang="en-US" sz="2000" b="0">
                <a:solidFill>
                  <a:srgbClr val="000000"/>
                </a:solidFill>
              </a:rPr>
              <a:t>  and t</a:t>
            </a:r>
            <a:r>
              <a:rPr lang="en-US" sz="2000" b="0" baseline="-25000">
                <a:solidFill>
                  <a:srgbClr val="000000"/>
                </a:solidFill>
              </a:rPr>
              <a:t>obs</a:t>
            </a:r>
            <a:r>
              <a:rPr lang="en-US" sz="2000" b="0">
                <a:solidFill>
                  <a:srgbClr val="000000"/>
                </a:solidFill>
              </a:rPr>
              <a:t> are in the objects rest frame and observed frame, respectively.</a:t>
            </a: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331" name="Title 1"/>
          <p:cNvSpPr>
            <a:spLocks noGrp="1"/>
          </p:cNvSpPr>
          <p:nvPr>
            <p:ph type="title"/>
          </p:nvPr>
        </p:nvSpPr>
        <p:spPr/>
        <p:txBody>
          <a:bodyPr/>
          <a:lstStyle/>
          <a:p>
            <a:pPr eaLnBrk="1" hangingPunct="1"/>
            <a:r>
              <a:rPr lang="en-US" smtClean="0"/>
              <a:t>Eddington Limit</a:t>
            </a:r>
          </a:p>
        </p:txBody>
      </p:sp>
      <p:sp>
        <p:nvSpPr>
          <p:cNvPr id="99332" name="TextBox 5"/>
          <p:cNvSpPr txBox="1">
            <a:spLocks noChangeArrowheads="1"/>
          </p:cNvSpPr>
          <p:nvPr/>
        </p:nvSpPr>
        <p:spPr bwMode="auto">
          <a:xfrm>
            <a:off x="533400" y="950913"/>
            <a:ext cx="8229600" cy="2554287"/>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A quasar consists of a supermassive black hole that accretes material through an accretion disk</a:t>
            </a:r>
            <a:r>
              <a:rPr lang="en-US" sz="2000" b="0">
                <a:solidFill>
                  <a:srgbClr val="000000"/>
                </a:solidFill>
              </a:rPr>
              <a:t>. The accretion disk radiates as it is heated up. The amount a disk can radiate is limited to a maximum luminosity called the </a:t>
            </a:r>
            <a:r>
              <a:rPr lang="en-US" sz="2000">
                <a:solidFill>
                  <a:srgbClr val="000000"/>
                </a:solidFill>
              </a:rPr>
              <a:t>Eddington Luminosity</a:t>
            </a:r>
            <a:r>
              <a:rPr lang="en-US" sz="2000" b="0">
                <a:solidFill>
                  <a:srgbClr val="000000"/>
                </a:solidFill>
              </a:rPr>
              <a:t>.</a:t>
            </a:r>
          </a:p>
          <a:p>
            <a:endParaRPr lang="en-US" sz="2000" b="0">
              <a:solidFill>
                <a:srgbClr val="000000"/>
              </a:solidFill>
            </a:endParaRPr>
          </a:p>
          <a:p>
            <a:r>
              <a:rPr lang="en-US" sz="2000" b="0">
                <a:solidFill>
                  <a:srgbClr val="000000"/>
                </a:solidFill>
              </a:rPr>
              <a:t>If the disk radiates above the Eddington limit, radiation pressure produced by outgoing photons in the disk will overcome the pressure produced by gravity as material is accreted onto the black hole.</a:t>
            </a:r>
          </a:p>
        </p:txBody>
      </p:sp>
      <p:graphicFrame>
        <p:nvGraphicFramePr>
          <p:cNvPr id="99330" name="Object 2"/>
          <p:cNvGraphicFramePr>
            <a:graphicFrameLocks noChangeAspect="1"/>
          </p:cNvGraphicFramePr>
          <p:nvPr/>
        </p:nvGraphicFramePr>
        <p:xfrm>
          <a:off x="687388" y="3543300"/>
          <a:ext cx="3275012" cy="2933700"/>
        </p:xfrm>
        <a:graphic>
          <a:graphicData uri="http://schemas.openxmlformats.org/presentationml/2006/ole">
            <p:oleObj spid="_x0000_s99330" name="Equation" r:id="rId3" imgW="1828800" imgH="1638300" progId="Equation.3">
              <p:embed/>
            </p:oleObj>
          </a:graphicData>
        </a:graphic>
      </p:graphicFrame>
      <p:sp>
        <p:nvSpPr>
          <p:cNvPr id="99333" name="TextBox 7"/>
          <p:cNvSpPr txBox="1">
            <a:spLocks noChangeArrowheads="1"/>
          </p:cNvSpPr>
          <p:nvPr/>
        </p:nvSpPr>
        <p:spPr bwMode="auto">
          <a:xfrm>
            <a:off x="4343400" y="3614738"/>
            <a:ext cx="4191000" cy="2862262"/>
          </a:xfrm>
          <a:prstGeom prst="rect">
            <a:avLst/>
          </a:prstGeom>
          <a:noFill/>
          <a:ln w="9525">
            <a:noFill/>
            <a:miter lim="800000"/>
            <a:headEnd/>
            <a:tailEnd/>
          </a:ln>
        </p:spPr>
        <p:txBody>
          <a:bodyPr>
            <a:prstTxWarp prst="textNoShape">
              <a:avLst/>
            </a:prstTxWarp>
            <a:spAutoFit/>
          </a:bodyPr>
          <a:lstStyle/>
          <a:p>
            <a:r>
              <a:rPr lang="en-US" sz="2000" b="0">
                <a:solidFill>
                  <a:srgbClr val="000000"/>
                </a:solidFill>
              </a:rPr>
              <a:t>Example: Estimate the black hole mass of 3C 273. L</a:t>
            </a:r>
            <a:r>
              <a:rPr lang="en-US" sz="2000" b="0" baseline="-25000">
                <a:solidFill>
                  <a:srgbClr val="000000"/>
                </a:solidFill>
              </a:rPr>
              <a:t>3C273</a:t>
            </a:r>
            <a:r>
              <a:rPr lang="en-US" sz="2000" b="0">
                <a:solidFill>
                  <a:srgbClr val="000000"/>
                </a:solidFill>
              </a:rPr>
              <a:t> = 10</a:t>
            </a:r>
            <a:r>
              <a:rPr lang="en-US" sz="2000" b="0" baseline="30000">
                <a:solidFill>
                  <a:srgbClr val="000000"/>
                </a:solidFill>
              </a:rPr>
              <a:t>13</a:t>
            </a:r>
            <a:r>
              <a:rPr lang="en-US" sz="2000" b="0">
                <a:solidFill>
                  <a:srgbClr val="000000"/>
                </a:solidFill>
              </a:rPr>
              <a:t>L</a:t>
            </a:r>
            <a:r>
              <a:rPr lang="en-US" sz="2000" b="0" baseline="-25000">
                <a:solidFill>
                  <a:srgbClr val="000000"/>
                </a:solidFill>
                <a:latin typeface="Wingdings" pitchFamily="-112" charset="2"/>
                <a:ea typeface="Wingdings" pitchFamily="-112" charset="2"/>
                <a:cs typeface="Wingdings" pitchFamily="-112" charset="2"/>
              </a:rPr>
              <a:t></a:t>
            </a:r>
            <a:endParaRPr lang="en-US" sz="2000" b="0">
              <a:solidFill>
                <a:srgbClr val="000000"/>
              </a:solidFill>
            </a:endParaRPr>
          </a:p>
          <a:p>
            <a:r>
              <a:rPr lang="en-US" sz="2000" b="0">
                <a:solidFill>
                  <a:srgbClr val="000000"/>
                </a:solidFill>
              </a:rPr>
              <a:t> </a:t>
            </a:r>
          </a:p>
          <a:p>
            <a:r>
              <a:rPr lang="en-US" sz="2000" b="0">
                <a:solidFill>
                  <a:srgbClr val="000000"/>
                </a:solidFill>
              </a:rPr>
              <a:t>Since the true luminosity of 3C 273 (L</a:t>
            </a:r>
            <a:r>
              <a:rPr lang="en-US" sz="2000" b="0" baseline="-25000">
                <a:solidFill>
                  <a:srgbClr val="000000"/>
                </a:solidFill>
              </a:rPr>
              <a:t>3C273</a:t>
            </a:r>
            <a:r>
              <a:rPr lang="en-US" sz="2000" b="0">
                <a:solidFill>
                  <a:srgbClr val="000000"/>
                </a:solidFill>
              </a:rPr>
              <a:t>) must be less than L</a:t>
            </a:r>
            <a:r>
              <a:rPr lang="en-US" sz="2000" b="0" baseline="-25000">
                <a:solidFill>
                  <a:srgbClr val="000000"/>
                </a:solidFill>
              </a:rPr>
              <a:t>Edd</a:t>
            </a:r>
            <a:r>
              <a:rPr lang="en-US" sz="2000" b="0">
                <a:solidFill>
                  <a:srgbClr val="000000"/>
                </a:solidFill>
              </a:rPr>
              <a:t> its black hole mass (M</a:t>
            </a:r>
            <a:r>
              <a:rPr lang="en-US" sz="2000" b="0" baseline="-25000">
                <a:solidFill>
                  <a:srgbClr val="000000"/>
                </a:solidFill>
              </a:rPr>
              <a:t>3C273</a:t>
            </a:r>
            <a:r>
              <a:rPr lang="en-US" sz="2000" b="0">
                <a:solidFill>
                  <a:srgbClr val="000000"/>
                </a:solidFill>
              </a:rPr>
              <a:t>) is greater than : </a:t>
            </a:r>
          </a:p>
          <a:p>
            <a:endParaRPr lang="en-US" sz="2000" b="0">
              <a:solidFill>
                <a:srgbClr val="000000"/>
              </a:solidFill>
            </a:endParaRPr>
          </a:p>
          <a:p>
            <a:r>
              <a:rPr lang="en-US" sz="2000" b="0">
                <a:solidFill>
                  <a:srgbClr val="000000"/>
                </a:solidFill>
              </a:rPr>
              <a:t>M</a:t>
            </a:r>
            <a:r>
              <a:rPr lang="en-US" sz="2000" b="0" baseline="-25000">
                <a:solidFill>
                  <a:srgbClr val="000000"/>
                </a:solidFill>
              </a:rPr>
              <a:t>3C273</a:t>
            </a:r>
            <a:r>
              <a:rPr lang="en-US" sz="2000" b="0">
                <a:solidFill>
                  <a:srgbClr val="000000"/>
                </a:solidFill>
              </a:rPr>
              <a:t> &gt; L</a:t>
            </a:r>
            <a:r>
              <a:rPr lang="en-US" sz="2000" b="0" baseline="-25000">
                <a:solidFill>
                  <a:srgbClr val="000000"/>
                </a:solidFill>
              </a:rPr>
              <a:t>3C273</a:t>
            </a:r>
            <a:r>
              <a:rPr lang="en-US" sz="2000" b="0">
                <a:solidFill>
                  <a:srgbClr val="000000"/>
                </a:solidFill>
              </a:rPr>
              <a:t> M</a:t>
            </a:r>
            <a:r>
              <a:rPr lang="en-US" sz="2000" b="0" baseline="-25000">
                <a:solidFill>
                  <a:srgbClr val="000000"/>
                </a:solidFill>
                <a:latin typeface="Wingdings" pitchFamily="-112" charset="2"/>
                <a:ea typeface="Wingdings" pitchFamily="-112" charset="2"/>
                <a:cs typeface="Wingdings" pitchFamily="-112" charset="2"/>
              </a:rPr>
              <a:t></a:t>
            </a:r>
            <a:r>
              <a:rPr lang="en-US" sz="2000" b="0">
                <a:solidFill>
                  <a:srgbClr val="000000"/>
                </a:solidFill>
              </a:rPr>
              <a:t>/(30,000L</a:t>
            </a:r>
            <a:r>
              <a:rPr lang="en-US" sz="2000" b="0" baseline="-25000">
                <a:solidFill>
                  <a:srgbClr val="000000"/>
                </a:solidFill>
                <a:latin typeface="Wingdings" pitchFamily="-112" charset="2"/>
                <a:ea typeface="Wingdings" pitchFamily="-112" charset="2"/>
                <a:cs typeface="Wingdings" pitchFamily="-112" charset="2"/>
              </a:rPr>
              <a:t></a:t>
            </a:r>
            <a:r>
              <a:rPr lang="en-US" sz="2000" b="0">
                <a:solidFill>
                  <a:srgbClr val="000000"/>
                </a:solidFill>
              </a:rPr>
              <a:t>).</a:t>
            </a:r>
          </a:p>
          <a:p>
            <a:endParaRPr lang="en-US" sz="2000" b="0">
              <a:solidFill>
                <a:srgbClr val="00000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00355" name="Rectangle 9"/>
          <p:cNvSpPr>
            <a:spLocks noGrp="1" noChangeArrowheads="1"/>
          </p:cNvSpPr>
          <p:nvPr>
            <p:ph type="title"/>
          </p:nvPr>
        </p:nvSpPr>
        <p:spPr/>
        <p:txBody>
          <a:bodyPr/>
          <a:lstStyle/>
          <a:p>
            <a:pPr eaLnBrk="1" hangingPunct="1"/>
            <a:r>
              <a:rPr lang="en-US"/>
              <a:t>Characteristics of Active Galaxies</a:t>
            </a:r>
          </a:p>
        </p:txBody>
      </p:sp>
      <p:sp>
        <p:nvSpPr>
          <p:cNvPr id="100356" name="Rectangle 10"/>
          <p:cNvSpPr>
            <a:spLocks noGrp="1" noChangeArrowheads="1"/>
          </p:cNvSpPr>
          <p:nvPr>
            <p:ph type="body" idx="1"/>
          </p:nvPr>
        </p:nvSpPr>
        <p:spPr/>
        <p:txBody>
          <a:bodyPr/>
          <a:lstStyle/>
          <a:p>
            <a:pPr eaLnBrk="1" hangingPunct="1"/>
            <a:r>
              <a:rPr lang="en-US">
                <a:ea typeface="ＭＳ Ｐゴシック" pitchFamily="-112" charset="-128"/>
                <a:cs typeface="ＭＳ Ｐゴシック" pitchFamily="-112" charset="-128"/>
              </a:rPr>
              <a:t>Their luminosities can be enormous (&gt;10</a:t>
            </a:r>
            <a:r>
              <a:rPr lang="en-US" baseline="30000">
                <a:ea typeface="ＭＳ Ｐゴシック" pitchFamily="-112" charset="-128"/>
                <a:cs typeface="ＭＳ Ｐゴシック" pitchFamily="-112" charset="-128"/>
              </a:rPr>
              <a:t>12</a:t>
            </a:r>
            <a:r>
              <a:rPr lang="en-US">
                <a:ea typeface="ＭＳ Ｐゴシック" pitchFamily="-112" charset="-128"/>
                <a:cs typeface="ＭＳ Ｐゴシック" pitchFamily="-112" charset="-128"/>
              </a:rPr>
              <a:t> </a:t>
            </a:r>
            <a:r>
              <a:rPr lang="en-US" i="1">
                <a:ea typeface="ＭＳ Ｐゴシック" pitchFamily="-112" charset="-128"/>
                <a:cs typeface="ＭＳ Ｐゴシック" pitchFamily="-112" charset="-128"/>
              </a:rPr>
              <a:t>L</a:t>
            </a:r>
            <a:r>
              <a:rPr lang="en-US" baseline="-25000">
                <a:ea typeface="ＭＳ Ｐゴシック" pitchFamily="-112" charset="-128"/>
                <a:cs typeface="ＭＳ Ｐゴシック" pitchFamily="-112" charset="-128"/>
              </a:rPr>
              <a:t>Sun</a:t>
            </a:r>
            <a:r>
              <a:rPr lang="en-US">
                <a:ea typeface="ＭＳ Ｐゴシック" pitchFamily="-112" charset="-128"/>
                <a:cs typeface="ＭＳ Ｐゴシック" pitchFamily="-112" charset="-128"/>
              </a:rPr>
              <a:t>).</a:t>
            </a:r>
          </a:p>
          <a:p>
            <a:pPr eaLnBrk="1" hangingPunct="1"/>
            <a:r>
              <a:rPr lang="en-US">
                <a:ea typeface="ＭＳ Ｐゴシック" pitchFamily="-112" charset="-128"/>
                <a:cs typeface="ＭＳ Ｐゴシック" pitchFamily="-112" charset="-128"/>
              </a:rPr>
              <a:t>Their luminosities can rapidly vary (come from a space smaller than solar system).</a:t>
            </a:r>
          </a:p>
          <a:p>
            <a:pPr eaLnBrk="1" hangingPunct="1"/>
            <a:r>
              <a:rPr lang="en-US">
                <a:ea typeface="ＭＳ Ｐゴシック" pitchFamily="-112" charset="-128"/>
                <a:cs typeface="ＭＳ Ｐゴシック" pitchFamily="-112" charset="-128"/>
              </a:rPr>
              <a:t>They emit energy over a wide range of wavelengths (contain matter with a wide temperature range).</a:t>
            </a:r>
          </a:p>
          <a:p>
            <a:pPr eaLnBrk="1" hangingPunct="1"/>
            <a:r>
              <a:rPr lang="en-US">
                <a:ea typeface="ＭＳ Ｐゴシック" pitchFamily="-112" charset="-128"/>
                <a:cs typeface="ＭＳ Ｐゴシック" pitchFamily="-112" charset="-128"/>
              </a:rPr>
              <a:t>Some galaxies drive jets of plasma at near light speed.</a:t>
            </a:r>
          </a:p>
        </p:txBody>
      </p:sp>
    </p:spTree>
  </p:cSld>
  <p:clrMapOvr>
    <a:masterClrMapping/>
  </p:clrMapOvr>
  <p:transition>
    <p:sndAc>
      <p:endSnd/>
    </p:sndAc>
  </p:transition>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102403" name="Picture 10" descr="21_20_Figure"/>
          <p:cNvPicPr>
            <a:picLocks noChangeAspect="1" noChangeArrowheads="1"/>
          </p:cNvPicPr>
          <p:nvPr/>
        </p:nvPicPr>
        <p:blipFill>
          <a:blip r:embed="rId3"/>
          <a:srcRect b="4008"/>
          <a:stretch>
            <a:fillRect/>
          </a:stretch>
        </p:blipFill>
        <p:spPr bwMode="auto">
          <a:xfrm>
            <a:off x="914400" y="304800"/>
            <a:ext cx="7248525" cy="4745038"/>
          </a:xfrm>
          <a:prstGeom prst="rect">
            <a:avLst/>
          </a:prstGeom>
          <a:noFill/>
          <a:ln w="9525">
            <a:noFill/>
            <a:miter lim="800000"/>
            <a:headEnd/>
            <a:tailEnd/>
          </a:ln>
        </p:spPr>
      </p:pic>
      <p:sp>
        <p:nvSpPr>
          <p:cNvPr id="102404" name="Rectangle 13"/>
          <p:cNvSpPr>
            <a:spLocks noGrp="1" noChangeArrowheads="1"/>
          </p:cNvSpPr>
          <p:nvPr>
            <p:ph type="body" idx="1"/>
          </p:nvPr>
        </p:nvSpPr>
        <p:spPr>
          <a:xfrm>
            <a:off x="365125" y="5233988"/>
            <a:ext cx="8229600" cy="1314450"/>
          </a:xfrm>
        </p:spPr>
        <p:txBody>
          <a:bodyPr/>
          <a:lstStyle/>
          <a:p>
            <a:pPr eaLnBrk="1" hangingPunct="1">
              <a:lnSpc>
                <a:spcPct val="90000"/>
              </a:lnSpc>
            </a:pPr>
            <a:r>
              <a:rPr lang="en-US">
                <a:ea typeface="ＭＳ Ｐゴシック" pitchFamily="-112" charset="-128"/>
                <a:cs typeface="ＭＳ Ｐゴシック" pitchFamily="-112" charset="-128"/>
              </a:rPr>
              <a:t>Accretion of gas onto a supermassive black hole appears to be the only way to explain all the properties of quasars.</a:t>
            </a:r>
          </a:p>
        </p:txBody>
      </p:sp>
    </p:spTree>
  </p:cSld>
  <p:clrMapOvr>
    <a:masterClrMapping/>
  </p:clrMapOvr>
  <p:transition>
    <p:sndAc>
      <p:endSnd/>
    </p:sndAc>
  </p:transition>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04451" name="Rectangle 9"/>
          <p:cNvSpPr>
            <a:spLocks noGrp="1" noChangeArrowheads="1"/>
          </p:cNvSpPr>
          <p:nvPr>
            <p:ph type="title"/>
          </p:nvPr>
        </p:nvSpPr>
        <p:spPr/>
        <p:txBody>
          <a:bodyPr/>
          <a:lstStyle/>
          <a:p>
            <a:pPr eaLnBrk="1" hangingPunct="1"/>
            <a:r>
              <a:rPr lang="en-US"/>
              <a:t>Energy from a Black Hole</a:t>
            </a:r>
          </a:p>
        </p:txBody>
      </p:sp>
      <p:sp>
        <p:nvSpPr>
          <p:cNvPr id="104452" name="Rectangle 10"/>
          <p:cNvSpPr>
            <a:spLocks noGrp="1" noChangeArrowheads="1"/>
          </p:cNvSpPr>
          <p:nvPr>
            <p:ph type="body" idx="1"/>
          </p:nvPr>
        </p:nvSpPr>
        <p:spPr/>
        <p:txBody>
          <a:bodyPr/>
          <a:lstStyle/>
          <a:p>
            <a:pPr eaLnBrk="1" hangingPunct="1"/>
            <a:r>
              <a:rPr lang="en-US">
                <a:ea typeface="ＭＳ Ｐゴシック" pitchFamily="-112" charset="-128"/>
                <a:cs typeface="ＭＳ Ｐゴシック" pitchFamily="-112" charset="-128"/>
              </a:rPr>
              <a:t>Gravitational potential energy of matter falling into black hole turns into kinetic energy.</a:t>
            </a:r>
          </a:p>
          <a:p>
            <a:pPr eaLnBrk="1" hangingPunct="1"/>
            <a:r>
              <a:rPr lang="en-US">
                <a:ea typeface="ＭＳ Ｐゴシック" pitchFamily="-112" charset="-128"/>
                <a:cs typeface="ＭＳ Ｐゴシック" pitchFamily="-112" charset="-128"/>
              </a:rPr>
              <a:t>Friction in an accretion disk turns kinetic energy into thermal energy (heat).</a:t>
            </a:r>
          </a:p>
          <a:p>
            <a:pPr eaLnBrk="1" hangingPunct="1"/>
            <a:r>
              <a:rPr lang="en-US">
                <a:ea typeface="ＭＳ Ｐゴシック" pitchFamily="-112" charset="-128"/>
                <a:cs typeface="ＭＳ Ｐゴシック" pitchFamily="-112" charset="-128"/>
              </a:rPr>
              <a:t>Heat produces thermal radiation (photons).</a:t>
            </a:r>
          </a:p>
          <a:p>
            <a:pPr eaLnBrk="1" hangingPunct="1"/>
            <a:r>
              <a:rPr lang="en-US">
                <a:ea typeface="ＭＳ Ｐゴシック" pitchFamily="-112" charset="-128"/>
                <a:cs typeface="ＭＳ Ｐゴシック" pitchFamily="-112" charset="-128"/>
              </a:rPr>
              <a:t>This process can convert 10 to 40% of </a:t>
            </a:r>
            <a:br>
              <a:rPr lang="en-US">
                <a:ea typeface="ＭＳ Ｐゴシック" pitchFamily="-112" charset="-128"/>
                <a:cs typeface="ＭＳ Ｐゴシック" pitchFamily="-112" charset="-128"/>
              </a:rPr>
            </a:br>
            <a:r>
              <a:rPr lang="en-US" i="1">
                <a:ea typeface="ＭＳ Ｐゴシック" pitchFamily="-112" charset="-128"/>
                <a:cs typeface="ＭＳ Ｐゴシック" pitchFamily="-112" charset="-128"/>
              </a:rPr>
              <a:t>E = mc</a:t>
            </a:r>
            <a:r>
              <a:rPr lang="en-US" baseline="30000">
                <a:ea typeface="ＭＳ Ｐゴシック" pitchFamily="-112" charset="-128"/>
                <a:cs typeface="ＭＳ Ｐゴシック" pitchFamily="-112" charset="-128"/>
              </a:rPr>
              <a:t>2</a:t>
            </a:r>
            <a:r>
              <a:rPr lang="en-US">
                <a:ea typeface="ＭＳ Ｐゴシック" pitchFamily="-112" charset="-128"/>
                <a:cs typeface="ＭＳ Ｐゴシック" pitchFamily="-112" charset="-128"/>
              </a:rPr>
              <a:t> into radiation.</a:t>
            </a:r>
          </a:p>
          <a:p>
            <a:pPr eaLnBrk="1" hangingPunct="1"/>
            <a:endParaRPr lang="en-US">
              <a:ea typeface="ＭＳ Ｐゴシック" pitchFamily="-112" charset="-128"/>
              <a:cs typeface="ＭＳ Ｐゴシック" pitchFamily="-112" charset="-128"/>
            </a:endParaRPr>
          </a:p>
        </p:txBody>
      </p:sp>
    </p:spTree>
  </p:cSld>
  <p:clrMapOvr>
    <a:masterClrMapping/>
  </p:clrMapOvr>
  <p:transition>
    <p:sndAc>
      <p:endSnd/>
    </p:sndAc>
  </p:transition>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106499" name="Picture 7" descr="21_21_Figure"/>
          <p:cNvPicPr>
            <a:picLocks noChangeAspect="1" noChangeArrowheads="1"/>
          </p:cNvPicPr>
          <p:nvPr/>
        </p:nvPicPr>
        <p:blipFill>
          <a:blip r:embed="rId3"/>
          <a:srcRect b="3625"/>
          <a:stretch>
            <a:fillRect/>
          </a:stretch>
        </p:blipFill>
        <p:spPr bwMode="auto">
          <a:xfrm>
            <a:off x="1360488" y="349250"/>
            <a:ext cx="6419850" cy="5060950"/>
          </a:xfrm>
          <a:prstGeom prst="rect">
            <a:avLst/>
          </a:prstGeom>
          <a:noFill/>
          <a:ln w="9525">
            <a:noFill/>
            <a:miter lim="800000"/>
            <a:headEnd/>
            <a:tailEnd/>
          </a:ln>
        </p:spPr>
      </p:pic>
      <p:sp>
        <p:nvSpPr>
          <p:cNvPr id="106500" name="Rectangle 13"/>
          <p:cNvSpPr>
            <a:spLocks noGrp="1" noChangeArrowheads="1"/>
          </p:cNvSpPr>
          <p:nvPr>
            <p:ph type="body" idx="1"/>
          </p:nvPr>
        </p:nvSpPr>
        <p:spPr>
          <a:xfrm>
            <a:off x="365125" y="5462588"/>
            <a:ext cx="8229600" cy="1068387"/>
          </a:xfrm>
        </p:spPr>
        <p:txBody>
          <a:bodyPr/>
          <a:lstStyle/>
          <a:p>
            <a:pPr eaLnBrk="1" hangingPunct="1"/>
            <a:r>
              <a:rPr lang="en-US">
                <a:ea typeface="ＭＳ Ｐゴシック" pitchFamily="-112" charset="-128"/>
                <a:cs typeface="ＭＳ Ｐゴシック" pitchFamily="-112" charset="-128"/>
              </a:rPr>
              <a:t>Jets are thought to come from twisting of magnetic field in the inner part of accretion disk.</a:t>
            </a:r>
          </a:p>
        </p:txBody>
      </p:sp>
    </p:spTree>
  </p:cSld>
  <p:clrMapOvr>
    <a:masterClrMapping/>
  </p:clrMapOvr>
  <p:transition>
    <p:sndAc>
      <p:endSnd/>
    </p:sndAc>
  </p:transition>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08547" name="Rectangle 11"/>
          <p:cNvSpPr>
            <a:spLocks noGrp="1" noChangeArrowheads="1"/>
          </p:cNvSpPr>
          <p:nvPr>
            <p:ph type="title"/>
          </p:nvPr>
        </p:nvSpPr>
        <p:spPr/>
        <p:txBody>
          <a:bodyPr/>
          <a:lstStyle/>
          <a:p>
            <a:pPr eaLnBrk="1" hangingPunct="1"/>
            <a:r>
              <a:rPr lang="en-US"/>
              <a:t>Do supermassive black holes really exist?</a:t>
            </a:r>
          </a:p>
        </p:txBody>
      </p:sp>
      <p:pic>
        <p:nvPicPr>
          <p:cNvPr id="108548" name="Picture 13" descr="21_22_Figure_Unanno"/>
          <p:cNvPicPr>
            <a:picLocks noChangeAspect="1" noChangeArrowheads="1"/>
          </p:cNvPicPr>
          <p:nvPr/>
        </p:nvPicPr>
        <p:blipFill>
          <a:blip r:embed="rId3"/>
          <a:srcRect b="3641"/>
          <a:stretch>
            <a:fillRect/>
          </a:stretch>
        </p:blipFill>
        <p:spPr bwMode="auto">
          <a:xfrm>
            <a:off x="269875" y="987425"/>
            <a:ext cx="8602663" cy="4705350"/>
          </a:xfrm>
          <a:prstGeom prst="rect">
            <a:avLst/>
          </a:prstGeom>
          <a:noFill/>
          <a:ln w="9525">
            <a:noFill/>
            <a:miter lim="800000"/>
            <a:headEnd/>
            <a:tailEnd/>
          </a:ln>
        </p:spPr>
      </p:pic>
    </p:spTree>
  </p:cSld>
  <p:clrMapOvr>
    <a:masterClrMapping/>
  </p:clrMapOvr>
  <p:transition>
    <p:sndAc>
      <p:endSnd/>
    </p:sndAc>
  </p:transition>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110595" name="Picture 10" descr="19_21_Figure"/>
          <p:cNvPicPr>
            <a:picLocks noChangeAspect="1" noChangeArrowheads="1"/>
          </p:cNvPicPr>
          <p:nvPr/>
        </p:nvPicPr>
        <p:blipFill>
          <a:blip r:embed="rId3"/>
          <a:srcRect b="2882"/>
          <a:stretch>
            <a:fillRect/>
          </a:stretch>
        </p:blipFill>
        <p:spPr bwMode="auto">
          <a:xfrm>
            <a:off x="257175" y="396875"/>
            <a:ext cx="5915025" cy="5908675"/>
          </a:xfrm>
          <a:prstGeom prst="rect">
            <a:avLst/>
          </a:prstGeom>
          <a:noFill/>
          <a:ln w="9525">
            <a:noFill/>
            <a:miter lim="800000"/>
            <a:headEnd/>
            <a:tailEnd/>
          </a:ln>
        </p:spPr>
      </p:pic>
      <p:sp>
        <p:nvSpPr>
          <p:cNvPr id="110596" name="Rectangle 13"/>
          <p:cNvSpPr>
            <a:spLocks noGrp="1" noChangeArrowheads="1"/>
          </p:cNvSpPr>
          <p:nvPr>
            <p:ph type="body" idx="1"/>
          </p:nvPr>
        </p:nvSpPr>
        <p:spPr>
          <a:xfrm>
            <a:off x="6219825" y="1141413"/>
            <a:ext cx="2674938" cy="5106987"/>
          </a:xfrm>
        </p:spPr>
        <p:txBody>
          <a:bodyPr/>
          <a:lstStyle/>
          <a:p>
            <a:pPr eaLnBrk="1" hangingPunct="1"/>
            <a:r>
              <a:rPr lang="en-US">
                <a:ea typeface="ＭＳ Ｐゴシック" pitchFamily="-112" charset="-128"/>
                <a:cs typeface="ＭＳ Ｐゴシック" pitchFamily="-112" charset="-128"/>
              </a:rPr>
              <a:t>Orbits of stars at center of Milky Way stars indicate a black hole with mass of 4 million </a:t>
            </a:r>
            <a:r>
              <a:rPr lang="en-US" i="1">
                <a:ea typeface="ＭＳ Ｐゴシック" pitchFamily="-112" charset="-128"/>
                <a:cs typeface="ＭＳ Ｐゴシック" pitchFamily="-112" charset="-128"/>
              </a:rPr>
              <a:t>M</a:t>
            </a:r>
            <a:r>
              <a:rPr lang="en-US" baseline="-25000">
                <a:ea typeface="ＭＳ Ｐゴシック" pitchFamily="-112" charset="-128"/>
                <a:cs typeface="ＭＳ Ｐゴシック" pitchFamily="-112" charset="-128"/>
              </a:rPr>
              <a:t>Sun</a:t>
            </a:r>
            <a:r>
              <a:rPr lang="en-US">
                <a:ea typeface="ＭＳ Ｐゴシック" pitchFamily="-112" charset="-128"/>
                <a:cs typeface="ＭＳ Ｐゴシック" pitchFamily="-112" charset="-128"/>
              </a:rPr>
              <a:t>.</a:t>
            </a:r>
          </a:p>
        </p:txBody>
      </p:sp>
    </p:spTree>
  </p:cSld>
  <p:clrMapOvr>
    <a:masterClrMapping/>
  </p:clrMapOvr>
  <p:transition>
    <p:sndAc>
      <p:endSnd/>
    </p:sndAc>
  </p:transition>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12643" name="Rectangle 13"/>
          <p:cNvSpPr>
            <a:spLocks noGrp="1" noChangeArrowheads="1"/>
          </p:cNvSpPr>
          <p:nvPr>
            <p:ph type="body" idx="1"/>
          </p:nvPr>
        </p:nvSpPr>
        <p:spPr>
          <a:xfrm>
            <a:off x="365125" y="5199063"/>
            <a:ext cx="8229600" cy="1049337"/>
          </a:xfrm>
        </p:spPr>
        <p:txBody>
          <a:bodyPr/>
          <a:lstStyle/>
          <a:p>
            <a:pPr eaLnBrk="1" hangingPunct="1">
              <a:lnSpc>
                <a:spcPct val="90000"/>
              </a:lnSpc>
            </a:pPr>
            <a:r>
              <a:rPr lang="en-US" sz="2400">
                <a:ea typeface="ＭＳ Ｐゴシック" pitchFamily="-112" charset="-128"/>
                <a:cs typeface="ＭＳ Ｐゴシック" pitchFamily="-112" charset="-128"/>
              </a:rPr>
              <a:t>The orbital speed and distance of gas orbiting the center of Galaxy M87 indicate a black hole with mass of 3 billion </a:t>
            </a:r>
            <a:r>
              <a:rPr lang="en-US" sz="2400" i="1">
                <a:ea typeface="ＭＳ Ｐゴシック" pitchFamily="-112" charset="-128"/>
                <a:cs typeface="ＭＳ Ｐゴシック" pitchFamily="-112" charset="-128"/>
              </a:rPr>
              <a:t>M</a:t>
            </a:r>
            <a:r>
              <a:rPr lang="en-US" sz="2400" baseline="-25000">
                <a:ea typeface="ＭＳ Ｐゴシック" pitchFamily="-112" charset="-128"/>
                <a:cs typeface="ＭＳ Ｐゴシック" pitchFamily="-112" charset="-128"/>
              </a:rPr>
              <a:t>Sun</a:t>
            </a:r>
            <a:r>
              <a:rPr lang="en-US" sz="2400">
                <a:ea typeface="ＭＳ Ｐゴシック" pitchFamily="-112" charset="-128"/>
                <a:cs typeface="ＭＳ Ｐゴシック" pitchFamily="-112" charset="-128"/>
              </a:rPr>
              <a:t>.</a:t>
            </a:r>
          </a:p>
        </p:txBody>
      </p:sp>
      <p:pic>
        <p:nvPicPr>
          <p:cNvPr id="112644" name="Picture 14" descr="21_22_Figure_Unanno"/>
          <p:cNvPicPr>
            <a:picLocks noChangeAspect="1" noChangeArrowheads="1"/>
          </p:cNvPicPr>
          <p:nvPr/>
        </p:nvPicPr>
        <p:blipFill>
          <a:blip r:embed="rId3"/>
          <a:srcRect b="3641"/>
          <a:stretch>
            <a:fillRect/>
          </a:stretch>
        </p:blipFill>
        <p:spPr bwMode="auto">
          <a:xfrm>
            <a:off x="269875" y="404813"/>
            <a:ext cx="8602663" cy="4705350"/>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14691" name="Rectangle 9"/>
          <p:cNvSpPr>
            <a:spLocks noGrp="1" noChangeArrowheads="1"/>
          </p:cNvSpPr>
          <p:nvPr>
            <p:ph type="title"/>
          </p:nvPr>
        </p:nvSpPr>
        <p:spPr/>
        <p:txBody>
          <a:bodyPr/>
          <a:lstStyle/>
          <a:p>
            <a:pPr eaLnBrk="1" hangingPunct="1"/>
            <a:r>
              <a:rPr lang="en-US"/>
              <a:t>Black Holes in Galaxies</a:t>
            </a:r>
          </a:p>
        </p:txBody>
      </p:sp>
      <p:sp>
        <p:nvSpPr>
          <p:cNvPr id="114692" name="Rectangle 10"/>
          <p:cNvSpPr>
            <a:spLocks noGrp="1" noChangeArrowheads="1"/>
          </p:cNvSpPr>
          <p:nvPr>
            <p:ph type="body" idx="1"/>
          </p:nvPr>
        </p:nvSpPr>
        <p:spPr/>
        <p:txBody>
          <a:bodyPr/>
          <a:lstStyle/>
          <a:p>
            <a:pPr eaLnBrk="1" hangingPunct="1"/>
            <a:r>
              <a:rPr lang="en-US">
                <a:ea typeface="ＭＳ Ｐゴシック" pitchFamily="-112" charset="-128"/>
                <a:cs typeface="ＭＳ Ｐゴシック" pitchFamily="-112" charset="-128"/>
              </a:rPr>
              <a:t>Many nearby galaxies—perhaps all of them—have supermassive black holes at their centers.</a:t>
            </a:r>
          </a:p>
          <a:p>
            <a:pPr eaLnBrk="1" hangingPunct="1"/>
            <a:r>
              <a:rPr lang="en-US">
                <a:ea typeface="ＭＳ Ｐゴシック" pitchFamily="-112" charset="-128"/>
                <a:cs typeface="ＭＳ Ｐゴシック" pitchFamily="-112" charset="-128"/>
              </a:rPr>
              <a:t>These black holes seem to be dormant active galactic nuclei.</a:t>
            </a:r>
          </a:p>
          <a:p>
            <a:pPr eaLnBrk="1" hangingPunct="1"/>
            <a:r>
              <a:rPr lang="en-US">
                <a:ea typeface="ＭＳ Ｐゴシック" pitchFamily="-112" charset="-128"/>
                <a:cs typeface="ＭＳ Ｐゴシック" pitchFamily="-112" charset="-128"/>
              </a:rPr>
              <a:t>All galaxies may have passed through a quasar-like stage earlier in time.</a:t>
            </a:r>
          </a:p>
          <a:p>
            <a:pPr eaLnBrk="1" hangingPunct="1"/>
            <a:endParaRPr lang="en-US">
              <a:ea typeface="ＭＳ Ｐゴシック" pitchFamily="-112" charset="-128"/>
              <a:cs typeface="ＭＳ Ｐゴシック" pitchFamily="-112" charset="-128"/>
            </a:endParaRPr>
          </a:p>
        </p:txBody>
      </p:sp>
    </p:spTree>
  </p:cSld>
  <p:clrMapOvr>
    <a:masterClrMapping/>
  </p:clrMapOvr>
  <p:transition>
    <p:sndAc>
      <p:endSnd/>
    </p:sndAc>
  </p:transition>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sp>
        <p:nvSpPr>
          <p:cNvPr id="116739" name="Rectangle 13"/>
          <p:cNvSpPr>
            <a:spLocks noGrp="1" noChangeArrowheads="1"/>
          </p:cNvSpPr>
          <p:nvPr>
            <p:ph type="body" idx="1"/>
          </p:nvPr>
        </p:nvSpPr>
        <p:spPr>
          <a:xfrm>
            <a:off x="5938838" y="1141413"/>
            <a:ext cx="2655887" cy="5106987"/>
          </a:xfrm>
        </p:spPr>
        <p:txBody>
          <a:bodyPr/>
          <a:lstStyle/>
          <a:p>
            <a:pPr eaLnBrk="1" hangingPunct="1"/>
            <a:r>
              <a:rPr lang="en-US">
                <a:ea typeface="ＭＳ Ｐゴシック" pitchFamily="-112" charset="-128"/>
                <a:cs typeface="ＭＳ Ｐゴシック" pitchFamily="-112" charset="-128"/>
              </a:rPr>
              <a:t>The mass of a galaxy</a:t>
            </a:r>
            <a:r>
              <a:rPr lang="en-US" altLang="ja-JP">
                <a:ea typeface="ＭＳ Ｐゴシック" pitchFamily="-112" charset="-128"/>
                <a:cs typeface="ＭＳ Ｐゴシック" pitchFamily="-112" charset="-128"/>
              </a:rPr>
              <a:t>'s central black hole is closely related to the mass of its bulge.</a:t>
            </a:r>
          </a:p>
          <a:p>
            <a:pPr eaLnBrk="1" hangingPunct="1"/>
            <a:endParaRPr lang="en-US">
              <a:ea typeface="ＭＳ Ｐゴシック" pitchFamily="-112" charset="-128"/>
              <a:cs typeface="ＭＳ Ｐゴシック" pitchFamily="-112" charset="-128"/>
            </a:endParaRPr>
          </a:p>
        </p:txBody>
      </p:sp>
      <p:sp>
        <p:nvSpPr>
          <p:cNvPr id="116740" name="Rectangle 12"/>
          <p:cNvSpPr>
            <a:spLocks noGrp="1" noChangeArrowheads="1"/>
          </p:cNvSpPr>
          <p:nvPr>
            <p:ph type="title"/>
          </p:nvPr>
        </p:nvSpPr>
        <p:spPr/>
        <p:txBody>
          <a:bodyPr/>
          <a:lstStyle/>
          <a:p>
            <a:pPr eaLnBrk="1" hangingPunct="1"/>
            <a:r>
              <a:rPr lang="en-US"/>
              <a:t>Galaxies and Black Holes</a:t>
            </a:r>
          </a:p>
        </p:txBody>
      </p:sp>
      <p:pic>
        <p:nvPicPr>
          <p:cNvPr id="116741" name="Picture 14" descr="21_23_Figure_Unanno"/>
          <p:cNvPicPr>
            <a:picLocks noChangeAspect="1" noChangeArrowheads="1"/>
          </p:cNvPicPr>
          <p:nvPr/>
        </p:nvPicPr>
        <p:blipFill>
          <a:blip r:embed="rId3"/>
          <a:srcRect b="2974"/>
          <a:stretch>
            <a:fillRect/>
          </a:stretch>
        </p:blipFill>
        <p:spPr bwMode="auto">
          <a:xfrm>
            <a:off x="182563" y="1295400"/>
            <a:ext cx="5749925" cy="4222750"/>
          </a:xfrm>
          <a:prstGeom prst="rect">
            <a:avLst/>
          </a:prstGeom>
          <a:noFill/>
          <a:ln w="9525">
            <a:noFill/>
            <a:miter lim="800000"/>
            <a:headEnd/>
            <a:tailEnd/>
          </a:ln>
        </p:spPr>
      </p:pic>
    </p:spTree>
  </p:cSld>
  <p:clrMapOvr>
    <a:masterClrMapping/>
  </p:clrMapOvr>
  <p:transition>
    <p:sndAc>
      <p:endSnd/>
    </p:sndAc>
  </p:transition>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sp>
        <p:nvSpPr>
          <p:cNvPr id="118787" name="Rectangle 12"/>
          <p:cNvSpPr>
            <a:spLocks noGrp="1" noChangeArrowheads="1"/>
          </p:cNvSpPr>
          <p:nvPr>
            <p:ph type="title"/>
          </p:nvPr>
        </p:nvSpPr>
        <p:spPr/>
        <p:txBody>
          <a:bodyPr/>
          <a:lstStyle/>
          <a:p>
            <a:pPr eaLnBrk="1" hangingPunct="1"/>
            <a:r>
              <a:rPr lang="en-US"/>
              <a:t>Galaxies and Black Holes</a:t>
            </a:r>
          </a:p>
        </p:txBody>
      </p:sp>
      <p:sp>
        <p:nvSpPr>
          <p:cNvPr id="118788" name="Rectangle 13"/>
          <p:cNvSpPr>
            <a:spLocks noGrp="1" noChangeArrowheads="1"/>
          </p:cNvSpPr>
          <p:nvPr>
            <p:ph type="body" idx="1"/>
          </p:nvPr>
        </p:nvSpPr>
        <p:spPr>
          <a:xfrm>
            <a:off x="5956300" y="1141413"/>
            <a:ext cx="2638425" cy="5106987"/>
          </a:xfrm>
        </p:spPr>
        <p:txBody>
          <a:bodyPr/>
          <a:lstStyle/>
          <a:p>
            <a:pPr eaLnBrk="1" hangingPunct="1"/>
            <a:r>
              <a:rPr lang="en-US">
                <a:ea typeface="ＭＳ Ｐゴシック" pitchFamily="-112" charset="-128"/>
                <a:cs typeface="ＭＳ Ｐゴシック" pitchFamily="-112" charset="-128"/>
              </a:rPr>
              <a:t>The development of the central black hole must be somehow related to galaxy evolution.</a:t>
            </a:r>
          </a:p>
          <a:p>
            <a:pPr eaLnBrk="1" hangingPunct="1"/>
            <a:endParaRPr lang="en-US">
              <a:ea typeface="ＭＳ Ｐゴシック" pitchFamily="-112" charset="-128"/>
              <a:cs typeface="ＭＳ Ｐゴシック" pitchFamily="-112" charset="-128"/>
            </a:endParaRPr>
          </a:p>
        </p:txBody>
      </p:sp>
      <p:pic>
        <p:nvPicPr>
          <p:cNvPr id="118789" name="Picture 14" descr="21_23_Figure_Unanno"/>
          <p:cNvPicPr>
            <a:picLocks noChangeAspect="1" noChangeArrowheads="1"/>
          </p:cNvPicPr>
          <p:nvPr/>
        </p:nvPicPr>
        <p:blipFill>
          <a:blip r:embed="rId3"/>
          <a:srcRect b="2974"/>
          <a:stretch>
            <a:fillRect/>
          </a:stretch>
        </p:blipFill>
        <p:spPr bwMode="auto">
          <a:xfrm>
            <a:off x="182563" y="1295400"/>
            <a:ext cx="5749925" cy="4222750"/>
          </a:xfrm>
          <a:prstGeom prst="rect">
            <a:avLst/>
          </a:prstGeom>
          <a:noFill/>
          <a:ln w="9525">
            <a:noFill/>
            <a:miter lim="800000"/>
            <a:headEnd/>
            <a:tailEnd/>
          </a:ln>
        </p:spPr>
      </p:pic>
    </p:spTree>
  </p:cSld>
  <p:clrMapOvr>
    <a:masterClrMapping/>
  </p:clrMapOvr>
  <p:transition>
    <p:sndAc>
      <p:endSnd/>
    </p:sndAc>
  </p:transition>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20835" name="Rectangle 11"/>
          <p:cNvSpPr>
            <a:spLocks noGrp="1" noChangeArrowheads="1"/>
          </p:cNvSpPr>
          <p:nvPr>
            <p:ph type="title"/>
          </p:nvPr>
        </p:nvSpPr>
        <p:spPr/>
        <p:txBody>
          <a:bodyPr/>
          <a:lstStyle/>
          <a:p>
            <a:pPr eaLnBrk="1" hangingPunct="1"/>
            <a:r>
              <a:rPr lang="en-US"/>
              <a:t>How do quasars let us study gas between the galaxies?</a:t>
            </a:r>
          </a:p>
        </p:txBody>
      </p:sp>
      <p:pic>
        <p:nvPicPr>
          <p:cNvPr id="120836" name="Picture 13" descr="21_24_Figure_Unanno"/>
          <p:cNvPicPr>
            <a:picLocks noChangeAspect="1" noChangeArrowheads="1"/>
          </p:cNvPicPr>
          <p:nvPr/>
        </p:nvPicPr>
        <p:blipFill>
          <a:blip r:embed="rId3"/>
          <a:srcRect b="4735"/>
          <a:stretch>
            <a:fillRect/>
          </a:stretch>
        </p:blipFill>
        <p:spPr bwMode="auto">
          <a:xfrm>
            <a:off x="269875" y="1382713"/>
            <a:ext cx="8602663" cy="3897312"/>
          </a:xfrm>
          <a:prstGeom prst="rect">
            <a:avLst/>
          </a:prstGeom>
          <a:noFill/>
          <a:ln w="9525">
            <a:noFill/>
            <a:miter lim="800000"/>
            <a:headEnd/>
            <a:tailEnd/>
          </a:ln>
        </p:spPr>
      </p:pic>
    </p:spTree>
  </p:cSld>
  <p:clrMapOvr>
    <a:masterClrMapping/>
  </p:clrMapOvr>
  <p:transition>
    <p:sndAc>
      <p:endSnd/>
    </p:sndAc>
  </p:transition>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22883" name="Rectangle 13"/>
          <p:cNvSpPr>
            <a:spLocks noGrp="1" noChangeArrowheads="1"/>
          </p:cNvSpPr>
          <p:nvPr>
            <p:ph type="body" idx="1"/>
          </p:nvPr>
        </p:nvSpPr>
        <p:spPr>
          <a:xfrm>
            <a:off x="365125" y="4351338"/>
            <a:ext cx="8229600" cy="1897062"/>
          </a:xfrm>
        </p:spPr>
        <p:txBody>
          <a:bodyPr/>
          <a:lstStyle/>
          <a:p>
            <a:pPr eaLnBrk="1" hangingPunct="1">
              <a:lnSpc>
                <a:spcPct val="90000"/>
              </a:lnSpc>
            </a:pPr>
            <a:r>
              <a:rPr lang="en-US" sz="2400">
                <a:ea typeface="ＭＳ Ｐゴシック" pitchFamily="-112" charset="-128"/>
                <a:cs typeface="ＭＳ Ｐゴシック" pitchFamily="-112" charset="-128"/>
              </a:rPr>
              <a:t>Gas clouds between a quasar and Earth absorb some of the quasar's light.</a:t>
            </a:r>
          </a:p>
          <a:p>
            <a:pPr eaLnBrk="1" hangingPunct="1">
              <a:lnSpc>
                <a:spcPct val="90000"/>
              </a:lnSpc>
            </a:pPr>
            <a:endParaRPr lang="en-US" sz="2400">
              <a:ea typeface="ＭＳ Ｐゴシック" pitchFamily="-112" charset="-128"/>
              <a:cs typeface="ＭＳ Ｐゴシック" pitchFamily="-112" charset="-128"/>
            </a:endParaRPr>
          </a:p>
          <a:p>
            <a:pPr eaLnBrk="1" hangingPunct="1">
              <a:lnSpc>
                <a:spcPct val="90000"/>
              </a:lnSpc>
            </a:pPr>
            <a:r>
              <a:rPr lang="en-US" sz="2400">
                <a:ea typeface="ＭＳ Ｐゴシック" pitchFamily="-112" charset="-128"/>
                <a:cs typeface="ＭＳ Ｐゴシック" pitchFamily="-112" charset="-128"/>
              </a:rPr>
              <a:t>We can learn about protogalactic clouds by studying the absorption lines they produce in quasar spectra.</a:t>
            </a:r>
          </a:p>
        </p:txBody>
      </p:sp>
      <p:pic>
        <p:nvPicPr>
          <p:cNvPr id="122884" name="Picture 14" descr="21_24_Figure_Unanno"/>
          <p:cNvPicPr>
            <a:picLocks noChangeAspect="1" noChangeArrowheads="1"/>
          </p:cNvPicPr>
          <p:nvPr/>
        </p:nvPicPr>
        <p:blipFill>
          <a:blip r:embed="rId3"/>
          <a:srcRect b="4735"/>
          <a:stretch>
            <a:fillRect/>
          </a:stretch>
        </p:blipFill>
        <p:spPr bwMode="auto">
          <a:xfrm>
            <a:off x="269875" y="255588"/>
            <a:ext cx="8602663" cy="3897312"/>
          </a:xfrm>
          <a:prstGeom prst="rect">
            <a:avLst/>
          </a:prstGeom>
          <a:noFill/>
          <a:ln w="9525">
            <a:noFill/>
            <a:miter lim="800000"/>
            <a:headEnd/>
            <a:tailEnd/>
          </a:ln>
        </p:spPr>
      </p:pic>
    </p:spTree>
  </p:cSld>
  <p:clrMapOvr>
    <a:masterClrMapping/>
  </p:clrMapOvr>
  <p:transition>
    <p:sndAc>
      <p:endSnd/>
    </p:sndAc>
  </p:transition>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24931" name="Rectangle 9"/>
          <p:cNvSpPr>
            <a:spLocks noGrp="1" noChangeArrowheads="1"/>
          </p:cNvSpPr>
          <p:nvPr>
            <p:ph type="title"/>
          </p:nvPr>
        </p:nvSpPr>
        <p:spPr/>
        <p:txBody>
          <a:bodyPr/>
          <a:lstStyle/>
          <a:p>
            <a:pPr eaLnBrk="1" hangingPunct="1"/>
            <a:r>
              <a:rPr lang="en-US"/>
              <a:t>What have we learned?</a:t>
            </a:r>
          </a:p>
        </p:txBody>
      </p:sp>
      <p:sp>
        <p:nvSpPr>
          <p:cNvPr id="124932" name="Rectangle 10"/>
          <p:cNvSpPr>
            <a:spLocks noGrp="1" noChangeArrowheads="1"/>
          </p:cNvSpPr>
          <p:nvPr>
            <p:ph type="body" idx="1"/>
          </p:nvPr>
        </p:nvSpPr>
        <p:spPr/>
        <p:txBody>
          <a:bodyPr/>
          <a:lstStyle/>
          <a:p>
            <a:pPr eaLnBrk="1" hangingPunct="1"/>
            <a:r>
              <a:rPr lang="en-US" b="1">
                <a:ea typeface="ＭＳ Ｐゴシック" pitchFamily="-112" charset="-128"/>
                <a:cs typeface="ＭＳ Ｐゴシック" pitchFamily="-112" charset="-128"/>
              </a:rPr>
              <a:t>How are quasars powered?</a:t>
            </a:r>
            <a:endParaRPr lang="en-US">
              <a:ea typeface="ＭＳ Ｐゴシック" pitchFamily="-112" charset="-128"/>
              <a:cs typeface="ＭＳ Ｐゴシック" pitchFamily="-112" charset="-128"/>
            </a:endParaRPr>
          </a:p>
          <a:p>
            <a:pPr lvl="1" eaLnBrk="1" hangingPunct="1"/>
            <a:r>
              <a:rPr lang="en-US"/>
              <a:t>Active galactic nuclei are very bright objects seen in the centers of some galaxies, and quasars are the most luminous type.</a:t>
            </a:r>
          </a:p>
          <a:p>
            <a:pPr lvl="1" eaLnBrk="1" hangingPunct="1"/>
            <a:r>
              <a:rPr lang="en-US"/>
              <a:t>The only model that adequately explains the observations holds that supermassive black holes are the power source.</a:t>
            </a: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26979" name="Rectangle 9"/>
          <p:cNvSpPr>
            <a:spLocks noGrp="1" noChangeArrowheads="1"/>
          </p:cNvSpPr>
          <p:nvPr>
            <p:ph type="title"/>
          </p:nvPr>
        </p:nvSpPr>
        <p:spPr/>
        <p:txBody>
          <a:bodyPr/>
          <a:lstStyle/>
          <a:p>
            <a:pPr eaLnBrk="1" hangingPunct="1"/>
            <a:r>
              <a:rPr lang="en-US"/>
              <a:t>What have we learned?</a:t>
            </a:r>
          </a:p>
        </p:txBody>
      </p:sp>
      <p:sp>
        <p:nvSpPr>
          <p:cNvPr id="126980" name="Rectangle 10"/>
          <p:cNvSpPr>
            <a:spLocks noGrp="1" noChangeArrowheads="1"/>
          </p:cNvSpPr>
          <p:nvPr>
            <p:ph type="body" idx="1"/>
          </p:nvPr>
        </p:nvSpPr>
        <p:spPr>
          <a:xfrm>
            <a:off x="381000" y="1141413"/>
            <a:ext cx="8229600" cy="5106987"/>
          </a:xfrm>
        </p:spPr>
        <p:txBody>
          <a:bodyPr/>
          <a:lstStyle/>
          <a:p>
            <a:pPr eaLnBrk="1" hangingPunct="1"/>
            <a:r>
              <a:rPr lang="en-US" b="1">
                <a:ea typeface="ＭＳ Ｐゴシック" pitchFamily="-112" charset="-128"/>
                <a:cs typeface="ＭＳ Ｐゴシック" pitchFamily="-112" charset="-128"/>
              </a:rPr>
              <a:t>Do supermassive black holes really exist?</a:t>
            </a:r>
          </a:p>
          <a:p>
            <a:pPr lvl="1" eaLnBrk="1" hangingPunct="1"/>
            <a:r>
              <a:rPr lang="en-US"/>
              <a:t>Observations of stars and gas clouds orbiting at the centers of galaxies indicate that many galaxies, and perhaps all of them, have supermassive black holes.</a:t>
            </a:r>
          </a:p>
          <a:p>
            <a:pPr eaLnBrk="1" hangingPunct="1"/>
            <a:r>
              <a:rPr lang="en-US" b="1">
                <a:ea typeface="ＭＳ Ｐゴシック" pitchFamily="-112" charset="-128"/>
                <a:cs typeface="ＭＳ Ｐゴシック" pitchFamily="-112" charset="-128"/>
              </a:rPr>
              <a:t>How do quasars let us study gas between the galaxies?</a:t>
            </a:r>
          </a:p>
          <a:p>
            <a:pPr lvl="1" eaLnBrk="1" hangingPunct="1"/>
            <a:r>
              <a:rPr lang="en-US"/>
              <a:t>Absorption lines in the spectra of quasars tell us about intergalactic clouds between those quasars and Earth.</a:t>
            </a:r>
          </a:p>
        </p:txBody>
      </p:sp>
    </p:spTree>
  </p:cSld>
  <p:clrMapOvr>
    <a:masterClrMapping/>
  </p:clrMapOvr>
</p:sld>
</file>

<file path=ppt/theme/theme1.xml><?xml version="1.0" encoding="utf-8"?>
<a:theme xmlns:a="http://schemas.openxmlformats.org/drawingml/2006/main" name="01_LectureOutline">
  <a:themeElements>
    <a:clrScheme name="01_LectureOut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01_LectureOutline">
      <a:majorFont>
        <a:latin typeface="Arial"/>
        <a:ea typeface="Arial"/>
        <a:cs typeface="Arial"/>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Times New Roman" pitchFamily="-109" charset="0"/>
            <a:ea typeface="ＭＳ Ｐゴシック" pitchFamily="-109" charset="-128"/>
            <a:cs typeface="ＭＳ Ｐゴシック" pitchFamily="-109"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Times New Roman" pitchFamily="-109" charset="0"/>
            <a:ea typeface="ＭＳ Ｐゴシック" pitchFamily="-109" charset="-128"/>
            <a:cs typeface="ＭＳ Ｐゴシック" pitchFamily="-109" charset="-128"/>
          </a:defRPr>
        </a:defPPr>
      </a:lstStyle>
    </a:lnDef>
  </a:objectDefaults>
  <a:extraClrSchemeLst>
    <a:extraClrScheme>
      <a:clrScheme name="01_LectureOut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01_LectureOutlin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01_LectureOutlin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01_LectureOutlin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01_LectureOutlin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01_LectureOutlin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01_LectureOutlin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01_LectureOutlin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01_LectureOutlin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01_LectureOutlin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01_LectureOutlin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01_LectureOutlin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HD:Users:premedia:Desktop:Lecture PPt:01_LectureOutline.pot</Template>
  <TotalTime>24036</TotalTime>
  <Words>2979</Words>
  <Application>Microsoft Macintosh PowerPoint</Application>
  <PresentationFormat>On-screen Show (4:3)</PresentationFormat>
  <Paragraphs>271</Paragraphs>
  <Slides>63</Slides>
  <Notes>48</Notes>
  <HiddenSlides>0</HiddenSlides>
  <MMClips>0</MMClips>
  <ScaleCrop>false</ScaleCrop>
  <HeadingPairs>
    <vt:vector size="8" baseType="variant">
      <vt:variant>
        <vt:lpstr>Fonts Used</vt:lpstr>
      </vt:variant>
      <vt:variant>
        <vt:i4>6</vt:i4>
      </vt:variant>
      <vt:variant>
        <vt:lpstr>Design Template</vt:lpstr>
      </vt:variant>
      <vt:variant>
        <vt:i4>1</vt:i4>
      </vt:variant>
      <vt:variant>
        <vt:lpstr>Embedded OLE Servers</vt:lpstr>
      </vt:variant>
      <vt:variant>
        <vt:i4>1</vt:i4>
      </vt:variant>
      <vt:variant>
        <vt:lpstr>Slide Titles</vt:lpstr>
      </vt:variant>
      <vt:variant>
        <vt:i4>63</vt:i4>
      </vt:variant>
    </vt:vector>
  </HeadingPairs>
  <TitlesOfParts>
    <vt:vector size="71" baseType="lpstr">
      <vt:lpstr>Times New Roman</vt:lpstr>
      <vt:lpstr>ＭＳ Ｐゴシック</vt:lpstr>
      <vt:lpstr>Arial</vt:lpstr>
      <vt:lpstr>Wingdings</vt:lpstr>
      <vt:lpstr>Abadi MT Condensed Extra Bold</vt:lpstr>
      <vt:lpstr>Symbol</vt:lpstr>
      <vt:lpstr>01_LectureOutline</vt:lpstr>
      <vt:lpstr>Equation</vt:lpstr>
      <vt:lpstr>Galaxy Evolution </vt:lpstr>
      <vt:lpstr>Galaxy Evolution </vt:lpstr>
      <vt:lpstr>21.1 Looking Back Through Time</vt:lpstr>
      <vt:lpstr>Slide 4</vt:lpstr>
      <vt:lpstr>Slide 5</vt:lpstr>
      <vt:lpstr>Slide 6</vt:lpstr>
      <vt:lpstr>Slide 7</vt:lpstr>
      <vt:lpstr>Slide 8</vt:lpstr>
      <vt:lpstr>Slide 9</vt:lpstr>
      <vt:lpstr>What have we learned?</vt:lpstr>
      <vt:lpstr>21.2 The Lives of Galaxies</vt:lpstr>
      <vt:lpstr>Why do galaxies differ?</vt:lpstr>
      <vt:lpstr>Conditions in Protogalactic Cloud?</vt:lpstr>
      <vt:lpstr>Conditions in Protogalactic Cloud?</vt:lpstr>
      <vt:lpstr>Distant Red Ellipticals</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What have we learned?</vt:lpstr>
      <vt:lpstr>21.3 Quasars and Other Active Galactic Nuclei</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Beaming</vt:lpstr>
      <vt:lpstr>Properties of AGN</vt:lpstr>
      <vt:lpstr>Properties of AGN</vt:lpstr>
      <vt:lpstr>Variability of AGN</vt:lpstr>
      <vt:lpstr>Eddington Limit</vt:lpstr>
      <vt:lpstr>Characteristics of Active Galaxies</vt:lpstr>
      <vt:lpstr>Slide 51</vt:lpstr>
      <vt:lpstr>Energy from a Black Hole</vt:lpstr>
      <vt:lpstr>Slide 53</vt:lpstr>
      <vt:lpstr>Do supermassive black holes really exist?</vt:lpstr>
      <vt:lpstr>Slide 55</vt:lpstr>
      <vt:lpstr>Slide 56</vt:lpstr>
      <vt:lpstr>Black Holes in Galaxies</vt:lpstr>
      <vt:lpstr>Galaxies and Black Holes</vt:lpstr>
      <vt:lpstr>Galaxies and Black Holes</vt:lpstr>
      <vt:lpstr>How do quasars let us study gas between the galaxies?</vt:lpstr>
      <vt:lpstr>Slide 61</vt:lpstr>
      <vt:lpstr>What have we learned?</vt:lpstr>
      <vt:lpstr>What have we learned?</vt:lpstr>
    </vt:vector>
  </TitlesOfParts>
  <Company>STScI/OPO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Testing</dc:title>
  <dc:creator>Mark Voit</dc:creator>
  <cp:lastModifiedBy>George Chartas</cp:lastModifiedBy>
  <cp:revision>585</cp:revision>
  <cp:lastPrinted>2013-02-20T11:46:49Z</cp:lastPrinted>
  <dcterms:created xsi:type="dcterms:W3CDTF">2015-04-01T13:46:38Z</dcterms:created>
  <dcterms:modified xsi:type="dcterms:W3CDTF">2015-04-01T14:00:56Z</dcterms:modified>
</cp:coreProperties>
</file>